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104"/>
  </p:notesMasterIdLst>
  <p:handoutMasterIdLst>
    <p:handoutMasterId r:id="rId105"/>
  </p:handoutMasterIdLst>
  <p:sldIdLst>
    <p:sldId id="668" r:id="rId2"/>
    <p:sldId id="669" r:id="rId3"/>
    <p:sldId id="655" r:id="rId4"/>
    <p:sldId id="690" r:id="rId5"/>
    <p:sldId id="689" r:id="rId6"/>
    <p:sldId id="691" r:id="rId7"/>
    <p:sldId id="692" r:id="rId8"/>
    <p:sldId id="693" r:id="rId9"/>
    <p:sldId id="694" r:id="rId10"/>
    <p:sldId id="695" r:id="rId11"/>
    <p:sldId id="702" r:id="rId12"/>
    <p:sldId id="696" r:id="rId13"/>
    <p:sldId id="697" r:id="rId14"/>
    <p:sldId id="698" r:id="rId15"/>
    <p:sldId id="703" r:id="rId16"/>
    <p:sldId id="706" r:id="rId17"/>
    <p:sldId id="709" r:id="rId18"/>
    <p:sldId id="707" r:id="rId19"/>
    <p:sldId id="710" r:id="rId20"/>
    <p:sldId id="699" r:id="rId21"/>
    <p:sldId id="701" r:id="rId22"/>
    <p:sldId id="704" r:id="rId23"/>
    <p:sldId id="712" r:id="rId24"/>
    <p:sldId id="713" r:id="rId25"/>
    <p:sldId id="714" r:id="rId26"/>
    <p:sldId id="715" r:id="rId27"/>
    <p:sldId id="716" r:id="rId28"/>
    <p:sldId id="717" r:id="rId29"/>
    <p:sldId id="718" r:id="rId30"/>
    <p:sldId id="727" r:id="rId31"/>
    <p:sldId id="719" r:id="rId32"/>
    <p:sldId id="728" r:id="rId33"/>
    <p:sldId id="720" r:id="rId34"/>
    <p:sldId id="721" r:id="rId35"/>
    <p:sldId id="722" r:id="rId36"/>
    <p:sldId id="723" r:id="rId37"/>
    <p:sldId id="732" r:id="rId38"/>
    <p:sldId id="733" r:id="rId39"/>
    <p:sldId id="729" r:id="rId40"/>
    <p:sldId id="730" r:id="rId41"/>
    <p:sldId id="731" r:id="rId42"/>
    <p:sldId id="724" r:id="rId43"/>
    <p:sldId id="725" r:id="rId44"/>
    <p:sldId id="726" r:id="rId45"/>
    <p:sldId id="734" r:id="rId46"/>
    <p:sldId id="735" r:id="rId47"/>
    <p:sldId id="737" r:id="rId48"/>
    <p:sldId id="736" r:id="rId49"/>
    <p:sldId id="738" r:id="rId50"/>
    <p:sldId id="739" r:id="rId51"/>
    <p:sldId id="746" r:id="rId52"/>
    <p:sldId id="744" r:id="rId53"/>
    <p:sldId id="745" r:id="rId54"/>
    <p:sldId id="747" r:id="rId55"/>
    <p:sldId id="748" r:id="rId56"/>
    <p:sldId id="749" r:id="rId57"/>
    <p:sldId id="750" r:id="rId58"/>
    <p:sldId id="742" r:id="rId59"/>
    <p:sldId id="751" r:id="rId60"/>
    <p:sldId id="743" r:id="rId61"/>
    <p:sldId id="793" r:id="rId62"/>
    <p:sldId id="753" r:id="rId63"/>
    <p:sldId id="754" r:id="rId64"/>
    <p:sldId id="758" r:id="rId65"/>
    <p:sldId id="759" r:id="rId66"/>
    <p:sldId id="757" r:id="rId67"/>
    <p:sldId id="756" r:id="rId68"/>
    <p:sldId id="794" r:id="rId69"/>
    <p:sldId id="760" r:id="rId70"/>
    <p:sldId id="761" r:id="rId71"/>
    <p:sldId id="763" r:id="rId72"/>
    <p:sldId id="762" r:id="rId73"/>
    <p:sldId id="764" r:id="rId74"/>
    <p:sldId id="765" r:id="rId75"/>
    <p:sldId id="766" r:id="rId76"/>
    <p:sldId id="767" r:id="rId77"/>
    <p:sldId id="768" r:id="rId78"/>
    <p:sldId id="769" r:id="rId79"/>
    <p:sldId id="770" r:id="rId80"/>
    <p:sldId id="771" r:id="rId81"/>
    <p:sldId id="772" r:id="rId82"/>
    <p:sldId id="773" r:id="rId83"/>
    <p:sldId id="774" r:id="rId84"/>
    <p:sldId id="775" r:id="rId85"/>
    <p:sldId id="776" r:id="rId86"/>
    <p:sldId id="777" r:id="rId87"/>
    <p:sldId id="778" r:id="rId88"/>
    <p:sldId id="779" r:id="rId89"/>
    <p:sldId id="780" r:id="rId90"/>
    <p:sldId id="781" r:id="rId91"/>
    <p:sldId id="782" r:id="rId92"/>
    <p:sldId id="783" r:id="rId93"/>
    <p:sldId id="784" r:id="rId94"/>
    <p:sldId id="785" r:id="rId95"/>
    <p:sldId id="786" r:id="rId96"/>
    <p:sldId id="787" r:id="rId97"/>
    <p:sldId id="788" r:id="rId98"/>
    <p:sldId id="789" r:id="rId99"/>
    <p:sldId id="790" r:id="rId100"/>
    <p:sldId id="791" r:id="rId101"/>
    <p:sldId id="792" r:id="rId102"/>
    <p:sldId id="700" r:id="rId103"/>
  </p:sldIdLst>
  <p:sldSz cx="9144000" cy="6858000" type="screen4x3"/>
  <p:notesSz cx="7315200" cy="9601200"/>
  <p:defaultTextStyle>
    <a:defPPr>
      <a:defRPr lang="en-US"/>
    </a:defPPr>
    <a:lvl1pPr marL="0" algn="l" defTabSz="914340" rtl="0" eaLnBrk="1" latinLnBrk="0" hangingPunct="1">
      <a:defRPr sz="1800" kern="1200">
        <a:solidFill>
          <a:schemeClr val="tx1"/>
        </a:solidFill>
        <a:latin typeface="+mn-lt"/>
        <a:ea typeface="+mn-ea"/>
        <a:cs typeface="+mn-cs"/>
      </a:defRPr>
    </a:lvl1pPr>
    <a:lvl2pPr marL="457170" algn="l" defTabSz="914340" rtl="0" eaLnBrk="1" latinLnBrk="0" hangingPunct="1">
      <a:defRPr sz="1800" kern="1200">
        <a:solidFill>
          <a:schemeClr val="tx1"/>
        </a:solidFill>
        <a:latin typeface="+mn-lt"/>
        <a:ea typeface="+mn-ea"/>
        <a:cs typeface="+mn-cs"/>
      </a:defRPr>
    </a:lvl2pPr>
    <a:lvl3pPr marL="914340" algn="l" defTabSz="914340" rtl="0" eaLnBrk="1" latinLnBrk="0" hangingPunct="1">
      <a:defRPr sz="1800" kern="1200">
        <a:solidFill>
          <a:schemeClr val="tx1"/>
        </a:solidFill>
        <a:latin typeface="+mn-lt"/>
        <a:ea typeface="+mn-ea"/>
        <a:cs typeface="+mn-cs"/>
      </a:defRPr>
    </a:lvl3pPr>
    <a:lvl4pPr marL="1371511" algn="l" defTabSz="914340" rtl="0" eaLnBrk="1" latinLnBrk="0" hangingPunct="1">
      <a:defRPr sz="1800" kern="1200">
        <a:solidFill>
          <a:schemeClr val="tx1"/>
        </a:solidFill>
        <a:latin typeface="+mn-lt"/>
        <a:ea typeface="+mn-ea"/>
        <a:cs typeface="+mn-cs"/>
      </a:defRPr>
    </a:lvl4pPr>
    <a:lvl5pPr marL="1828681" algn="l" defTabSz="914340" rtl="0" eaLnBrk="1" latinLnBrk="0" hangingPunct="1">
      <a:defRPr sz="1800" kern="1200">
        <a:solidFill>
          <a:schemeClr val="tx1"/>
        </a:solidFill>
        <a:latin typeface="+mn-lt"/>
        <a:ea typeface="+mn-ea"/>
        <a:cs typeface="+mn-cs"/>
      </a:defRPr>
    </a:lvl5pPr>
    <a:lvl6pPr marL="2285852" algn="l" defTabSz="914340" rtl="0" eaLnBrk="1" latinLnBrk="0" hangingPunct="1">
      <a:defRPr sz="1800" kern="1200">
        <a:solidFill>
          <a:schemeClr val="tx1"/>
        </a:solidFill>
        <a:latin typeface="+mn-lt"/>
        <a:ea typeface="+mn-ea"/>
        <a:cs typeface="+mn-cs"/>
      </a:defRPr>
    </a:lvl6pPr>
    <a:lvl7pPr marL="2743021" algn="l" defTabSz="914340" rtl="0" eaLnBrk="1" latinLnBrk="0" hangingPunct="1">
      <a:defRPr sz="1800" kern="1200">
        <a:solidFill>
          <a:schemeClr val="tx1"/>
        </a:solidFill>
        <a:latin typeface="+mn-lt"/>
        <a:ea typeface="+mn-ea"/>
        <a:cs typeface="+mn-cs"/>
      </a:defRPr>
    </a:lvl7pPr>
    <a:lvl8pPr marL="3200193" algn="l" defTabSz="914340" rtl="0" eaLnBrk="1" latinLnBrk="0" hangingPunct="1">
      <a:defRPr sz="1800" kern="1200">
        <a:solidFill>
          <a:schemeClr val="tx1"/>
        </a:solidFill>
        <a:latin typeface="+mn-lt"/>
        <a:ea typeface="+mn-ea"/>
        <a:cs typeface="+mn-cs"/>
      </a:defRPr>
    </a:lvl8pPr>
    <a:lvl9pPr marL="3657363" algn="l" defTabSz="91434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CC"/>
    <a:srgbClr val="DC1F34"/>
    <a:srgbClr val="E5495C"/>
    <a:srgbClr val="0000FF"/>
    <a:srgbClr val="108EE9"/>
    <a:srgbClr val="1EE7C3"/>
    <a:srgbClr val="33E7E4"/>
    <a:srgbClr val="595959"/>
    <a:srgbClr val="118CE7"/>
    <a:srgbClr val="0E91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3" autoAdjust="0"/>
    <p:restoredTop sz="93921" autoAdjust="0"/>
  </p:normalViewPr>
  <p:slideViewPr>
    <p:cSldViewPr snapToGrid="0" snapToObjects="1">
      <p:cViewPr varScale="1">
        <p:scale>
          <a:sx n="112" d="100"/>
          <a:sy n="112" d="100"/>
        </p:scale>
        <p:origin x="1368" y="78"/>
      </p:cViewPr>
      <p:guideLst>
        <p:guide orient="horz"/>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4" d="100"/>
          <a:sy n="64" d="100"/>
        </p:scale>
        <p:origin x="-3512" y="-10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viewProps" Target="view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id-ID"/>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2AD1A594-041B-449E-89BC-5A6CB1F5A9AB}" type="datetimeFigureOut">
              <a:rPr lang="id-ID" smtClean="0"/>
              <a:pPr/>
              <a:t>06/04/2023</a:t>
            </a:fld>
            <a:endParaRPr lang="id-ID"/>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id-ID"/>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63DDDC53-01B7-4E0F-8BE2-02DC8C672187}" type="slidenum">
              <a:rPr lang="id-ID" smtClean="0"/>
              <a:pPr/>
              <a:t>‹#›</a:t>
            </a:fld>
            <a:endParaRPr lang="id-ID"/>
          </a:p>
        </p:txBody>
      </p:sp>
    </p:spTree>
    <p:extLst>
      <p:ext uri="{BB962C8B-B14F-4D97-AF65-F5344CB8AC3E}">
        <p14:creationId xmlns:p14="http://schemas.microsoft.com/office/powerpoint/2010/main" val="41719361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3E3CCC32-3486-46B1-A8B7-921064D8D59D}" type="datetimeFigureOut">
              <a:rPr lang="en-US" smtClean="0"/>
              <a:pPr/>
              <a:t>4/6/2023</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74D1495A-DD81-44F4-9F54-1F39867BF2D9}" type="slidenum">
              <a:rPr lang="en-US" smtClean="0"/>
              <a:pPr/>
              <a:t>‹#›</a:t>
            </a:fld>
            <a:endParaRPr lang="en-US"/>
          </a:p>
        </p:txBody>
      </p:sp>
    </p:spTree>
    <p:extLst>
      <p:ext uri="{BB962C8B-B14F-4D97-AF65-F5344CB8AC3E}">
        <p14:creationId xmlns:p14="http://schemas.microsoft.com/office/powerpoint/2010/main" val="1023919786"/>
      </p:ext>
    </p:extLst>
  </p:cSld>
  <p:clrMap bg1="lt1" tx1="dk1" bg2="lt2" tx2="dk2" accent1="accent1" accent2="accent2" accent3="accent3" accent4="accent4" accent5="accent5" accent6="accent6" hlink="hlink" folHlink="folHlink"/>
  <p:notesStyle>
    <a:lvl1pPr marL="0" algn="l" defTabSz="914340" rtl="0" eaLnBrk="1" latinLnBrk="0" hangingPunct="1">
      <a:defRPr sz="1200" kern="1200">
        <a:solidFill>
          <a:schemeClr val="tx1"/>
        </a:solidFill>
        <a:latin typeface="+mn-lt"/>
        <a:ea typeface="+mn-ea"/>
        <a:cs typeface="+mn-cs"/>
      </a:defRPr>
    </a:lvl1pPr>
    <a:lvl2pPr marL="457170" algn="l" defTabSz="914340" rtl="0" eaLnBrk="1" latinLnBrk="0" hangingPunct="1">
      <a:defRPr sz="1200" kern="1200">
        <a:solidFill>
          <a:schemeClr val="tx1"/>
        </a:solidFill>
        <a:latin typeface="+mn-lt"/>
        <a:ea typeface="+mn-ea"/>
        <a:cs typeface="+mn-cs"/>
      </a:defRPr>
    </a:lvl2pPr>
    <a:lvl3pPr marL="914340" algn="l" defTabSz="914340" rtl="0" eaLnBrk="1" latinLnBrk="0" hangingPunct="1">
      <a:defRPr sz="1200" kern="1200">
        <a:solidFill>
          <a:schemeClr val="tx1"/>
        </a:solidFill>
        <a:latin typeface="+mn-lt"/>
        <a:ea typeface="+mn-ea"/>
        <a:cs typeface="+mn-cs"/>
      </a:defRPr>
    </a:lvl3pPr>
    <a:lvl4pPr marL="1371511" algn="l" defTabSz="914340" rtl="0" eaLnBrk="1" latinLnBrk="0" hangingPunct="1">
      <a:defRPr sz="1200" kern="1200">
        <a:solidFill>
          <a:schemeClr val="tx1"/>
        </a:solidFill>
        <a:latin typeface="+mn-lt"/>
        <a:ea typeface="+mn-ea"/>
        <a:cs typeface="+mn-cs"/>
      </a:defRPr>
    </a:lvl4pPr>
    <a:lvl5pPr marL="1828681" algn="l" defTabSz="914340" rtl="0" eaLnBrk="1" latinLnBrk="0" hangingPunct="1">
      <a:defRPr sz="1200" kern="1200">
        <a:solidFill>
          <a:schemeClr val="tx1"/>
        </a:solidFill>
        <a:latin typeface="+mn-lt"/>
        <a:ea typeface="+mn-ea"/>
        <a:cs typeface="+mn-cs"/>
      </a:defRPr>
    </a:lvl5pPr>
    <a:lvl6pPr marL="2285852" algn="l" defTabSz="914340" rtl="0" eaLnBrk="1" latinLnBrk="0" hangingPunct="1">
      <a:defRPr sz="1200" kern="1200">
        <a:solidFill>
          <a:schemeClr val="tx1"/>
        </a:solidFill>
        <a:latin typeface="+mn-lt"/>
        <a:ea typeface="+mn-ea"/>
        <a:cs typeface="+mn-cs"/>
      </a:defRPr>
    </a:lvl6pPr>
    <a:lvl7pPr marL="2743021" algn="l" defTabSz="914340" rtl="0" eaLnBrk="1" latinLnBrk="0" hangingPunct="1">
      <a:defRPr sz="1200" kern="1200">
        <a:solidFill>
          <a:schemeClr val="tx1"/>
        </a:solidFill>
        <a:latin typeface="+mn-lt"/>
        <a:ea typeface="+mn-ea"/>
        <a:cs typeface="+mn-cs"/>
      </a:defRPr>
    </a:lvl7pPr>
    <a:lvl8pPr marL="3200193" algn="l" defTabSz="914340" rtl="0" eaLnBrk="1" latinLnBrk="0" hangingPunct="1">
      <a:defRPr sz="1200" kern="1200">
        <a:solidFill>
          <a:schemeClr val="tx1"/>
        </a:solidFill>
        <a:latin typeface="+mn-lt"/>
        <a:ea typeface="+mn-ea"/>
        <a:cs typeface="+mn-cs"/>
      </a:defRPr>
    </a:lvl8pPr>
    <a:lvl9pPr marL="3657363" algn="l" defTabSz="91434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0968DEE-636F-4DB6-9C21-C10714172408}" type="datetimeFigureOut">
              <a:rPr lang="vi-VN" smtClean="0"/>
              <a:pPr/>
              <a:t>06/04/2023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B06107D-265B-479A-81EC-E8CE63D4D4D8}" type="slidenum">
              <a:rPr lang="vi-VN" smtClean="0"/>
              <a:pPr/>
              <a:t>‹#›</a:t>
            </a:fld>
            <a:endParaRPr lang="vi-VN"/>
          </a:p>
        </p:txBody>
      </p:sp>
    </p:spTree>
    <p:extLst>
      <p:ext uri="{BB962C8B-B14F-4D97-AF65-F5344CB8AC3E}">
        <p14:creationId xmlns:p14="http://schemas.microsoft.com/office/powerpoint/2010/main" val="112488336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EE2C88-6C8F-484D-AF69-578F576B1F44}" type="slidenum">
              <a:rPr lang="en-US" smtClean="0"/>
              <a:pPr/>
              <a:t>‹#›</a:t>
            </a:fld>
            <a:endParaRPr lang="en-US"/>
          </a:p>
        </p:txBody>
      </p:sp>
    </p:spTree>
    <p:extLst>
      <p:ext uri="{BB962C8B-B14F-4D97-AF65-F5344CB8AC3E}">
        <p14:creationId xmlns:p14="http://schemas.microsoft.com/office/powerpoint/2010/main" val="3707482497"/>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EE2C88-6C8F-484D-AF69-578F576B1F44}" type="slidenum">
              <a:rPr lang="en-US" smtClean="0"/>
              <a:pPr/>
              <a:t>‹#›</a:t>
            </a:fld>
            <a:endParaRPr lang="en-US"/>
          </a:p>
        </p:txBody>
      </p:sp>
    </p:spTree>
    <p:extLst>
      <p:ext uri="{BB962C8B-B14F-4D97-AF65-F5344CB8AC3E}">
        <p14:creationId xmlns:p14="http://schemas.microsoft.com/office/powerpoint/2010/main" val="1682735968"/>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3" name="Text Placeholder 10"/>
          <p:cNvSpPr>
            <a:spLocks noGrp="1"/>
          </p:cNvSpPr>
          <p:nvPr>
            <p:ph type="body" sz="quarter" idx="14"/>
          </p:nvPr>
        </p:nvSpPr>
        <p:spPr>
          <a:xfrm>
            <a:off x="478416" y="625862"/>
            <a:ext cx="8178929" cy="304623"/>
          </a:xfrm>
        </p:spPr>
        <p:txBody>
          <a:bodyPr lIns="0" tIns="0" rIns="0" bIns="0">
            <a:normAutofit/>
          </a:bodyPr>
          <a:lstStyle>
            <a:lvl1pPr marL="0" indent="0" algn="l">
              <a:buNone/>
              <a:defRPr sz="1500" kern="0" spc="113">
                <a:solidFill>
                  <a:schemeClr val="tx2"/>
                </a:solidFill>
                <a:latin typeface="Roboto Medium" panose="02000000000000000000" pitchFamily="2" charset="0"/>
                <a:ea typeface="Roboto Medium" panose="02000000000000000000" pitchFamily="2" charset="0"/>
              </a:defRPr>
            </a:lvl1pPr>
          </a:lstStyle>
          <a:p>
            <a:pPr lvl="0"/>
            <a:endParaRPr lang="id-ID" dirty="0"/>
          </a:p>
        </p:txBody>
      </p:sp>
      <p:sp>
        <p:nvSpPr>
          <p:cNvPr id="10" name="Rounded Rectangle 9"/>
          <p:cNvSpPr/>
          <p:nvPr userDrawn="1"/>
        </p:nvSpPr>
        <p:spPr>
          <a:xfrm>
            <a:off x="8636687" y="6303068"/>
            <a:ext cx="257283" cy="298739"/>
          </a:xfrm>
          <a:prstGeom prst="roundRect">
            <a:avLst>
              <a:gd name="adj" fmla="val 50000"/>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13">
              <a:solidFill>
                <a:schemeClr val="bg1">
                  <a:lumMod val="50000"/>
                </a:schemeClr>
              </a:solidFill>
            </a:endParaRPr>
          </a:p>
        </p:txBody>
      </p:sp>
      <p:sp>
        <p:nvSpPr>
          <p:cNvPr id="15" name="Slide Number Placeholder 5"/>
          <p:cNvSpPr>
            <a:spLocks noGrp="1"/>
          </p:cNvSpPr>
          <p:nvPr>
            <p:ph type="sldNum" sz="quarter" idx="12"/>
          </p:nvPr>
        </p:nvSpPr>
        <p:spPr>
          <a:xfrm>
            <a:off x="8603680" y="6257753"/>
            <a:ext cx="323309" cy="389083"/>
          </a:xfrm>
        </p:spPr>
        <p:txBody>
          <a:bodyPr lIns="0" tIns="0" rIns="0" bIns="0"/>
          <a:lstStyle>
            <a:lvl1pPr algn="ctr">
              <a:defRPr sz="750">
                <a:solidFill>
                  <a:schemeClr val="bg1">
                    <a:lumMod val="50000"/>
                  </a:schemeClr>
                </a:solidFill>
                <a:latin typeface="Roboto Light" panose="02000000000000000000" pitchFamily="2" charset="0"/>
                <a:ea typeface="Roboto Light" panose="02000000000000000000" pitchFamily="2" charset="0"/>
              </a:defRPr>
            </a:lvl1pPr>
          </a:lstStyle>
          <a:p>
            <a:fld id="{FCEE2C88-6C8F-484D-AF69-578F576B1F44}" type="slidenum">
              <a:rPr lang="en-US" smtClean="0"/>
              <a:pPr/>
              <a:t>‹#›</a:t>
            </a:fld>
            <a:endParaRPr lang="en-US"/>
          </a:p>
        </p:txBody>
      </p:sp>
      <p:sp>
        <p:nvSpPr>
          <p:cNvPr id="2" name="TextBox 1"/>
          <p:cNvSpPr txBox="1"/>
          <p:nvPr userDrawn="1"/>
        </p:nvSpPr>
        <p:spPr>
          <a:xfrm>
            <a:off x="209827" y="6329184"/>
            <a:ext cx="949299" cy="207749"/>
          </a:xfrm>
          <a:prstGeom prst="rect">
            <a:avLst/>
          </a:prstGeom>
          <a:noFill/>
        </p:spPr>
        <p:txBody>
          <a:bodyPr wrap="none" rtlCol="0">
            <a:spAutoFit/>
          </a:bodyPr>
          <a:lstStyle/>
          <a:p>
            <a:r>
              <a:rPr lang="en-US" sz="750" err="1" smtClean="0">
                <a:solidFill>
                  <a:schemeClr val="bg1">
                    <a:lumMod val="50000"/>
                  </a:schemeClr>
                </a:solidFill>
                <a:latin typeface="Roboto Light" panose="02000000000000000000" pitchFamily="2" charset="0"/>
                <a:ea typeface="Roboto Light" panose="02000000000000000000" pitchFamily="2" charset="0"/>
              </a:rPr>
              <a:t>www.</a:t>
            </a:r>
            <a:r>
              <a:rPr lang="en-US" sz="750" b="0" err="1" smtClean="0">
                <a:solidFill>
                  <a:schemeClr val="bg2">
                    <a:lumMod val="25000"/>
                  </a:schemeClr>
                </a:solidFill>
                <a:latin typeface="Roboto Black" panose="02000000000000000000" pitchFamily="2" charset="0"/>
                <a:ea typeface="Roboto Black" panose="02000000000000000000" pitchFamily="2" charset="0"/>
              </a:rPr>
              <a:t>slideproject</a:t>
            </a:r>
            <a:r>
              <a:rPr lang="en-US" sz="750" err="1" smtClean="0">
                <a:solidFill>
                  <a:schemeClr val="bg1">
                    <a:lumMod val="50000"/>
                  </a:schemeClr>
                </a:solidFill>
                <a:latin typeface="Roboto Light" panose="02000000000000000000" pitchFamily="2" charset="0"/>
                <a:ea typeface="Roboto Light" panose="02000000000000000000" pitchFamily="2" charset="0"/>
              </a:rPr>
              <a:t>.com</a:t>
            </a:r>
            <a:endParaRPr lang="id-ID" sz="750">
              <a:solidFill>
                <a:schemeClr val="bg1">
                  <a:lumMod val="50000"/>
                </a:schemeClr>
              </a:solidFill>
              <a:latin typeface="Roboto Light" panose="02000000000000000000" pitchFamily="2" charset="0"/>
              <a:ea typeface="Roboto Light" panose="02000000000000000000" pitchFamily="2" charset="0"/>
            </a:endParaRPr>
          </a:p>
        </p:txBody>
      </p:sp>
      <p:sp>
        <p:nvSpPr>
          <p:cNvPr id="14" name="Text Placeholder 10"/>
          <p:cNvSpPr>
            <a:spLocks noGrp="1"/>
          </p:cNvSpPr>
          <p:nvPr>
            <p:ph type="body" sz="quarter" idx="15"/>
          </p:nvPr>
        </p:nvSpPr>
        <p:spPr>
          <a:xfrm>
            <a:off x="487941" y="415429"/>
            <a:ext cx="8178929" cy="156073"/>
          </a:xfrm>
        </p:spPr>
        <p:txBody>
          <a:bodyPr lIns="0" tIns="0" rIns="0" bIns="0">
            <a:normAutofit/>
          </a:bodyPr>
          <a:lstStyle>
            <a:lvl1pPr marL="0" indent="0" algn="l">
              <a:buNone/>
              <a:defRPr sz="750" kern="0" spc="150">
                <a:solidFill>
                  <a:schemeClr val="bg1">
                    <a:lumMod val="75000"/>
                  </a:schemeClr>
                </a:solidFill>
                <a:latin typeface="Roboto Light" panose="02000000000000000000" pitchFamily="2" charset="0"/>
                <a:ea typeface="Roboto Light" panose="02000000000000000000" pitchFamily="2" charset="0"/>
              </a:defRPr>
            </a:lvl1pPr>
          </a:lstStyle>
          <a:p>
            <a:pPr lvl="0"/>
            <a:endParaRPr lang="id-ID" dirty="0"/>
          </a:p>
        </p:txBody>
      </p:sp>
      <p:sp>
        <p:nvSpPr>
          <p:cNvPr id="11" name="Rectangle 10"/>
          <p:cNvSpPr/>
          <p:nvPr userDrawn="1"/>
        </p:nvSpPr>
        <p:spPr>
          <a:xfrm>
            <a:off x="487941" y="1016002"/>
            <a:ext cx="479819"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d-ID" sz="1013">
              <a:solidFill>
                <a:srgbClr val="118CE7"/>
              </a:solidFill>
            </a:endParaRPr>
          </a:p>
        </p:txBody>
      </p:sp>
    </p:spTree>
    <p:extLst>
      <p:ext uri="{BB962C8B-B14F-4D97-AF65-F5344CB8AC3E}">
        <p14:creationId xmlns:p14="http://schemas.microsoft.com/office/powerpoint/2010/main" val="418457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nodePh="1">
                                  <p:stCondLst>
                                    <p:cond delay="0"/>
                                  </p:stCondLst>
                                  <p:endCondLst>
                                    <p:cond evt="begin" delay="0">
                                      <p:tn val="5"/>
                                    </p:cond>
                                  </p:end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anim calcmode="lin" valueType="num">
                                      <p:cBhvr>
                                        <p:cTn id="8"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nodePh="1">
                                  <p:stCondLst>
                                    <p:cond delay="0"/>
                                  </p:stCondLst>
                                  <p:endCondLst>
                                    <p:cond evt="begin" delay="0">
                                      <p:tn val="12"/>
                                    </p:cond>
                                  </p:end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fade">
                                      <p:cBhvr>
                                        <p:cTn id="14"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tmplLst>
          <p:tmpl lvl="1">
            <p:tnLst>
              <p:par>
                <p:cTn presetID="47" presetClass="entr" presetSubtype="0" fill="hold" nodeType="clickEffect" nodePh="1">
                  <p:stCondLst>
                    <p:cond delay="0"/>
                  </p:stCondLst>
                  <p:endCondLst>
                    <p:cond delay="0"/>
                  </p:end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anim calcmode="lin" valueType="num">
                      <p:cBhvr>
                        <p:cTn dur="500" fill="hold"/>
                        <p:tgtEl>
                          <p:spTgt spid="13"/>
                        </p:tgtEl>
                        <p:attrNameLst>
                          <p:attrName>ppt_x</p:attrName>
                        </p:attrNameLst>
                      </p:cBhvr>
                      <p:tavLst>
                        <p:tav tm="0">
                          <p:val>
                            <p:strVal val="#ppt_x"/>
                          </p:val>
                        </p:tav>
                        <p:tav tm="100000">
                          <p:val>
                            <p:strVal val="#ppt_x"/>
                          </p:val>
                        </p:tav>
                      </p:tavLst>
                    </p:anim>
                    <p:anim calcmode="lin" valueType="num">
                      <p:cBhvr>
                        <p:cTn dur="500" fill="hold"/>
                        <p:tgtEl>
                          <p:spTgt spid="13"/>
                        </p:tgtEl>
                        <p:attrNameLst>
                          <p:attrName>ppt_y</p:attrName>
                        </p:attrNameLst>
                      </p:cBhvr>
                      <p:tavLst>
                        <p:tav tm="0">
                          <p:val>
                            <p:strVal val="#ppt_y-.1"/>
                          </p:val>
                        </p:tav>
                        <p:tav tm="100000">
                          <p:val>
                            <p:strVal val="#ppt_y"/>
                          </p:val>
                        </p:tav>
                      </p:tavLst>
                    </p:anim>
                  </p:childTnLst>
                </p:cTn>
              </p:par>
            </p:tnLst>
          </p:tmpl>
        </p:tmplLst>
      </p:bldP>
      <p:bldP spid="14" grpId="0" build="p">
        <p:tmplLst>
          <p:tmpl lvl="1">
            <p:tnLst>
              <p:par>
                <p:cTn presetID="10" presetClass="entr" presetSubtype="0" fill="hold" nodeType="clickEffect" nodePh="1">
                  <p:stCondLst>
                    <p:cond delay="0"/>
                  </p:stCondLst>
                  <p:endCondLst>
                    <p:cond delay="0"/>
                  </p:end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10" name="Rounded Rectangle 9"/>
          <p:cNvSpPr/>
          <p:nvPr userDrawn="1"/>
        </p:nvSpPr>
        <p:spPr>
          <a:xfrm>
            <a:off x="8636687" y="6303068"/>
            <a:ext cx="257283" cy="298739"/>
          </a:xfrm>
          <a:prstGeom prst="roundRect">
            <a:avLst>
              <a:gd name="adj" fmla="val 50000"/>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13">
              <a:solidFill>
                <a:schemeClr val="bg1">
                  <a:lumMod val="50000"/>
                </a:schemeClr>
              </a:solidFill>
            </a:endParaRPr>
          </a:p>
        </p:txBody>
      </p:sp>
      <p:sp>
        <p:nvSpPr>
          <p:cNvPr id="15" name="Slide Number Placeholder 5"/>
          <p:cNvSpPr>
            <a:spLocks noGrp="1"/>
          </p:cNvSpPr>
          <p:nvPr>
            <p:ph type="sldNum" sz="quarter" idx="12"/>
          </p:nvPr>
        </p:nvSpPr>
        <p:spPr>
          <a:xfrm>
            <a:off x="8603680" y="6257753"/>
            <a:ext cx="323309" cy="389083"/>
          </a:xfrm>
        </p:spPr>
        <p:txBody>
          <a:bodyPr lIns="0" tIns="0" rIns="0" bIns="0"/>
          <a:lstStyle>
            <a:lvl1pPr algn="ctr">
              <a:defRPr sz="750">
                <a:solidFill>
                  <a:schemeClr val="bg1">
                    <a:lumMod val="50000"/>
                  </a:schemeClr>
                </a:solidFill>
                <a:latin typeface="Roboto Light" panose="02000000000000000000" pitchFamily="2" charset="0"/>
                <a:ea typeface="Roboto Light" panose="02000000000000000000" pitchFamily="2" charset="0"/>
              </a:defRPr>
            </a:lvl1pPr>
          </a:lstStyle>
          <a:p>
            <a:fld id="{FCEE2C88-6C8F-484D-AF69-578F576B1F44}" type="slidenum">
              <a:rPr lang="en-US" smtClean="0"/>
              <a:pPr/>
              <a:t>‹#›</a:t>
            </a:fld>
            <a:endParaRPr lang="en-US"/>
          </a:p>
        </p:txBody>
      </p:sp>
      <p:sp>
        <p:nvSpPr>
          <p:cNvPr id="2" name="TextBox 1"/>
          <p:cNvSpPr txBox="1"/>
          <p:nvPr userDrawn="1"/>
        </p:nvSpPr>
        <p:spPr>
          <a:xfrm>
            <a:off x="209827" y="6329184"/>
            <a:ext cx="949299" cy="207749"/>
          </a:xfrm>
          <a:prstGeom prst="rect">
            <a:avLst/>
          </a:prstGeom>
          <a:noFill/>
        </p:spPr>
        <p:txBody>
          <a:bodyPr wrap="none" rtlCol="0">
            <a:spAutoFit/>
          </a:bodyPr>
          <a:lstStyle/>
          <a:p>
            <a:r>
              <a:rPr lang="en-US" sz="750" err="1" smtClean="0">
                <a:solidFill>
                  <a:schemeClr val="bg1">
                    <a:lumMod val="50000"/>
                  </a:schemeClr>
                </a:solidFill>
                <a:latin typeface="Roboto Light" panose="02000000000000000000" pitchFamily="2" charset="0"/>
                <a:ea typeface="Roboto Light" panose="02000000000000000000" pitchFamily="2" charset="0"/>
              </a:rPr>
              <a:t>www.</a:t>
            </a:r>
            <a:r>
              <a:rPr lang="en-US" sz="750" b="0" err="1" smtClean="0">
                <a:solidFill>
                  <a:schemeClr val="bg2">
                    <a:lumMod val="25000"/>
                  </a:schemeClr>
                </a:solidFill>
                <a:latin typeface="Roboto Black" panose="02000000000000000000" pitchFamily="2" charset="0"/>
                <a:ea typeface="Roboto Black" panose="02000000000000000000" pitchFamily="2" charset="0"/>
              </a:rPr>
              <a:t>slideproject</a:t>
            </a:r>
            <a:r>
              <a:rPr lang="en-US" sz="750" err="1" smtClean="0">
                <a:solidFill>
                  <a:schemeClr val="bg1">
                    <a:lumMod val="50000"/>
                  </a:schemeClr>
                </a:solidFill>
                <a:latin typeface="Roboto Light" panose="02000000000000000000" pitchFamily="2" charset="0"/>
                <a:ea typeface="Roboto Light" panose="02000000000000000000" pitchFamily="2" charset="0"/>
              </a:rPr>
              <a:t>.com</a:t>
            </a:r>
            <a:endParaRPr lang="id-ID" sz="750">
              <a:solidFill>
                <a:schemeClr val="bg1">
                  <a:lumMod val="50000"/>
                </a:schemeClr>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124286491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sp>
        <p:nvSpPr>
          <p:cNvPr id="3" name="Picture Placeholder 2"/>
          <p:cNvSpPr>
            <a:spLocks noGrp="1"/>
          </p:cNvSpPr>
          <p:nvPr>
            <p:ph type="pic" sz="quarter" idx="16"/>
          </p:nvPr>
        </p:nvSpPr>
        <p:spPr>
          <a:xfrm>
            <a:off x="2554947" y="1799435"/>
            <a:ext cx="4034117" cy="5058575"/>
          </a:xfrm>
          <a:solidFill>
            <a:schemeClr val="bg1">
              <a:lumMod val="85000"/>
            </a:schemeClr>
          </a:solidFill>
          <a:ln>
            <a:noFill/>
          </a:ln>
        </p:spPr>
        <p:txBody>
          <a:bodyPr/>
          <a:lstStyle/>
          <a:p>
            <a:endParaRPr lang="en-US"/>
          </a:p>
        </p:txBody>
      </p:sp>
      <p:sp>
        <p:nvSpPr>
          <p:cNvPr id="13" name="Rounded Rectangle 12"/>
          <p:cNvSpPr/>
          <p:nvPr userDrawn="1"/>
        </p:nvSpPr>
        <p:spPr>
          <a:xfrm>
            <a:off x="8636687" y="6303068"/>
            <a:ext cx="257283" cy="298739"/>
          </a:xfrm>
          <a:prstGeom prst="roundRect">
            <a:avLst>
              <a:gd name="adj" fmla="val 50000"/>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13">
              <a:solidFill>
                <a:schemeClr val="bg1">
                  <a:lumMod val="50000"/>
                </a:schemeClr>
              </a:solidFill>
            </a:endParaRPr>
          </a:p>
        </p:txBody>
      </p:sp>
      <p:sp>
        <p:nvSpPr>
          <p:cNvPr id="14" name="Slide Number Placeholder 5"/>
          <p:cNvSpPr>
            <a:spLocks noGrp="1"/>
          </p:cNvSpPr>
          <p:nvPr>
            <p:ph type="sldNum" sz="quarter" idx="12"/>
          </p:nvPr>
        </p:nvSpPr>
        <p:spPr>
          <a:xfrm>
            <a:off x="8603680" y="6257753"/>
            <a:ext cx="323309" cy="389083"/>
          </a:xfrm>
        </p:spPr>
        <p:txBody>
          <a:bodyPr lIns="0" tIns="0" rIns="0" bIns="0"/>
          <a:lstStyle>
            <a:lvl1pPr algn="ctr">
              <a:defRPr sz="750">
                <a:solidFill>
                  <a:schemeClr val="bg1">
                    <a:lumMod val="50000"/>
                  </a:schemeClr>
                </a:solidFill>
                <a:latin typeface="Roboto Light" panose="02000000000000000000" pitchFamily="2" charset="0"/>
                <a:ea typeface="Roboto Light" panose="02000000000000000000" pitchFamily="2" charset="0"/>
              </a:defRPr>
            </a:lvl1pPr>
          </a:lstStyle>
          <a:p>
            <a:fld id="{FCEE2C88-6C8F-484D-AF69-578F576B1F44}" type="slidenum">
              <a:rPr lang="en-US" smtClean="0"/>
              <a:pPr/>
              <a:t>‹#›</a:t>
            </a:fld>
            <a:endParaRPr lang="en-US"/>
          </a:p>
        </p:txBody>
      </p:sp>
      <p:sp>
        <p:nvSpPr>
          <p:cNvPr id="16" name="TextBox 15"/>
          <p:cNvSpPr txBox="1"/>
          <p:nvPr userDrawn="1"/>
        </p:nvSpPr>
        <p:spPr>
          <a:xfrm>
            <a:off x="209827" y="6329184"/>
            <a:ext cx="949299" cy="207749"/>
          </a:xfrm>
          <a:prstGeom prst="rect">
            <a:avLst/>
          </a:prstGeom>
          <a:noFill/>
        </p:spPr>
        <p:txBody>
          <a:bodyPr wrap="none" rtlCol="0">
            <a:spAutoFit/>
          </a:bodyPr>
          <a:lstStyle/>
          <a:p>
            <a:r>
              <a:rPr lang="en-US" sz="750" err="1" smtClean="0">
                <a:solidFill>
                  <a:schemeClr val="bg1">
                    <a:lumMod val="50000"/>
                  </a:schemeClr>
                </a:solidFill>
                <a:latin typeface="Roboto Light" panose="02000000000000000000" pitchFamily="2" charset="0"/>
                <a:ea typeface="Roboto Light" panose="02000000000000000000" pitchFamily="2" charset="0"/>
              </a:rPr>
              <a:t>www.</a:t>
            </a:r>
            <a:r>
              <a:rPr lang="en-US" sz="750" b="0" err="1" smtClean="0">
                <a:solidFill>
                  <a:schemeClr val="bg2">
                    <a:lumMod val="25000"/>
                  </a:schemeClr>
                </a:solidFill>
                <a:latin typeface="Roboto Black" panose="02000000000000000000" pitchFamily="2" charset="0"/>
                <a:ea typeface="Roboto Black" panose="02000000000000000000" pitchFamily="2" charset="0"/>
              </a:rPr>
              <a:t>slideproject</a:t>
            </a:r>
            <a:r>
              <a:rPr lang="en-US" sz="750" err="1" smtClean="0">
                <a:solidFill>
                  <a:schemeClr val="bg1">
                    <a:lumMod val="50000"/>
                  </a:schemeClr>
                </a:solidFill>
                <a:latin typeface="Roboto Light" panose="02000000000000000000" pitchFamily="2" charset="0"/>
                <a:ea typeface="Roboto Light" panose="02000000000000000000" pitchFamily="2" charset="0"/>
              </a:rPr>
              <a:t>.com</a:t>
            </a:r>
            <a:endParaRPr lang="id-ID" sz="750">
              <a:solidFill>
                <a:schemeClr val="bg1">
                  <a:lumMod val="50000"/>
                </a:schemeClr>
              </a:solidFill>
              <a:latin typeface="Roboto Light" panose="02000000000000000000" pitchFamily="2" charset="0"/>
              <a:ea typeface="Roboto Light" panose="02000000000000000000" pitchFamily="2" charset="0"/>
            </a:endParaRPr>
          </a:p>
        </p:txBody>
      </p:sp>
      <p:sp>
        <p:nvSpPr>
          <p:cNvPr id="20" name="Text Placeholder 10"/>
          <p:cNvSpPr>
            <a:spLocks noGrp="1"/>
          </p:cNvSpPr>
          <p:nvPr>
            <p:ph type="body" sz="quarter" idx="14"/>
          </p:nvPr>
        </p:nvSpPr>
        <p:spPr>
          <a:xfrm>
            <a:off x="478416" y="625862"/>
            <a:ext cx="8178929" cy="304623"/>
          </a:xfrm>
        </p:spPr>
        <p:txBody>
          <a:bodyPr lIns="0" tIns="0" rIns="0" bIns="0">
            <a:normAutofit/>
          </a:bodyPr>
          <a:lstStyle>
            <a:lvl1pPr marL="0" indent="0" algn="l">
              <a:buNone/>
              <a:defRPr sz="1500" kern="0" spc="113">
                <a:solidFill>
                  <a:schemeClr val="tx2"/>
                </a:solidFill>
                <a:latin typeface="Roboto Medium" panose="02000000000000000000" pitchFamily="2" charset="0"/>
                <a:ea typeface="Roboto Medium" panose="02000000000000000000" pitchFamily="2" charset="0"/>
              </a:defRPr>
            </a:lvl1pPr>
          </a:lstStyle>
          <a:p>
            <a:pPr lvl="0"/>
            <a:endParaRPr lang="id-ID" dirty="0"/>
          </a:p>
        </p:txBody>
      </p:sp>
      <p:sp>
        <p:nvSpPr>
          <p:cNvPr id="21" name="Text Placeholder 10"/>
          <p:cNvSpPr>
            <a:spLocks noGrp="1"/>
          </p:cNvSpPr>
          <p:nvPr>
            <p:ph type="body" sz="quarter" idx="15"/>
          </p:nvPr>
        </p:nvSpPr>
        <p:spPr>
          <a:xfrm>
            <a:off x="487941" y="415429"/>
            <a:ext cx="8178929" cy="156073"/>
          </a:xfrm>
        </p:spPr>
        <p:txBody>
          <a:bodyPr lIns="0" tIns="0" rIns="0" bIns="0">
            <a:normAutofit/>
          </a:bodyPr>
          <a:lstStyle>
            <a:lvl1pPr marL="0" indent="0" algn="l">
              <a:buNone/>
              <a:defRPr sz="750" kern="0" spc="150">
                <a:solidFill>
                  <a:schemeClr val="bg1">
                    <a:lumMod val="75000"/>
                  </a:schemeClr>
                </a:solidFill>
                <a:latin typeface="Roboto Light" panose="02000000000000000000" pitchFamily="2" charset="0"/>
                <a:ea typeface="Roboto Light" panose="02000000000000000000" pitchFamily="2" charset="0"/>
              </a:defRPr>
            </a:lvl1pPr>
          </a:lstStyle>
          <a:p>
            <a:pPr lvl="0"/>
            <a:endParaRPr lang="id-ID" dirty="0"/>
          </a:p>
        </p:txBody>
      </p:sp>
      <p:sp>
        <p:nvSpPr>
          <p:cNvPr id="9" name="Rectangle 8"/>
          <p:cNvSpPr/>
          <p:nvPr userDrawn="1"/>
        </p:nvSpPr>
        <p:spPr>
          <a:xfrm>
            <a:off x="487941" y="1016002"/>
            <a:ext cx="479819"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d-ID" sz="1013">
              <a:solidFill>
                <a:srgbClr val="118CE7"/>
              </a:solidFill>
            </a:endParaRPr>
          </a:p>
        </p:txBody>
      </p:sp>
    </p:spTree>
    <p:extLst>
      <p:ext uri="{BB962C8B-B14F-4D97-AF65-F5344CB8AC3E}">
        <p14:creationId xmlns:p14="http://schemas.microsoft.com/office/powerpoint/2010/main" val="328242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nodePh="1">
                                  <p:stCondLst>
                                    <p:cond delay="0"/>
                                  </p:stCondLst>
                                  <p:endCondLst>
                                    <p:cond evt="begin" delay="0">
                                      <p:tn val="5"/>
                                    </p:cond>
                                  </p:end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anim calcmode="lin" valueType="num">
                                      <p:cBhvr>
                                        <p:cTn id="8"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nodePh="1">
                                  <p:stCondLst>
                                    <p:cond delay="0"/>
                                  </p:stCondLst>
                                  <p:endCondLst>
                                    <p:cond evt="begin" delay="0">
                                      <p:tn val="12"/>
                                    </p:cond>
                                  </p:endCondLst>
                                  <p:childTnLst>
                                    <p:set>
                                      <p:cBhvr>
                                        <p:cTn id="13" dur="1" fill="hold">
                                          <p:stCondLst>
                                            <p:cond delay="0"/>
                                          </p:stCondLst>
                                        </p:cTn>
                                        <p:tgtEl>
                                          <p:spTgt spid="21">
                                            <p:txEl>
                                              <p:pRg st="0" end="0"/>
                                            </p:txEl>
                                          </p:spTgt>
                                        </p:tgtEl>
                                        <p:attrNameLst>
                                          <p:attrName>style.visibility</p:attrName>
                                        </p:attrNameLst>
                                      </p:cBhvr>
                                      <p:to>
                                        <p:strVal val="visible"/>
                                      </p:to>
                                    </p:set>
                                    <p:animEffect transition="in" filter="fade">
                                      <p:cBhvr>
                                        <p:cTn id="14"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tmplLst>
          <p:tmpl lvl="1">
            <p:tnLst>
              <p:par>
                <p:cTn presetID="47" presetClass="entr" presetSubtype="0" fill="hold" nodeType="clickEffect" nodePh="1">
                  <p:stCondLst>
                    <p:cond delay="0"/>
                  </p:stCondLst>
                  <p:endCondLst>
                    <p:cond delay="0"/>
                  </p:end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10" presetClass="entr" presetSubtype="0" fill="hold" nodeType="clickEffect" nodePh="1">
                  <p:stCondLst>
                    <p:cond delay="0"/>
                  </p:stCondLst>
                  <p:endCondLst>
                    <p:cond delay="0"/>
                  </p:end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
        <p:nvSpPr>
          <p:cNvPr id="9" name="Picture Placeholder 2"/>
          <p:cNvSpPr>
            <a:spLocks noGrp="1"/>
          </p:cNvSpPr>
          <p:nvPr>
            <p:ph type="pic" sz="quarter" idx="22"/>
          </p:nvPr>
        </p:nvSpPr>
        <p:spPr>
          <a:xfrm>
            <a:off x="1" y="0"/>
            <a:ext cx="4717676" cy="6858000"/>
          </a:xfrm>
          <a:solidFill>
            <a:srgbClr val="D9D9D9"/>
          </a:solidFill>
        </p:spPr>
        <p:txBody>
          <a:bodyPr anchor="t"/>
          <a:lstStyle>
            <a:lvl1pPr marL="0" indent="0" algn="ctr">
              <a:buNone/>
              <a:defRPr/>
            </a:lvl1pPr>
          </a:lstStyle>
          <a:p>
            <a:endParaRPr lang="id-ID"/>
          </a:p>
        </p:txBody>
      </p:sp>
      <p:sp>
        <p:nvSpPr>
          <p:cNvPr id="13" name="Rounded Rectangle 12"/>
          <p:cNvSpPr/>
          <p:nvPr userDrawn="1"/>
        </p:nvSpPr>
        <p:spPr>
          <a:xfrm>
            <a:off x="8636687" y="6303068"/>
            <a:ext cx="257283" cy="298739"/>
          </a:xfrm>
          <a:prstGeom prst="roundRect">
            <a:avLst>
              <a:gd name="adj" fmla="val 50000"/>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13">
              <a:solidFill>
                <a:schemeClr val="bg1">
                  <a:lumMod val="50000"/>
                </a:schemeClr>
              </a:solidFill>
            </a:endParaRPr>
          </a:p>
        </p:txBody>
      </p:sp>
      <p:sp>
        <p:nvSpPr>
          <p:cNvPr id="14" name="Slide Number Placeholder 5"/>
          <p:cNvSpPr>
            <a:spLocks noGrp="1"/>
          </p:cNvSpPr>
          <p:nvPr>
            <p:ph type="sldNum" sz="quarter" idx="12"/>
          </p:nvPr>
        </p:nvSpPr>
        <p:spPr>
          <a:xfrm>
            <a:off x="8603680" y="6257753"/>
            <a:ext cx="323309" cy="389083"/>
          </a:xfrm>
        </p:spPr>
        <p:txBody>
          <a:bodyPr lIns="0" tIns="0" rIns="0" bIns="0"/>
          <a:lstStyle>
            <a:lvl1pPr algn="ctr">
              <a:defRPr sz="750">
                <a:solidFill>
                  <a:schemeClr val="bg1">
                    <a:lumMod val="50000"/>
                  </a:schemeClr>
                </a:solidFill>
                <a:latin typeface="Roboto Light" panose="02000000000000000000" pitchFamily="2" charset="0"/>
                <a:ea typeface="Roboto Light" panose="02000000000000000000" pitchFamily="2" charset="0"/>
              </a:defRPr>
            </a:lvl1pPr>
          </a:lstStyle>
          <a:p>
            <a:fld id="{FCEE2C88-6C8F-484D-AF69-578F576B1F44}" type="slidenum">
              <a:rPr lang="en-US" smtClean="0"/>
              <a:pPr/>
              <a:t>‹#›</a:t>
            </a:fld>
            <a:endParaRPr lang="en-US"/>
          </a:p>
        </p:txBody>
      </p:sp>
      <p:sp>
        <p:nvSpPr>
          <p:cNvPr id="16" name="TextBox 15"/>
          <p:cNvSpPr txBox="1"/>
          <p:nvPr userDrawn="1"/>
        </p:nvSpPr>
        <p:spPr>
          <a:xfrm>
            <a:off x="209827" y="6329184"/>
            <a:ext cx="949299" cy="207749"/>
          </a:xfrm>
          <a:prstGeom prst="rect">
            <a:avLst/>
          </a:prstGeom>
          <a:noFill/>
        </p:spPr>
        <p:txBody>
          <a:bodyPr wrap="none" rtlCol="0">
            <a:spAutoFit/>
          </a:bodyPr>
          <a:lstStyle/>
          <a:p>
            <a:r>
              <a:rPr lang="en-US" sz="750" err="1" smtClean="0">
                <a:solidFill>
                  <a:schemeClr val="bg1">
                    <a:lumMod val="50000"/>
                  </a:schemeClr>
                </a:solidFill>
                <a:latin typeface="Roboto Light" panose="02000000000000000000" pitchFamily="2" charset="0"/>
                <a:ea typeface="Roboto Light" panose="02000000000000000000" pitchFamily="2" charset="0"/>
              </a:rPr>
              <a:t>www.</a:t>
            </a:r>
            <a:r>
              <a:rPr lang="en-US" sz="750" b="0" err="1" smtClean="0">
                <a:solidFill>
                  <a:schemeClr val="bg2">
                    <a:lumMod val="25000"/>
                  </a:schemeClr>
                </a:solidFill>
                <a:latin typeface="Roboto Black" panose="02000000000000000000" pitchFamily="2" charset="0"/>
                <a:ea typeface="Roboto Black" panose="02000000000000000000" pitchFamily="2" charset="0"/>
              </a:rPr>
              <a:t>slideproject</a:t>
            </a:r>
            <a:r>
              <a:rPr lang="en-US" sz="750" err="1" smtClean="0">
                <a:solidFill>
                  <a:schemeClr val="bg1">
                    <a:lumMod val="50000"/>
                  </a:schemeClr>
                </a:solidFill>
                <a:latin typeface="Roboto Light" panose="02000000000000000000" pitchFamily="2" charset="0"/>
                <a:ea typeface="Roboto Light" panose="02000000000000000000" pitchFamily="2" charset="0"/>
              </a:rPr>
              <a:t>.com</a:t>
            </a:r>
            <a:endParaRPr lang="id-ID" sz="750">
              <a:solidFill>
                <a:schemeClr val="bg1">
                  <a:lumMod val="50000"/>
                </a:schemeClr>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266510148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EE2C88-6C8F-484D-AF69-578F576B1F44}" type="slidenum">
              <a:rPr lang="en-US" smtClean="0"/>
              <a:pPr/>
              <a:t>‹#›</a:t>
            </a:fld>
            <a:endParaRPr lang="en-US"/>
          </a:p>
        </p:txBody>
      </p:sp>
    </p:spTree>
    <p:extLst>
      <p:ext uri="{BB962C8B-B14F-4D97-AF65-F5344CB8AC3E}">
        <p14:creationId xmlns:p14="http://schemas.microsoft.com/office/powerpoint/2010/main" val="1587069353"/>
      </p:ext>
    </p:extLst>
  </p:cSld>
  <p:clrMapOvr>
    <a:masterClrMapping/>
  </p:clrMapOvr>
  <p:timing>
    <p:tnLst>
      <p:par>
        <p:cTn id="1" dur="indefinite" restart="never" nodeType="tmRoot"/>
      </p:par>
    </p:tnLst>
  </p:timing>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EE2C88-6C8F-484D-AF69-578F576B1F44}" type="slidenum">
              <a:rPr lang="en-US" smtClean="0"/>
              <a:pPr/>
              <a:t>‹#›</a:t>
            </a:fld>
            <a:endParaRPr lang="en-US"/>
          </a:p>
        </p:txBody>
      </p:sp>
    </p:spTree>
    <p:extLst>
      <p:ext uri="{BB962C8B-B14F-4D97-AF65-F5344CB8AC3E}">
        <p14:creationId xmlns:p14="http://schemas.microsoft.com/office/powerpoint/2010/main" val="2315742436"/>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EE2C88-6C8F-484D-AF69-578F576B1F44}" type="slidenum">
              <a:rPr lang="en-US" smtClean="0"/>
              <a:pPr/>
              <a:t>‹#›</a:t>
            </a:fld>
            <a:endParaRPr lang="en-US"/>
          </a:p>
        </p:txBody>
      </p:sp>
    </p:spTree>
    <p:extLst>
      <p:ext uri="{BB962C8B-B14F-4D97-AF65-F5344CB8AC3E}">
        <p14:creationId xmlns:p14="http://schemas.microsoft.com/office/powerpoint/2010/main" val="68280391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EE2C88-6C8F-484D-AF69-578F576B1F44}" type="slidenum">
              <a:rPr lang="en-US" smtClean="0"/>
              <a:pPr/>
              <a:t>‹#›</a:t>
            </a:fld>
            <a:endParaRPr lang="en-US"/>
          </a:p>
        </p:txBody>
      </p:sp>
    </p:spTree>
    <p:extLst>
      <p:ext uri="{BB962C8B-B14F-4D97-AF65-F5344CB8AC3E}">
        <p14:creationId xmlns:p14="http://schemas.microsoft.com/office/powerpoint/2010/main" val="3363565867"/>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EE2C88-6C8F-484D-AF69-578F576B1F44}" type="slidenum">
              <a:rPr lang="en-US" smtClean="0"/>
              <a:pPr/>
              <a:t>‹#›</a:t>
            </a:fld>
            <a:endParaRPr lang="en-US"/>
          </a:p>
        </p:txBody>
      </p:sp>
    </p:spTree>
    <p:extLst>
      <p:ext uri="{BB962C8B-B14F-4D97-AF65-F5344CB8AC3E}">
        <p14:creationId xmlns:p14="http://schemas.microsoft.com/office/powerpoint/2010/main" val="238190910"/>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EE2C88-6C8F-484D-AF69-578F576B1F44}" type="slidenum">
              <a:rPr lang="en-US" smtClean="0"/>
              <a:pPr/>
              <a:t>‹#›</a:t>
            </a:fld>
            <a:endParaRPr lang="en-US"/>
          </a:p>
        </p:txBody>
      </p:sp>
    </p:spTree>
    <p:extLst>
      <p:ext uri="{BB962C8B-B14F-4D97-AF65-F5344CB8AC3E}">
        <p14:creationId xmlns:p14="http://schemas.microsoft.com/office/powerpoint/2010/main" val="2160344989"/>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EE2C88-6C8F-484D-AF69-578F576B1F44}" type="slidenum">
              <a:rPr lang="en-US" smtClean="0"/>
              <a:pPr/>
              <a:t>‹#›</a:t>
            </a:fld>
            <a:endParaRPr lang="en-US"/>
          </a:p>
        </p:txBody>
      </p:sp>
    </p:spTree>
    <p:extLst>
      <p:ext uri="{BB962C8B-B14F-4D97-AF65-F5344CB8AC3E}">
        <p14:creationId xmlns:p14="http://schemas.microsoft.com/office/powerpoint/2010/main" val="3970040871"/>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EE2C88-6C8F-484D-AF69-578F576B1F44}" type="slidenum">
              <a:rPr lang="en-US" smtClean="0"/>
              <a:pPr/>
              <a:t>‹#›</a:t>
            </a:fld>
            <a:endParaRPr lang="en-US"/>
          </a:p>
        </p:txBody>
      </p:sp>
    </p:spTree>
    <p:extLst>
      <p:ext uri="{BB962C8B-B14F-4D97-AF65-F5344CB8AC3E}">
        <p14:creationId xmlns:p14="http://schemas.microsoft.com/office/powerpoint/2010/main" val="1457534192"/>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EE2C88-6C8F-484D-AF69-578F576B1F44}" type="slidenum">
              <a:rPr lang="en-US" smtClean="0"/>
              <a:pPr/>
              <a:t>‹#›</a:t>
            </a:fld>
            <a:endParaRPr lang="en-US"/>
          </a:p>
        </p:txBody>
      </p:sp>
    </p:spTree>
    <p:extLst>
      <p:ext uri="{BB962C8B-B14F-4D97-AF65-F5344CB8AC3E}">
        <p14:creationId xmlns:p14="http://schemas.microsoft.com/office/powerpoint/2010/main" val="241083349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61" r:id="rId12"/>
    <p:sldLayoutId id="2147483662" r:id="rId13"/>
    <p:sldLayoutId id="2147483685" r:id="rId14"/>
    <p:sldLayoutId id="2147483680"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16.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68423"/>
          </a:xfrm>
          <a:solidFill>
            <a:srgbClr val="0099CC"/>
          </a:solidFill>
        </p:spPr>
        <p:txBody>
          <a:bodyPr>
            <a:noAutofit/>
          </a:bodyPr>
          <a:lstStyle/>
          <a:p>
            <a:pPr algn="ctr"/>
            <a:r>
              <a:rPr lang="vi-VN" sz="3000" b="1" dirty="0" smtClean="0">
                <a:solidFill>
                  <a:schemeClr val="bg1"/>
                </a:solidFill>
                <a:latin typeface="Times New Roman" panose="02020603050405020304" pitchFamily="18" charset="0"/>
                <a:cs typeface="Times New Roman" panose="02020603050405020304" pitchFamily="18" charset="0"/>
              </a:rPr>
              <a:t>NHỮNG THAY ĐỔI </a:t>
            </a:r>
            <a:r>
              <a:rPr lang="en-US" sz="3000" b="1" dirty="0" smtClean="0">
                <a:solidFill>
                  <a:schemeClr val="bg1"/>
                </a:solidFill>
                <a:latin typeface="Times New Roman" panose="02020603050405020304" pitchFamily="18" charset="0"/>
                <a:cs typeface="Times New Roman" panose="02020603050405020304" pitchFamily="18" charset="0"/>
              </a:rPr>
              <a:t>CỦA HỆ THỐNG QUY CHUẨN VIỆT NAM NĂM </a:t>
            </a:r>
            <a:r>
              <a:rPr lang="vi-VN" sz="3000" b="1" dirty="0" smtClean="0">
                <a:solidFill>
                  <a:schemeClr val="bg1"/>
                </a:solidFill>
                <a:latin typeface="Times New Roman" panose="02020603050405020304" pitchFamily="18" charset="0"/>
                <a:cs typeface="Times New Roman" panose="02020603050405020304" pitchFamily="18" charset="0"/>
              </a:rPr>
              <a:t>2022-</a:t>
            </a:r>
            <a:r>
              <a:rPr lang="en-US" sz="3000" b="1" dirty="0" smtClean="0">
                <a:solidFill>
                  <a:schemeClr val="bg1"/>
                </a:solidFill>
                <a:latin typeface="Times New Roman" panose="02020603050405020304" pitchFamily="18" charset="0"/>
                <a:cs typeface="Times New Roman" panose="02020603050405020304" pitchFamily="18" charset="0"/>
              </a:rPr>
              <a:t>2023</a:t>
            </a:r>
            <a:endParaRPr lang="en-US" sz="2500" b="1" dirty="0">
              <a:solidFill>
                <a:schemeClr val="bg1"/>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FCEE2C88-6C8F-484D-AF69-578F576B1F44}" type="slidenum">
              <a:rPr lang="en-US" smtClean="0"/>
              <a:pPr/>
              <a:t>1</a:t>
            </a:fld>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75515" y="2707852"/>
            <a:ext cx="4992970" cy="3295852"/>
          </a:xfrm>
        </p:spPr>
      </p:pic>
    </p:spTree>
    <p:extLst>
      <p:ext uri="{BB962C8B-B14F-4D97-AF65-F5344CB8AC3E}">
        <p14:creationId xmlns:p14="http://schemas.microsoft.com/office/powerpoint/2010/main" val="14329020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628150"/>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2" name="Text Placeholder 7"/>
          <p:cNvSpPr txBox="1">
            <a:spLocks/>
          </p:cNvSpPr>
          <p:nvPr/>
        </p:nvSpPr>
        <p:spPr>
          <a:xfrm>
            <a:off x="830081" y="1003774"/>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a. QCVN 03:2022/</a:t>
            </a:r>
            <a:r>
              <a:rPr lang="vi-VN"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BXD: Phân cấp công trình phục vụ thiết kế</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6" name="Text Placeholder 7"/>
          <p:cNvSpPr txBox="1">
            <a:spLocks/>
          </p:cNvSpPr>
          <p:nvPr/>
        </p:nvSpPr>
        <p:spPr>
          <a:xfrm>
            <a:off x="1188631" y="1458176"/>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Luật</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XD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sửa</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đổi</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2020</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60" y="2037412"/>
            <a:ext cx="9094279" cy="4745128"/>
          </a:xfrm>
          <a:prstGeom prst="rect">
            <a:avLst/>
          </a:prstGeom>
        </p:spPr>
      </p:pic>
    </p:spTree>
    <p:extLst>
      <p:ext uri="{BB962C8B-B14F-4D97-AF65-F5344CB8AC3E}">
        <p14:creationId xmlns:p14="http://schemas.microsoft.com/office/powerpoint/2010/main" val="1979433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2" grpId="0"/>
      <p:bldP spid="14" grpId="0"/>
      <p:bldP spid="16"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630240"/>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711862708"/>
              </p:ext>
            </p:extLst>
          </p:nvPr>
        </p:nvGraphicFramePr>
        <p:xfrm>
          <a:off x="54166" y="1306544"/>
          <a:ext cx="9089834" cy="5274452"/>
        </p:xfrm>
        <a:graphic>
          <a:graphicData uri="http://schemas.openxmlformats.org/drawingml/2006/table">
            <a:tbl>
              <a:tblPr firstRow="1" bandRow="1">
                <a:tableStyleId>{5C22544A-7EE6-4342-B048-85BDC9FD1C3A}</a:tableStyleId>
              </a:tblPr>
              <a:tblGrid>
                <a:gridCol w="851784">
                  <a:extLst>
                    <a:ext uri="{9D8B030D-6E8A-4147-A177-3AD203B41FA5}">
                      <a16:colId xmlns:a16="http://schemas.microsoft.com/office/drawing/2014/main" val="1411077708"/>
                    </a:ext>
                  </a:extLst>
                </a:gridCol>
                <a:gridCol w="763325">
                  <a:extLst>
                    <a:ext uri="{9D8B030D-6E8A-4147-A177-3AD203B41FA5}">
                      <a16:colId xmlns:a16="http://schemas.microsoft.com/office/drawing/2014/main" val="650951605"/>
                    </a:ext>
                  </a:extLst>
                </a:gridCol>
                <a:gridCol w="2807309">
                  <a:extLst>
                    <a:ext uri="{9D8B030D-6E8A-4147-A177-3AD203B41FA5}">
                      <a16:colId xmlns:a16="http://schemas.microsoft.com/office/drawing/2014/main" val="1678392798"/>
                    </a:ext>
                  </a:extLst>
                </a:gridCol>
                <a:gridCol w="3609393">
                  <a:extLst>
                    <a:ext uri="{9D8B030D-6E8A-4147-A177-3AD203B41FA5}">
                      <a16:colId xmlns:a16="http://schemas.microsoft.com/office/drawing/2014/main" val="94274692"/>
                    </a:ext>
                  </a:extLst>
                </a:gridCol>
                <a:gridCol w="1058023">
                  <a:extLst>
                    <a:ext uri="{9D8B030D-6E8A-4147-A177-3AD203B41FA5}">
                      <a16:colId xmlns:a16="http://schemas.microsoft.com/office/drawing/2014/main" val="3041226646"/>
                    </a:ext>
                  </a:extLst>
                </a:gridCol>
              </a:tblGrid>
              <a:tr h="519572">
                <a:tc>
                  <a:txBody>
                    <a:bodyPr/>
                    <a:lstStyle/>
                    <a:p>
                      <a:pPr algn="ctr"/>
                      <a:r>
                        <a:rPr lang="en-US" sz="1500" dirty="0" err="1" smtClean="0"/>
                        <a:t>Điều</a:t>
                      </a:r>
                      <a:endParaRPr lang="en-US" sz="1500" dirty="0"/>
                    </a:p>
                  </a:txBody>
                  <a:tcPr/>
                </a:tc>
                <a:tc>
                  <a:txBody>
                    <a:bodyPr/>
                    <a:lstStyle/>
                    <a:p>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06:2022/BXD</a:t>
                      </a:r>
                    </a:p>
                  </a:txBody>
                  <a:tcPr/>
                </a:tc>
                <a:tc>
                  <a:txBody>
                    <a:bodyPr/>
                    <a:lstStyle/>
                    <a:p>
                      <a:pPr algn="ctr"/>
                      <a:r>
                        <a:rPr lang="en-US" sz="1500" dirty="0" err="1" smtClean="0"/>
                        <a:t>Ghi</a:t>
                      </a:r>
                      <a:r>
                        <a:rPr lang="en-US" sz="1500" dirty="0" smtClean="0"/>
                        <a:t> </a:t>
                      </a:r>
                      <a:r>
                        <a:rPr lang="en-US" sz="1500" dirty="0" err="1" smtClean="0"/>
                        <a:t>chú</a:t>
                      </a:r>
                      <a:endParaRPr lang="en-US" sz="1500" dirty="0"/>
                    </a:p>
                  </a:txBody>
                  <a:tcPr/>
                </a:tc>
                <a:extLst>
                  <a:ext uri="{0D108BD9-81ED-4DB2-BD59-A6C34878D82A}">
                    <a16:rowId xmlns:a16="http://schemas.microsoft.com/office/drawing/2014/main" val="2393609304"/>
                  </a:ext>
                </a:extLst>
              </a:tr>
              <a:tr h="320040">
                <a:tc>
                  <a:txBody>
                    <a:bodyPr/>
                    <a:lstStyle/>
                    <a:p>
                      <a:r>
                        <a:rPr lang="vi-VN" sz="1500" dirty="0" smtClean="0">
                          <a:latin typeface="Calibri" panose="020F0502020204030204" pitchFamily="34" charset="0"/>
                          <a:ea typeface="Calibri" panose="020F0502020204030204" pitchFamily="34" charset="0"/>
                          <a:cs typeface="Calibri" panose="020F0502020204030204" pitchFamily="34" charset="0"/>
                        </a:rPr>
                        <a:t>H.5</a:t>
                      </a: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1500" b="1" kern="1200" dirty="0" smtClean="0">
                          <a:solidFill>
                            <a:schemeClr val="tx1"/>
                          </a:solidFill>
                          <a:effectLst/>
                          <a:latin typeface="+mn-lt"/>
                          <a:ea typeface="Calibri" panose="020F0502020204030204" pitchFamily="34" charset="0"/>
                          <a:cs typeface="Calibri" panose="020F0502020204030204" pitchFamily="34" charset="0"/>
                        </a:rPr>
                        <a:t>Nhà kho</a:t>
                      </a:r>
                      <a:endParaRPr lang="en-US" sz="1500" b="1" kern="1200" dirty="0" smtClean="0">
                        <a:solidFill>
                          <a:schemeClr val="tx1"/>
                        </a:solidFill>
                        <a:effectLst/>
                        <a:latin typeface="+mn-lt"/>
                        <a:ea typeface="Calibri" panose="020F0502020204030204" pitchFamily="34" charset="0"/>
                        <a:cs typeface="Calibri" panose="020F0502020204030204" pitchFamily="34" charset="0"/>
                      </a:endParaRPr>
                    </a:p>
                  </a:txBody>
                  <a:tcPr/>
                </a:tc>
                <a:tc>
                  <a:txBody>
                    <a:bodyPr/>
                    <a:lstStyle/>
                    <a:p>
                      <a:pPr algn="just"/>
                      <a:r>
                        <a:rPr lang="vi-VN" sz="1500" b="1"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H.4.2</a:t>
                      </a:r>
                      <a:r>
                        <a:rPr lang="vi-VN"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Đối với nhà kho, bậc chịu lửa, cấp nguy hiểm cháy kết cấu, chiều cao PCCC của nhà kho và DT tầng trong phạm vi 1 khoang cháy của nhà được quy định tại </a:t>
                      </a:r>
                      <a:r>
                        <a:rPr lang="vi-VN" sz="1500" b="1"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Bảng H.7 – DT khoang cháy của nhà kho</a:t>
                      </a:r>
                      <a:endParaRPr lang="en-US" sz="1500" b="1" kern="120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vi-VN" sz="1500" b="1" i="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H.5.6</a:t>
                      </a:r>
                      <a:r>
                        <a:rPr lang="vi-VN" sz="1500" b="0" i="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  Nhà kho chứa gỗ thành phẩm chỉ được 1 tầng, bậc chịu lửa tối thiểu bậc IV và cấp nguy hiểm cháy kết cấu S0 và S1.</a:t>
                      </a:r>
                    </a:p>
                    <a:p>
                      <a:r>
                        <a:rPr lang="vi-VN" sz="1500" b="0" i="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Bậc chịu lửa, cấp nguy hiểm cháy kết cấu và DT 1 tầng trong phạm vi một khoang cháy cho nhà kho chứa gỗ thành phẩm quy định tại </a:t>
                      </a:r>
                      <a:r>
                        <a:rPr lang="vi-VN" sz="1500" b="1" i="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Bảng H.12 – Nhà kho chứa gỗ thành phẩm</a:t>
                      </a:r>
                      <a:r>
                        <a:rPr lang="vi-VN" sz="1500" b="0" i="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p>
                    <a:p>
                      <a:r>
                        <a:rPr lang="vi-VN" sz="1500" b="0" i="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Khi trang bị chữa cháy tự động cho nhà kho chứa gỗ thành phẩm thì cho phép tăng tối đa 2 lần giá trị diện tích một tầng trong phạm vi một khoang cháy quy định tại Bảng H.12, trừ nhà có bậc chịu lửa IV với cấp nguy hiểm cháy kết cấu bất kỳ và nhà có bậc chịu lửa V. Trong trường hợp này, cường độ và DT để tính toán lượng nước tiêu hao hoặc chất tạo bọt cần tăng thêm 10 %.</a:t>
                      </a: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1500" i="1" dirty="0" smtClean="0">
                          <a:latin typeface="Calibri" panose="020F0502020204030204" pitchFamily="34" charset="0"/>
                          <a:ea typeface="Calibri" panose="020F0502020204030204" pitchFamily="34" charset="0"/>
                          <a:cs typeface="Calibri" panose="020F0502020204030204" pitchFamily="34" charset="0"/>
                        </a:rPr>
                        <a:t>Điều chỉnh và bổ sung</a:t>
                      </a:r>
                      <a:endParaRPr lang="en-US" sz="1500" i="1" dirty="0" smtClean="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1"/>
                  </a:ext>
                </a:extLst>
              </a:tr>
              <a:tr h="320040">
                <a:tc>
                  <a:txBody>
                    <a:bodyPr/>
                    <a:lstStyle/>
                    <a:p>
                      <a:r>
                        <a:rPr lang="vi-VN" sz="1500" dirty="0" smtClean="0">
                          <a:latin typeface="Calibri" panose="020F0502020204030204" pitchFamily="34" charset="0"/>
                          <a:ea typeface="Calibri" panose="020F0502020204030204" pitchFamily="34" charset="0"/>
                          <a:cs typeface="Calibri" panose="020F0502020204030204" pitchFamily="34" charset="0"/>
                        </a:rPr>
                        <a:t>H.6</a:t>
                      </a: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1500" b="1" kern="1200" dirty="0" smtClean="0">
                        <a:solidFill>
                          <a:schemeClr val="tx1"/>
                        </a:solidFill>
                        <a:effectLst/>
                        <a:latin typeface="+mn-lt"/>
                        <a:ea typeface="Calibri" panose="020F0502020204030204" pitchFamily="34" charset="0"/>
                        <a:cs typeface="Calibri" panose="020F0502020204030204" pitchFamily="34" charset="0"/>
                      </a:endParaRPr>
                    </a:p>
                  </a:txBody>
                  <a:tcPr/>
                </a:tc>
                <a:tc>
                  <a:txBody>
                    <a:bodyPr/>
                    <a:lstStyle/>
                    <a:p>
                      <a:pPr algn="just"/>
                      <a:endParaRPr lang="en-US" sz="1500" b="1" kern="120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1500" b="1" i="0" u="none" strike="noStrike"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H.6  </a:t>
                      </a:r>
                      <a:r>
                        <a:rPr lang="en-US" sz="1500" b="1" i="0" u="none" strike="noStrike" kern="1200" dirty="0" err="1"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Tính</a:t>
                      </a:r>
                      <a:r>
                        <a:rPr lang="en-US" sz="1500" b="1" i="0" u="none" strike="noStrike"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1500" b="1" i="0" u="none" strike="noStrike" kern="1200" dirty="0" err="1"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diện</a:t>
                      </a:r>
                      <a:r>
                        <a:rPr lang="en-US" sz="1500" b="1" i="0" u="none" strike="noStrike"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1500" b="1" i="0" u="none" strike="noStrike" kern="1200" dirty="0" err="1"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tích</a:t>
                      </a:r>
                      <a:r>
                        <a:rPr lang="en-US" sz="1500" b="1" i="0" u="none" strike="noStrike"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1500" b="1" i="0" u="none" strike="noStrike" kern="1200" dirty="0" err="1"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khoang</a:t>
                      </a:r>
                      <a:r>
                        <a:rPr lang="en-US" sz="1500" b="1" i="0" u="none" strike="noStrike"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1500" b="1" i="0" u="none" strike="noStrike" kern="1200" dirty="0" err="1"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cháy</a:t>
                      </a:r>
                      <a:endParaRPr lang="vi-VN" sz="1500" b="1" i="0" u="none" strike="noStrike"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r>
                        <a:rPr lang="vi-VN" sz="1500" b="1" i="0" u="none" strike="noStrike"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H.6.1...</a:t>
                      </a:r>
                    </a:p>
                    <a:p>
                      <a:r>
                        <a:rPr lang="vi-VN" sz="1500" b="1" i="0" u="none" strike="noStrike"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H6.2...</a:t>
                      </a:r>
                      <a:endParaRPr lang="vi-VN" sz="1500" b="0" i="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1500" i="1" dirty="0" smtClean="0">
                          <a:latin typeface="Calibri" panose="020F0502020204030204" pitchFamily="34" charset="0"/>
                          <a:ea typeface="Calibri" panose="020F0502020204030204" pitchFamily="34" charset="0"/>
                          <a:cs typeface="Calibri" panose="020F0502020204030204" pitchFamily="34" charset="0"/>
                        </a:rPr>
                        <a:t>Bổ sung</a:t>
                      </a:r>
                      <a:endParaRPr lang="en-US" sz="1500" i="1" dirty="0" smtClean="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99004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0" y="832789"/>
            <a:ext cx="847310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4"/>
            </a:pPr>
            <a:r>
              <a:rPr lang="vi-VN"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XỬ LÝ CHUYỂN TIẾP</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NHỮNG THAY ĐỔI CỦA HỆ THỐNG QUY CHUẨN VIỆT NAM NĂM 2022 - 2023</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5" name="Oval 14"/>
          <p:cNvSpPr/>
          <p:nvPr/>
        </p:nvSpPr>
        <p:spPr>
          <a:xfrm>
            <a:off x="3461186" y="1352530"/>
            <a:ext cx="2201662" cy="10298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t>QCVN 02</a:t>
            </a:r>
          </a:p>
          <a:p>
            <a:pPr algn="ctr"/>
            <a:r>
              <a:rPr lang="vi-VN" dirty="0" smtClean="0"/>
              <a:t>26/03/2023</a:t>
            </a:r>
            <a:endParaRPr lang="en-US" dirty="0"/>
          </a:p>
        </p:txBody>
      </p:sp>
      <p:sp>
        <p:nvSpPr>
          <p:cNvPr id="16" name="Oval 15"/>
          <p:cNvSpPr/>
          <p:nvPr/>
        </p:nvSpPr>
        <p:spPr>
          <a:xfrm>
            <a:off x="323734" y="1352530"/>
            <a:ext cx="2201662" cy="10298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t>QCVN 02/2009/BXD</a:t>
            </a:r>
          </a:p>
        </p:txBody>
      </p:sp>
      <p:sp>
        <p:nvSpPr>
          <p:cNvPr id="20" name="Oval 19"/>
          <p:cNvSpPr/>
          <p:nvPr/>
        </p:nvSpPr>
        <p:spPr>
          <a:xfrm>
            <a:off x="6598639" y="1352530"/>
            <a:ext cx="2201662" cy="10298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t>QCVN 02/2022/BXD</a:t>
            </a:r>
          </a:p>
        </p:txBody>
      </p:sp>
      <p:sp>
        <p:nvSpPr>
          <p:cNvPr id="2" name="Right Arrow 1"/>
          <p:cNvSpPr/>
          <p:nvPr/>
        </p:nvSpPr>
        <p:spPr>
          <a:xfrm>
            <a:off x="5662848" y="1720896"/>
            <a:ext cx="935790" cy="2930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eft Arrow 4"/>
          <p:cNvSpPr/>
          <p:nvPr/>
        </p:nvSpPr>
        <p:spPr>
          <a:xfrm>
            <a:off x="2525396" y="1719775"/>
            <a:ext cx="935790" cy="29419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7"/>
          <p:cNvSpPr txBox="1">
            <a:spLocks/>
          </p:cNvSpPr>
          <p:nvPr/>
        </p:nvSpPr>
        <p:spPr>
          <a:xfrm>
            <a:off x="2302329" y="1314984"/>
            <a:ext cx="1765188" cy="406290"/>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1600" dirty="0" smtClean="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rPr>
              <a:t>Đã phê duyệt</a:t>
            </a:r>
            <a:endParaRPr sz="16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2" name="Text Placeholder 7"/>
          <p:cNvSpPr txBox="1">
            <a:spLocks/>
          </p:cNvSpPr>
          <p:nvPr/>
        </p:nvSpPr>
        <p:spPr>
          <a:xfrm>
            <a:off x="5351228" y="1363220"/>
            <a:ext cx="2059388" cy="406290"/>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16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rPr>
              <a:t>Chưa</a:t>
            </a:r>
            <a:r>
              <a:rPr lang="vi-VN" sz="1600" dirty="0" smtClean="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rPr>
              <a:t> phê duyệt</a:t>
            </a:r>
            <a:endParaRPr sz="16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Text Placeholder 7"/>
          <p:cNvSpPr txBox="1">
            <a:spLocks/>
          </p:cNvSpPr>
          <p:nvPr/>
        </p:nvSpPr>
        <p:spPr>
          <a:xfrm>
            <a:off x="2641019" y="1957089"/>
            <a:ext cx="1765188" cy="406290"/>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1600" dirty="0" smtClean="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rPr>
              <a:t>Dự án</a:t>
            </a:r>
            <a:endParaRPr sz="16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4" name="Text Placeholder 7"/>
          <p:cNvSpPr txBox="1">
            <a:spLocks/>
          </p:cNvSpPr>
          <p:nvPr/>
        </p:nvSpPr>
        <p:spPr>
          <a:xfrm>
            <a:off x="5691101" y="1976050"/>
            <a:ext cx="1765188" cy="406290"/>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1600" dirty="0" smtClean="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rPr>
              <a:t>Dự án</a:t>
            </a:r>
            <a:endParaRPr sz="16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5" name="Oval 34"/>
          <p:cNvSpPr/>
          <p:nvPr/>
        </p:nvSpPr>
        <p:spPr>
          <a:xfrm>
            <a:off x="325861" y="3389375"/>
            <a:ext cx="2201662" cy="10298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t>QCVN 03/2012/BXD</a:t>
            </a:r>
          </a:p>
        </p:txBody>
      </p:sp>
      <p:sp>
        <p:nvSpPr>
          <p:cNvPr id="36" name="Left Arrow 35"/>
          <p:cNvSpPr/>
          <p:nvPr/>
        </p:nvSpPr>
        <p:spPr>
          <a:xfrm>
            <a:off x="2545090" y="3740454"/>
            <a:ext cx="935790" cy="29419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3443766" y="3379978"/>
            <a:ext cx="2201662" cy="10298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t>QCVN 03</a:t>
            </a:r>
          </a:p>
          <a:p>
            <a:pPr algn="ctr"/>
            <a:r>
              <a:rPr lang="vi-VN" dirty="0" smtClean="0"/>
              <a:t>01/06/2023</a:t>
            </a:r>
            <a:endParaRPr lang="en-US" dirty="0"/>
          </a:p>
        </p:txBody>
      </p:sp>
      <p:sp>
        <p:nvSpPr>
          <p:cNvPr id="38" name="Right Arrow 37"/>
          <p:cNvSpPr/>
          <p:nvPr/>
        </p:nvSpPr>
        <p:spPr>
          <a:xfrm>
            <a:off x="5645428" y="3718107"/>
            <a:ext cx="935790" cy="2930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6589298" y="3365733"/>
            <a:ext cx="2201662" cy="10298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t>QCVN 03/2022/BXD</a:t>
            </a:r>
          </a:p>
        </p:txBody>
      </p:sp>
      <p:pic>
        <p:nvPicPr>
          <p:cNvPr id="6" name="Picture 5"/>
          <p:cNvPicPr>
            <a:picLocks noChangeAspect="1"/>
          </p:cNvPicPr>
          <p:nvPr/>
        </p:nvPicPr>
        <p:blipFill>
          <a:blip r:embed="rId2"/>
          <a:stretch>
            <a:fillRect/>
          </a:stretch>
        </p:blipFill>
        <p:spPr>
          <a:xfrm>
            <a:off x="2302329" y="3258804"/>
            <a:ext cx="1798476" cy="445047"/>
          </a:xfrm>
          <a:prstGeom prst="rect">
            <a:avLst/>
          </a:prstGeom>
        </p:spPr>
      </p:pic>
      <p:sp>
        <p:nvSpPr>
          <p:cNvPr id="40" name="Text Placeholder 7"/>
          <p:cNvSpPr txBox="1">
            <a:spLocks/>
          </p:cNvSpPr>
          <p:nvPr/>
        </p:nvSpPr>
        <p:spPr>
          <a:xfrm>
            <a:off x="2727203" y="4013856"/>
            <a:ext cx="1765188" cy="406290"/>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1600" dirty="0" smtClean="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rPr>
              <a:t>Dự án</a:t>
            </a:r>
            <a:endParaRPr sz="16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41" name="Text Placeholder 7"/>
          <p:cNvSpPr txBox="1">
            <a:spLocks/>
          </p:cNvSpPr>
          <p:nvPr/>
        </p:nvSpPr>
        <p:spPr>
          <a:xfrm>
            <a:off x="5305275" y="3261390"/>
            <a:ext cx="2059388" cy="406290"/>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16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rPr>
              <a:t>Chưa</a:t>
            </a:r>
            <a:r>
              <a:rPr lang="vi-VN" sz="1600" dirty="0" smtClean="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rPr>
              <a:t> phê duyệt</a:t>
            </a:r>
            <a:endParaRPr sz="16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42" name="Text Placeholder 7"/>
          <p:cNvSpPr txBox="1">
            <a:spLocks/>
          </p:cNvSpPr>
          <p:nvPr/>
        </p:nvSpPr>
        <p:spPr>
          <a:xfrm>
            <a:off x="5679077" y="3989253"/>
            <a:ext cx="1765188" cy="406290"/>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1600" dirty="0" smtClean="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rPr>
              <a:t>Dự án</a:t>
            </a:r>
            <a:endParaRPr sz="16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43" name="Oval 42"/>
          <p:cNvSpPr/>
          <p:nvPr/>
        </p:nvSpPr>
        <p:spPr>
          <a:xfrm>
            <a:off x="325861" y="5505761"/>
            <a:ext cx="2201662" cy="10298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t>QCVN 06/2021/BXD</a:t>
            </a:r>
          </a:p>
        </p:txBody>
      </p:sp>
      <p:sp>
        <p:nvSpPr>
          <p:cNvPr id="44" name="Oval 43"/>
          <p:cNvSpPr/>
          <p:nvPr/>
        </p:nvSpPr>
        <p:spPr>
          <a:xfrm>
            <a:off x="3463313" y="5503634"/>
            <a:ext cx="2201662" cy="10298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t>QCVN 06 16/01/2023</a:t>
            </a:r>
            <a:endParaRPr lang="en-US" dirty="0"/>
          </a:p>
        </p:txBody>
      </p:sp>
      <p:sp>
        <p:nvSpPr>
          <p:cNvPr id="45" name="Oval 44"/>
          <p:cNvSpPr/>
          <p:nvPr/>
        </p:nvSpPr>
        <p:spPr>
          <a:xfrm>
            <a:off x="6600765" y="5503232"/>
            <a:ext cx="2201662" cy="10298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t>QCVN 06/2022/BXD</a:t>
            </a:r>
          </a:p>
        </p:txBody>
      </p:sp>
      <p:sp>
        <p:nvSpPr>
          <p:cNvPr id="46" name="Left Arrow 45"/>
          <p:cNvSpPr/>
          <p:nvPr/>
        </p:nvSpPr>
        <p:spPr>
          <a:xfrm>
            <a:off x="2525396" y="5871038"/>
            <a:ext cx="935790" cy="29419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ight Arrow 46"/>
          <p:cNvSpPr/>
          <p:nvPr/>
        </p:nvSpPr>
        <p:spPr>
          <a:xfrm>
            <a:off x="5667102" y="5853248"/>
            <a:ext cx="935790" cy="2930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 Placeholder 7"/>
          <p:cNvSpPr txBox="1">
            <a:spLocks/>
          </p:cNvSpPr>
          <p:nvPr/>
        </p:nvSpPr>
        <p:spPr>
          <a:xfrm>
            <a:off x="2460457" y="5357982"/>
            <a:ext cx="1228050" cy="518043"/>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1600" dirty="0" smtClean="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rPr>
              <a:t>HSTK PCCC  đã được</a:t>
            </a:r>
          </a:p>
        </p:txBody>
      </p:sp>
      <p:sp>
        <p:nvSpPr>
          <p:cNvPr id="50" name="Text Placeholder 7"/>
          <p:cNvSpPr txBox="1">
            <a:spLocks/>
          </p:cNvSpPr>
          <p:nvPr/>
        </p:nvSpPr>
        <p:spPr>
          <a:xfrm>
            <a:off x="2379461" y="6185836"/>
            <a:ext cx="1309046" cy="493260"/>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16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rPr>
              <a:t>g</a:t>
            </a:r>
            <a:r>
              <a:rPr lang="vi-VN" sz="1600" dirty="0" smtClean="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rPr>
              <a:t>óp ý hoặc thẩm duyệt</a:t>
            </a:r>
            <a:endParaRPr sz="16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51" name="Text Placeholder 7"/>
          <p:cNvSpPr txBox="1">
            <a:spLocks/>
          </p:cNvSpPr>
          <p:nvPr/>
        </p:nvSpPr>
        <p:spPr>
          <a:xfrm>
            <a:off x="5518845" y="5352995"/>
            <a:ext cx="1228050" cy="518043"/>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1600" dirty="0" smtClean="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rPr>
              <a:t>HSTK PCCC  chưa được</a:t>
            </a:r>
          </a:p>
        </p:txBody>
      </p:sp>
      <p:sp>
        <p:nvSpPr>
          <p:cNvPr id="52" name="Text Placeholder 7"/>
          <p:cNvSpPr txBox="1">
            <a:spLocks/>
          </p:cNvSpPr>
          <p:nvPr/>
        </p:nvSpPr>
        <p:spPr>
          <a:xfrm>
            <a:off x="5557703" y="6185836"/>
            <a:ext cx="1309046" cy="493260"/>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16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rPr>
              <a:t>g</a:t>
            </a:r>
            <a:r>
              <a:rPr lang="vi-VN" sz="1600" dirty="0" smtClean="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rPr>
              <a:t>óp ý hoặc thẩm duyệt</a:t>
            </a:r>
            <a:endParaRPr sz="16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78938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6" grpId="0"/>
      <p:bldP spid="32" grpId="0"/>
      <p:bldP spid="33" grpId="0"/>
      <p:bldP spid="34" grpId="0"/>
      <p:bldP spid="40" grpId="0"/>
      <p:bldP spid="41" grpId="0"/>
      <p:bldP spid="42" grpId="0"/>
      <p:bldP spid="49" grpId="0"/>
      <p:bldP spid="50" grpId="0"/>
      <p:bldP spid="51" grpId="0"/>
      <p:bldP spid="52"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078992"/>
            <a:ext cx="9189115" cy="7936992"/>
          </a:xfrm>
          <a:prstGeom prst="rect">
            <a:avLst/>
          </a:prstGeom>
        </p:spPr>
      </p:pic>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NHỮNG THAY ĐỔI CỦA HỆ THỐNG QUY CHUẨN VIỆT NAM NĂM 2022 - 2023</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a:off x="907615" y="2751880"/>
            <a:ext cx="8014147" cy="667540"/>
          </a:xfrm>
          <a:prstGeom prst="rect">
            <a:avLst/>
          </a:prstGeom>
          <a:noFill/>
        </p:spPr>
        <p:txBody>
          <a:bodyPr wrap="square" lIns="51483" tIns="25742" rIns="51483" bIns="25742" rtlCol="0">
            <a:spAutoFit/>
          </a:bodyPr>
          <a:lstStyle/>
          <a:p>
            <a:r>
              <a:rPr lang="en-US" sz="4000" b="1" i="1" dirty="0" smtClean="0">
                <a:latin typeface="Times New Roman" pitchFamily="18" charset="0"/>
                <a:cs typeface="Times New Roman" pitchFamily="18" charset="0"/>
              </a:rPr>
              <a:t>XIN CẢM ƠN ĐÃ LẮNG NGHE</a:t>
            </a:r>
            <a:endParaRPr lang="en-US" sz="4000" b="1" i="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357099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0" y="548794"/>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2" name="Text Placeholder 7"/>
          <p:cNvSpPr txBox="1">
            <a:spLocks/>
          </p:cNvSpPr>
          <p:nvPr/>
        </p:nvSpPr>
        <p:spPr>
          <a:xfrm>
            <a:off x="1029827" y="1290046"/>
            <a:ext cx="7865598" cy="1204517"/>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Courier New" panose="02070309020205020404" pitchFamily="49" charset="0"/>
              <a:buChar char="o"/>
            </a:pP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Phân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cấp</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Thời</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hạn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sử</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dụng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theo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thiết</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kế</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Dựa</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trên</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882285"/>
            <a:ext cx="6971368"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a. QCVN 03:2022/BXD</a:t>
            </a:r>
            <a:r>
              <a:rPr lang="vi-VN"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Phân cấp công trình phục vụ thiết kế</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a:p>
            <a:pPr marL="0" indent="0">
              <a:lnSpc>
                <a:spcPct val="150000"/>
              </a:lnSpc>
              <a:buNone/>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209" y="1745392"/>
            <a:ext cx="7431586" cy="5051682"/>
          </a:xfrm>
          <a:prstGeom prst="rect">
            <a:avLst/>
          </a:prstGeom>
        </p:spPr>
      </p:pic>
    </p:spTree>
    <p:extLst>
      <p:ext uri="{BB962C8B-B14F-4D97-AF65-F5344CB8AC3E}">
        <p14:creationId xmlns:p14="http://schemas.microsoft.com/office/powerpoint/2010/main" val="3929398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2" grpId="0"/>
      <p:bldP spid="14"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0" y="548794"/>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2" name="Text Placeholder 7"/>
          <p:cNvSpPr txBox="1">
            <a:spLocks/>
          </p:cNvSpPr>
          <p:nvPr/>
        </p:nvSpPr>
        <p:spPr>
          <a:xfrm>
            <a:off x="830080" y="894048"/>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a. QCVN 03:2022/BXD</a:t>
            </a:r>
            <a:r>
              <a:rPr lang="vi-VN"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Phân cấp công trình phục vụ thiết kế</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a:p>
            <a:pPr marL="0" indent="0">
              <a:lnSpc>
                <a:spcPct val="150000"/>
              </a:lnSpc>
              <a:buNone/>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 name="Oval 2"/>
          <p:cNvSpPr/>
          <p:nvPr/>
        </p:nvSpPr>
        <p:spPr>
          <a:xfrm>
            <a:off x="2755293" y="1362007"/>
            <a:ext cx="2201662" cy="10298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Luật</a:t>
            </a:r>
            <a:r>
              <a:rPr lang="en-US" dirty="0" smtClean="0"/>
              <a:t> XD </a:t>
            </a:r>
            <a:r>
              <a:rPr lang="en-US" dirty="0" err="1" smtClean="0"/>
              <a:t>sửa</a:t>
            </a:r>
            <a:r>
              <a:rPr lang="en-US" dirty="0" smtClean="0"/>
              <a:t> </a:t>
            </a:r>
            <a:r>
              <a:rPr lang="en-US" dirty="0" err="1" smtClean="0"/>
              <a:t>đổi</a:t>
            </a:r>
            <a:r>
              <a:rPr lang="en-US" dirty="0" smtClean="0"/>
              <a:t> 2020</a:t>
            </a:r>
            <a:endParaRPr lang="en-US" dirty="0"/>
          </a:p>
        </p:txBody>
      </p:sp>
      <p:cxnSp>
        <p:nvCxnSpPr>
          <p:cNvPr id="11" name="Straight Arrow Connector 10"/>
          <p:cNvCxnSpPr>
            <a:stCxn id="3" idx="4"/>
            <a:endCxn id="25" idx="0"/>
          </p:cNvCxnSpPr>
          <p:nvPr/>
        </p:nvCxnSpPr>
        <p:spPr>
          <a:xfrm>
            <a:off x="3856124" y="2391817"/>
            <a:ext cx="2148396" cy="4585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endCxn id="23" idx="0"/>
          </p:cNvCxnSpPr>
          <p:nvPr/>
        </p:nvCxnSpPr>
        <p:spPr>
          <a:xfrm flipH="1">
            <a:off x="1717091" y="2391817"/>
            <a:ext cx="2131290" cy="4750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669526" y="2866835"/>
            <a:ext cx="2095130" cy="6076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Phân</a:t>
            </a:r>
            <a:r>
              <a:rPr lang="en-US" dirty="0" smtClean="0"/>
              <a:t> </a:t>
            </a:r>
            <a:r>
              <a:rPr lang="en-US" dirty="0" err="1" smtClean="0"/>
              <a:t>cấp</a:t>
            </a:r>
            <a:r>
              <a:rPr lang="en-US" dirty="0"/>
              <a:t>:</a:t>
            </a:r>
            <a:r>
              <a:rPr lang="en-US" dirty="0" smtClean="0"/>
              <a:t> QLNN</a:t>
            </a:r>
          </a:p>
          <a:p>
            <a:pPr algn="ctr"/>
            <a:r>
              <a:rPr lang="en-US" dirty="0" smtClean="0"/>
              <a:t>TT 06/2021/TT-BXD</a:t>
            </a:r>
            <a:endParaRPr lang="en-US" dirty="0"/>
          </a:p>
        </p:txBody>
      </p:sp>
      <p:sp>
        <p:nvSpPr>
          <p:cNvPr id="25" name="Rectangle 24"/>
          <p:cNvSpPr/>
          <p:nvPr/>
        </p:nvSpPr>
        <p:spPr>
          <a:xfrm>
            <a:off x="4956955" y="2850322"/>
            <a:ext cx="2095130" cy="5848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Phân</a:t>
            </a:r>
            <a:r>
              <a:rPr lang="en-US" dirty="0" smtClean="0"/>
              <a:t> </a:t>
            </a:r>
            <a:r>
              <a:rPr lang="en-US" dirty="0" err="1" smtClean="0"/>
              <a:t>cấp</a:t>
            </a:r>
            <a:r>
              <a:rPr lang="en-US" dirty="0"/>
              <a:t>:</a:t>
            </a:r>
            <a:r>
              <a:rPr lang="en-US" dirty="0" smtClean="0"/>
              <a:t> </a:t>
            </a:r>
            <a:r>
              <a:rPr lang="en-US" dirty="0" err="1" smtClean="0"/>
              <a:t>thiết</a:t>
            </a:r>
            <a:r>
              <a:rPr lang="en-US" dirty="0" smtClean="0"/>
              <a:t> </a:t>
            </a:r>
            <a:r>
              <a:rPr lang="en-US" dirty="0" err="1" smtClean="0"/>
              <a:t>kế</a:t>
            </a:r>
            <a:endParaRPr lang="en-US" dirty="0" smtClean="0"/>
          </a:p>
          <a:p>
            <a:pPr algn="ctr"/>
            <a:r>
              <a:rPr lang="en-US" dirty="0" smtClean="0"/>
              <a:t>QCVN 03:2022</a:t>
            </a:r>
            <a:endParaRPr lang="en-US" dirty="0"/>
          </a:p>
        </p:txBody>
      </p:sp>
      <p:sp>
        <p:nvSpPr>
          <p:cNvPr id="15" name="Rectangle 14"/>
          <p:cNvSpPr/>
          <p:nvPr/>
        </p:nvSpPr>
        <p:spPr>
          <a:xfrm>
            <a:off x="3195312" y="4577176"/>
            <a:ext cx="1580594" cy="5848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Cấp</a:t>
            </a:r>
            <a:r>
              <a:rPr lang="en-US" dirty="0" smtClean="0"/>
              <a:t> </a:t>
            </a:r>
            <a:r>
              <a:rPr lang="en-US" dirty="0" err="1" smtClean="0"/>
              <a:t>hậu</a:t>
            </a:r>
            <a:r>
              <a:rPr lang="en-US" dirty="0" smtClean="0"/>
              <a:t> </a:t>
            </a:r>
            <a:r>
              <a:rPr lang="en-US" dirty="0" err="1" smtClean="0"/>
              <a:t>quả</a:t>
            </a:r>
            <a:endParaRPr lang="en-US" dirty="0" smtClean="0"/>
          </a:p>
        </p:txBody>
      </p:sp>
      <p:sp>
        <p:nvSpPr>
          <p:cNvPr id="16" name="Rectangle 15"/>
          <p:cNvSpPr/>
          <p:nvPr/>
        </p:nvSpPr>
        <p:spPr>
          <a:xfrm>
            <a:off x="5275187" y="4579562"/>
            <a:ext cx="1580594" cy="5848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Thời</a:t>
            </a:r>
            <a:r>
              <a:rPr lang="en-US" dirty="0" smtClean="0"/>
              <a:t> </a:t>
            </a:r>
            <a:r>
              <a:rPr lang="en-US" dirty="0" err="1" smtClean="0"/>
              <a:t>hạn</a:t>
            </a:r>
            <a:r>
              <a:rPr lang="en-US" dirty="0" smtClean="0"/>
              <a:t> </a:t>
            </a:r>
            <a:r>
              <a:rPr lang="en-US" dirty="0" err="1" smtClean="0"/>
              <a:t>thiết</a:t>
            </a:r>
            <a:r>
              <a:rPr lang="en-US" dirty="0" smtClean="0"/>
              <a:t> </a:t>
            </a:r>
            <a:r>
              <a:rPr lang="en-US" dirty="0" err="1" smtClean="0"/>
              <a:t>kế</a:t>
            </a:r>
            <a:endParaRPr lang="en-US" dirty="0" smtClean="0"/>
          </a:p>
        </p:txBody>
      </p:sp>
      <p:sp>
        <p:nvSpPr>
          <p:cNvPr id="20" name="Rectangle 19"/>
          <p:cNvSpPr/>
          <p:nvPr/>
        </p:nvSpPr>
        <p:spPr>
          <a:xfrm>
            <a:off x="7394915" y="4579562"/>
            <a:ext cx="1580594" cy="5848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Phân</a:t>
            </a:r>
            <a:r>
              <a:rPr lang="en-US" dirty="0" smtClean="0"/>
              <a:t> </a:t>
            </a:r>
            <a:r>
              <a:rPr lang="en-US" dirty="0" err="1" smtClean="0"/>
              <a:t>loại</a:t>
            </a:r>
            <a:r>
              <a:rPr lang="en-US" dirty="0" smtClean="0"/>
              <a:t> </a:t>
            </a:r>
            <a:r>
              <a:rPr lang="en-US" dirty="0" err="1" smtClean="0"/>
              <a:t>kỹ</a:t>
            </a:r>
            <a:r>
              <a:rPr lang="en-US" dirty="0" smtClean="0"/>
              <a:t> </a:t>
            </a:r>
            <a:r>
              <a:rPr lang="en-US" dirty="0" err="1" smtClean="0"/>
              <a:t>thuật</a:t>
            </a:r>
            <a:r>
              <a:rPr lang="en-US" dirty="0" smtClean="0"/>
              <a:t> </a:t>
            </a:r>
            <a:r>
              <a:rPr lang="en-US" dirty="0" err="1" smtClean="0"/>
              <a:t>về</a:t>
            </a:r>
            <a:r>
              <a:rPr lang="en-US" dirty="0" smtClean="0"/>
              <a:t> </a:t>
            </a:r>
            <a:r>
              <a:rPr lang="en-US" dirty="0" err="1" smtClean="0"/>
              <a:t>cháy</a:t>
            </a:r>
            <a:endParaRPr lang="en-US" dirty="0" smtClean="0"/>
          </a:p>
        </p:txBody>
      </p:sp>
      <p:cxnSp>
        <p:nvCxnSpPr>
          <p:cNvPr id="21" name="Straight Arrow Connector 20"/>
          <p:cNvCxnSpPr>
            <a:stCxn id="25" idx="2"/>
            <a:endCxn id="20" idx="0"/>
          </p:cNvCxnSpPr>
          <p:nvPr/>
        </p:nvCxnSpPr>
        <p:spPr>
          <a:xfrm>
            <a:off x="6004520" y="3435178"/>
            <a:ext cx="2180692" cy="11443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004520" y="3435178"/>
            <a:ext cx="0" cy="11419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5" idx="2"/>
            <a:endCxn id="15" idx="0"/>
          </p:cNvCxnSpPr>
          <p:nvPr/>
        </p:nvCxnSpPr>
        <p:spPr>
          <a:xfrm flipH="1">
            <a:off x="3985609" y="3435178"/>
            <a:ext cx="2018911" cy="11419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2956264" y="2752078"/>
            <a:ext cx="8878" cy="3666477"/>
          </a:xfrm>
          <a:prstGeom prst="line">
            <a:avLst/>
          </a:prstGeom>
          <a:ln>
            <a:solidFill>
              <a:srgbClr val="DC1F34"/>
            </a:solidFill>
          </a:ln>
        </p:spPr>
        <p:style>
          <a:lnRef idx="1">
            <a:schemeClr val="accent1"/>
          </a:lnRef>
          <a:fillRef idx="0">
            <a:schemeClr val="accent1"/>
          </a:fillRef>
          <a:effectRef idx="0">
            <a:schemeClr val="accent1"/>
          </a:effectRef>
          <a:fontRef idx="minor">
            <a:schemeClr val="tx1"/>
          </a:fontRef>
        </p:style>
      </p:cxnSp>
      <p:sp>
        <p:nvSpPr>
          <p:cNvPr id="24" name="Text Placeholder 7"/>
          <p:cNvSpPr txBox="1">
            <a:spLocks/>
          </p:cNvSpPr>
          <p:nvPr/>
        </p:nvSpPr>
        <p:spPr>
          <a:xfrm>
            <a:off x="115410" y="3604075"/>
            <a:ext cx="2739260" cy="1220310"/>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en-US" sz="1600" dirty="0" err="1" smtClean="0">
                <a:ln w="0"/>
                <a:solidFill>
                  <a:schemeClr val="tx1"/>
                </a:solidFill>
                <a:latin typeface="Tahoma" panose="020B0604030504040204" pitchFamily="34" charset="0"/>
                <a:ea typeface="Tahoma" panose="020B0604030504040204" pitchFamily="34" charset="0"/>
                <a:cs typeface="Tahoma" panose="020B0604030504040204" pitchFamily="34" charset="0"/>
              </a:rPr>
              <a:t>Căn</a:t>
            </a:r>
            <a:r>
              <a:rPr lang="en-US" sz="1600" dirty="0" smtClean="0">
                <a:ln w="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ln w="0"/>
                <a:solidFill>
                  <a:schemeClr val="tx1"/>
                </a:solidFill>
                <a:latin typeface="Tahoma" panose="020B0604030504040204" pitchFamily="34" charset="0"/>
                <a:ea typeface="Tahoma" panose="020B0604030504040204" pitchFamily="34" charset="0"/>
                <a:cs typeface="Tahoma" panose="020B0604030504040204" pitchFamily="34" charset="0"/>
              </a:rPr>
              <a:t>cứ</a:t>
            </a:r>
            <a:r>
              <a:rPr lang="en-US" sz="1600" dirty="0" smtClean="0">
                <a:ln w="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ln w="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Mức</a:t>
            </a:r>
            <a:r>
              <a:rPr lang="en-US" sz="1600" dirty="0" smtClean="0">
                <a:ln w="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ln w="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độ</a:t>
            </a:r>
            <a:r>
              <a:rPr lang="en-US" sz="1600" dirty="0" smtClean="0">
                <a:ln w="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ln w="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quan</a:t>
            </a:r>
            <a:r>
              <a:rPr lang="en-US" sz="1600" dirty="0" smtClean="0">
                <a:ln w="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ln w="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trọng</a:t>
            </a:r>
            <a:r>
              <a:rPr lang="en-US" sz="1600" dirty="0" smtClean="0">
                <a:ln w="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ln w="0"/>
                <a:solidFill>
                  <a:schemeClr val="tx1"/>
                </a:solidFill>
                <a:latin typeface="Tahoma" panose="020B0604030504040204" pitchFamily="34" charset="0"/>
                <a:ea typeface="Tahoma" panose="020B0604030504040204" pitchFamily="34" charset="0"/>
                <a:cs typeface="Tahoma" panose="020B0604030504040204" pitchFamily="34" charset="0"/>
              </a:rPr>
              <a:t>hoặc</a:t>
            </a:r>
            <a:r>
              <a:rPr lang="en-US" sz="1600" dirty="0" smtClean="0">
                <a:ln w="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ln w="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Quy</a:t>
            </a:r>
            <a:r>
              <a:rPr lang="en-US" sz="1600" dirty="0" smtClean="0">
                <a:ln w="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ln w="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mô</a:t>
            </a:r>
            <a:r>
              <a:rPr lang="en-US" sz="1600" dirty="0" smtClean="0">
                <a:ln w="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ln w="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công</a:t>
            </a:r>
            <a:r>
              <a:rPr lang="en-US" sz="1600" dirty="0" smtClean="0">
                <a:ln w="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ln w="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suất</a:t>
            </a:r>
            <a:r>
              <a:rPr lang="en-US" sz="1600" dirty="0" smtClean="0">
                <a:ln w="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ln w="0"/>
                <a:solidFill>
                  <a:schemeClr val="tx1"/>
                </a:solidFill>
                <a:latin typeface="Tahoma" panose="020B0604030504040204" pitchFamily="34" charset="0"/>
                <a:ea typeface="Tahoma" panose="020B0604030504040204" pitchFamily="34" charset="0"/>
                <a:cs typeface="Tahoma" panose="020B0604030504040204" pitchFamily="34" charset="0"/>
              </a:rPr>
              <a:t>hoặc</a:t>
            </a:r>
            <a:r>
              <a:rPr lang="en-US" sz="1600" dirty="0" smtClean="0">
                <a:ln w="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ln w="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Quy</a:t>
            </a:r>
            <a:r>
              <a:rPr lang="en-US" sz="1600" dirty="0" smtClean="0">
                <a:ln w="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ln w="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mô</a:t>
            </a:r>
            <a:r>
              <a:rPr lang="en-US" sz="1600" dirty="0" smtClean="0">
                <a:ln w="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ln w="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kết</a:t>
            </a:r>
            <a:r>
              <a:rPr lang="en-US" sz="1600" dirty="0" smtClean="0">
                <a:ln w="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ln w="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cấu</a:t>
            </a:r>
            <a:endParaRPr lang="en-US" sz="1600" dirty="0">
              <a:ln w="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7" name="Text Placeholder 7"/>
          <p:cNvSpPr txBox="1">
            <a:spLocks/>
          </p:cNvSpPr>
          <p:nvPr/>
        </p:nvSpPr>
        <p:spPr>
          <a:xfrm>
            <a:off x="115410" y="4774476"/>
            <a:ext cx="2840854" cy="82965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en-US" sz="16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=&gt; </a:t>
            </a:r>
            <a:r>
              <a:rPr lang="en-US" sz="16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Đặc</a:t>
            </a:r>
            <a:r>
              <a:rPr lang="en-US" sz="16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biệt</a:t>
            </a:r>
            <a:r>
              <a:rPr lang="en-US" sz="16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&gt; </a:t>
            </a:r>
            <a:r>
              <a:rPr lang="en-US" sz="16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Cấp</a:t>
            </a:r>
            <a:r>
              <a:rPr lang="en-US" sz="16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I &gt; </a:t>
            </a:r>
            <a:r>
              <a:rPr lang="en-US" sz="16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Cấp</a:t>
            </a:r>
            <a:r>
              <a:rPr lang="en-US" sz="16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II &gt; </a:t>
            </a:r>
            <a:r>
              <a:rPr lang="en-US" sz="16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Cấp</a:t>
            </a:r>
            <a:r>
              <a:rPr lang="en-US" sz="16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III &gt; </a:t>
            </a:r>
            <a:r>
              <a:rPr lang="en-US" sz="16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Cấp</a:t>
            </a:r>
            <a:r>
              <a:rPr lang="en-US" sz="16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IV</a:t>
            </a:r>
            <a:endParaRPr lang="en-US"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0430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2" grpId="0"/>
      <p:bldP spid="14" grpId="0"/>
      <p:bldP spid="24"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0" y="548794"/>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2" name="Text Placeholder 7"/>
          <p:cNvSpPr txBox="1">
            <a:spLocks/>
          </p:cNvSpPr>
          <p:nvPr/>
        </p:nvSpPr>
        <p:spPr>
          <a:xfrm>
            <a:off x="1029827" y="1290046"/>
            <a:ext cx="7865598" cy="1204517"/>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Courier New" panose="02070309020205020404" pitchFamily="49" charset="0"/>
              <a:buChar char="o"/>
            </a:pP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Phân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cấp</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hậu</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quả</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Dựa</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trên</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882285"/>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a. QCVN 03:2022/BXD</a:t>
            </a:r>
            <a:r>
              <a:rPr lang="vi-VN"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Phân cấp công trình phục vụ thiết kế</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a:p>
            <a:pPr marL="0" indent="0">
              <a:lnSpc>
                <a:spcPct val="150000"/>
              </a:lnSpc>
              <a:buNone/>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3" name="Oval 32"/>
          <p:cNvSpPr/>
          <p:nvPr/>
        </p:nvSpPr>
        <p:spPr>
          <a:xfrm>
            <a:off x="1738678" y="2997454"/>
            <a:ext cx="2367123" cy="23319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smtClean="0"/>
              <a:t>Cấp</a:t>
            </a:r>
            <a:r>
              <a:rPr lang="en-US" sz="3000" dirty="0" smtClean="0"/>
              <a:t> </a:t>
            </a:r>
            <a:r>
              <a:rPr lang="en-US" sz="3000" dirty="0" err="1" smtClean="0"/>
              <a:t>hậu</a:t>
            </a:r>
            <a:r>
              <a:rPr lang="en-US" sz="3000" dirty="0" smtClean="0"/>
              <a:t> </a:t>
            </a:r>
            <a:r>
              <a:rPr lang="en-US" sz="3000" dirty="0" err="1" smtClean="0"/>
              <a:t>quả</a:t>
            </a:r>
            <a:r>
              <a:rPr lang="en-US" sz="3000" dirty="0" smtClean="0"/>
              <a:t> </a:t>
            </a:r>
            <a:endParaRPr lang="en-US" sz="3000" dirty="0"/>
          </a:p>
        </p:txBody>
      </p:sp>
      <p:sp>
        <p:nvSpPr>
          <p:cNvPr id="34" name="Oval 33"/>
          <p:cNvSpPr/>
          <p:nvPr/>
        </p:nvSpPr>
        <p:spPr>
          <a:xfrm>
            <a:off x="5788260" y="1536671"/>
            <a:ext cx="1664306" cy="162772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smtClean="0"/>
              <a:t>Cấp</a:t>
            </a:r>
            <a:r>
              <a:rPr lang="en-US" sz="3000" dirty="0" smtClean="0"/>
              <a:t> 3 (</a:t>
            </a:r>
            <a:r>
              <a:rPr lang="en-US" sz="3000" dirty="0" err="1" smtClean="0"/>
              <a:t>cao</a:t>
            </a:r>
            <a:r>
              <a:rPr lang="en-US" sz="3000" dirty="0" smtClean="0"/>
              <a:t>)</a:t>
            </a:r>
            <a:endParaRPr lang="en-US" sz="3000" dirty="0"/>
          </a:p>
        </p:txBody>
      </p:sp>
      <p:sp>
        <p:nvSpPr>
          <p:cNvPr id="35" name="Text Placeholder 7"/>
          <p:cNvSpPr txBox="1">
            <a:spLocks/>
          </p:cNvSpPr>
          <p:nvPr/>
        </p:nvSpPr>
        <p:spPr>
          <a:xfrm>
            <a:off x="1402693" y="1715561"/>
            <a:ext cx="2547870" cy="52338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sử</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dụng</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6" name="Text Placeholder 7"/>
          <p:cNvSpPr txBox="1">
            <a:spLocks/>
          </p:cNvSpPr>
          <p:nvPr/>
        </p:nvSpPr>
        <p:spPr>
          <a:xfrm>
            <a:off x="1402693" y="2125068"/>
            <a:ext cx="6356390" cy="52338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Thiệt</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hại</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con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người</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7" name="Text Placeholder 7"/>
          <p:cNvSpPr txBox="1">
            <a:spLocks/>
          </p:cNvSpPr>
          <p:nvPr/>
        </p:nvSpPr>
        <p:spPr>
          <a:xfrm>
            <a:off x="1402693" y="2555765"/>
            <a:ext cx="2982876" cy="52338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Hậu</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quả</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XH, MT, KT </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8" name="Oval 37"/>
          <p:cNvSpPr/>
          <p:nvPr/>
        </p:nvSpPr>
        <p:spPr>
          <a:xfrm>
            <a:off x="5788260" y="3349575"/>
            <a:ext cx="1664306" cy="162772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smtClean="0"/>
              <a:t>Cấp</a:t>
            </a:r>
            <a:r>
              <a:rPr lang="en-US" sz="3000" dirty="0" smtClean="0"/>
              <a:t> 2 (TB)</a:t>
            </a:r>
            <a:endParaRPr lang="en-US" sz="3000" dirty="0"/>
          </a:p>
        </p:txBody>
      </p:sp>
      <p:sp>
        <p:nvSpPr>
          <p:cNvPr id="39" name="Oval 38"/>
          <p:cNvSpPr/>
          <p:nvPr/>
        </p:nvSpPr>
        <p:spPr>
          <a:xfrm>
            <a:off x="5844477" y="5141525"/>
            <a:ext cx="1664306" cy="1627727"/>
          </a:xfrm>
          <a:prstGeom prst="ellipse">
            <a:avLst/>
          </a:prstGeom>
          <a:solidFill>
            <a:srgbClr val="1EE7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smtClean="0"/>
              <a:t>Cấp</a:t>
            </a:r>
            <a:r>
              <a:rPr lang="en-US" sz="3000" dirty="0" smtClean="0"/>
              <a:t> 3 (</a:t>
            </a:r>
            <a:r>
              <a:rPr lang="en-US" sz="3000" dirty="0" err="1" smtClean="0"/>
              <a:t>thấp</a:t>
            </a:r>
            <a:r>
              <a:rPr lang="en-US" sz="3000" dirty="0" smtClean="0"/>
              <a:t>)</a:t>
            </a:r>
            <a:endParaRPr lang="en-US" sz="3000" dirty="0"/>
          </a:p>
        </p:txBody>
      </p:sp>
      <p:cxnSp>
        <p:nvCxnSpPr>
          <p:cNvPr id="41" name="Straight Arrow Connector 40"/>
          <p:cNvCxnSpPr>
            <a:stCxn id="33" idx="6"/>
            <a:endCxn id="38" idx="2"/>
          </p:cNvCxnSpPr>
          <p:nvPr/>
        </p:nvCxnSpPr>
        <p:spPr>
          <a:xfrm>
            <a:off x="4105801" y="4163439"/>
            <a:ext cx="168245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33" idx="7"/>
            <a:endCxn id="34" idx="2"/>
          </p:cNvCxnSpPr>
          <p:nvPr/>
        </p:nvCxnSpPr>
        <p:spPr>
          <a:xfrm flipV="1">
            <a:off x="3759144" y="2350535"/>
            <a:ext cx="2029116" cy="9884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33" idx="5"/>
            <a:endCxn id="39" idx="2"/>
          </p:cNvCxnSpPr>
          <p:nvPr/>
        </p:nvCxnSpPr>
        <p:spPr>
          <a:xfrm>
            <a:off x="3759144" y="4987915"/>
            <a:ext cx="2085333" cy="9674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 Placeholder 7"/>
          <p:cNvSpPr txBox="1">
            <a:spLocks/>
          </p:cNvSpPr>
          <p:nvPr/>
        </p:nvSpPr>
        <p:spPr>
          <a:xfrm>
            <a:off x="0" y="5471652"/>
            <a:ext cx="5402363" cy="1308212"/>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600" i="1"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Lưu</a:t>
            </a:r>
            <a:r>
              <a:rPr lang="en-US" sz="1600" i="1"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ý: </a:t>
            </a:r>
            <a:r>
              <a:rPr lang="en-US" sz="1600" i="1"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Dự</a:t>
            </a:r>
            <a:r>
              <a:rPr lang="en-US" sz="1600" i="1"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600" i="1"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thảo</a:t>
            </a:r>
            <a:r>
              <a:rPr lang="en-US" sz="1600" i="1"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600" i="1" dirty="0" err="1">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a:t>
            </a:r>
            <a:r>
              <a:rPr lang="en-US" sz="1600" i="1"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ác</a:t>
            </a:r>
            <a:r>
              <a:rPr lang="en-US" sz="1600" i="1"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TCVN  </a:t>
            </a:r>
            <a:r>
              <a:rPr lang="en-US" sz="1600" i="1"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thiết</a:t>
            </a:r>
            <a:r>
              <a:rPr lang="en-US" sz="1600" i="1"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600" i="1"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kế</a:t>
            </a:r>
            <a:r>
              <a:rPr lang="en-US" sz="1600" i="1"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600" i="1"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mới</a:t>
            </a:r>
            <a:r>
              <a:rPr lang="en-US" sz="1600" i="1"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600" i="1"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tải</a:t>
            </a:r>
            <a:r>
              <a:rPr lang="en-US" sz="1600" i="1"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600" i="1"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trọng</a:t>
            </a:r>
            <a:r>
              <a:rPr lang="en-US" sz="1600" i="1"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600" i="1"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thép</a:t>
            </a:r>
            <a:r>
              <a:rPr lang="en-US" sz="1600" i="1"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600" i="1"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gạch</a:t>
            </a:r>
            <a:r>
              <a:rPr lang="en-US" sz="1600" i="1"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600" i="1"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đá</a:t>
            </a:r>
            <a:r>
              <a:rPr lang="en-US" sz="1600" i="1"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600" i="1"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móng</a:t>
            </a:r>
            <a:r>
              <a:rPr lang="en-US" sz="1600" i="1"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600" i="1"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động</a:t>
            </a:r>
            <a:r>
              <a:rPr lang="en-US" sz="1600" i="1"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600" i="1"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đất</a:t>
            </a:r>
            <a:r>
              <a:rPr lang="en-US" sz="1600" i="1"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600" i="1"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v.v</a:t>
            </a:r>
            <a:r>
              <a:rPr lang="en-US" sz="1600" i="1"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600" i="1"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đều</a:t>
            </a:r>
            <a:r>
              <a:rPr lang="en-US" sz="1600" i="1"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600" i="1"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cập</a:t>
            </a:r>
            <a:r>
              <a:rPr lang="en-US" sz="1600" i="1"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600" i="1"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nhật</a:t>
            </a:r>
            <a:r>
              <a:rPr lang="en-US" sz="1600" i="1"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600" i="1"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theo</a:t>
            </a:r>
            <a:r>
              <a:rPr lang="en-US" sz="1600" i="1"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600" i="1"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phân</a:t>
            </a:r>
            <a:r>
              <a:rPr lang="en-US" sz="1600" i="1"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600" i="1"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cấp</a:t>
            </a:r>
            <a:r>
              <a:rPr lang="en-US" sz="1600" i="1"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600" i="1"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này</a:t>
            </a:r>
            <a:r>
              <a:rPr lang="en-US" sz="1600" i="1"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a:t>
            </a:r>
            <a:endParaRPr lang="en-US"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8414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2" grpId="0"/>
      <p:bldP spid="14" grpId="0"/>
      <p:bldP spid="30" grpId="0"/>
      <p:bldP spid="35" grpId="0"/>
      <p:bldP spid="36" grpId="0"/>
      <p:bldP spid="37" grpId="0"/>
      <p:bldP spid="5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0" y="548794"/>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2" name="Text Placeholder 7"/>
          <p:cNvSpPr txBox="1">
            <a:spLocks/>
          </p:cNvSpPr>
          <p:nvPr/>
        </p:nvSpPr>
        <p:spPr>
          <a:xfrm>
            <a:off x="1029827" y="1175193"/>
            <a:ext cx="6229389" cy="575947"/>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Courier New" panose="02070309020205020404" pitchFamily="49" charset="0"/>
              <a:buChar char="o"/>
            </a:pP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Phân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cấp</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Thời</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hạn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sử</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dụng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theo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thiết</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kế</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Dựa</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trên</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882285"/>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a. QCVN 03:2022/BXD</a:t>
            </a:r>
            <a:r>
              <a:rPr lang="vi-VN"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Phân cấp công trình phục vụ thiết </a:t>
            </a:r>
            <a:r>
              <a:rPr lang="vi-VN"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kế</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2349" y="1668903"/>
            <a:ext cx="5376031" cy="5183341"/>
          </a:xfrm>
          <a:prstGeom prst="rect">
            <a:avLst/>
          </a:prstGeom>
        </p:spPr>
      </p:pic>
    </p:spTree>
    <p:extLst>
      <p:ext uri="{BB962C8B-B14F-4D97-AF65-F5344CB8AC3E}">
        <p14:creationId xmlns:p14="http://schemas.microsoft.com/office/powerpoint/2010/main" val="1722200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2" grpId="0"/>
      <p:bldP spid="14" grpId="0"/>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0" y="548794"/>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2" name="Text Placeholder 7"/>
          <p:cNvSpPr txBox="1">
            <a:spLocks/>
          </p:cNvSpPr>
          <p:nvPr/>
        </p:nvSpPr>
        <p:spPr>
          <a:xfrm>
            <a:off x="1029827" y="1290047"/>
            <a:ext cx="7865598" cy="486022"/>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Courier New" panose="02070309020205020404" pitchFamily="49" charset="0"/>
              <a:buChar char="o"/>
            </a:pPr>
            <a:r>
              <a:rPr lang="en-US" sz="1875" dirty="0" err="1">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Phân</a:t>
            </a:r>
            <a:r>
              <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cấp</a:t>
            </a:r>
            <a:r>
              <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vi-VN"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Kỹ thuật về </a:t>
            </a:r>
            <a:r>
              <a:rPr lang="vi-VN"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 (QCVN 06:2022/BXD)</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882285"/>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a. QCVN 03:2022/BXD</a:t>
            </a:r>
            <a:r>
              <a:rPr lang="vi-VN"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Phân cấp công trình phục vụ thiết </a:t>
            </a:r>
            <a:r>
              <a:rPr lang="vi-VN"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kế</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cxnSp>
        <p:nvCxnSpPr>
          <p:cNvPr id="41" name="Straight Arrow Connector 40"/>
          <p:cNvCxnSpPr>
            <a:stCxn id="3" idx="3"/>
            <a:endCxn id="31" idx="1"/>
          </p:cNvCxnSpPr>
          <p:nvPr/>
        </p:nvCxnSpPr>
        <p:spPr>
          <a:xfrm>
            <a:off x="3484951" y="4045067"/>
            <a:ext cx="209223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3" idx="3"/>
            <a:endCxn id="28" idx="1"/>
          </p:cNvCxnSpPr>
          <p:nvPr/>
        </p:nvCxnSpPr>
        <p:spPr>
          <a:xfrm flipV="1">
            <a:off x="3484951" y="2358436"/>
            <a:ext cx="2093321" cy="16866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3" idx="3"/>
            <a:endCxn id="32" idx="1"/>
          </p:cNvCxnSpPr>
          <p:nvPr/>
        </p:nvCxnSpPr>
        <p:spPr>
          <a:xfrm>
            <a:off x="3484951" y="4045067"/>
            <a:ext cx="2092235" cy="16870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449477" y="3613339"/>
            <a:ext cx="2035474" cy="8634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500" dirty="0"/>
              <a:t>Phân </a:t>
            </a:r>
            <a:r>
              <a:rPr lang="en-US" sz="2500" dirty="0" err="1"/>
              <a:t>Cấp</a:t>
            </a:r>
            <a:r>
              <a:rPr lang="en-US" sz="2500" dirty="0"/>
              <a:t> </a:t>
            </a:r>
            <a:r>
              <a:rPr lang="vi-VN" sz="2500" dirty="0"/>
              <a:t>KT về cháy</a:t>
            </a:r>
            <a:endParaRPr lang="en-US" sz="2500" dirty="0"/>
          </a:p>
        </p:txBody>
      </p:sp>
      <p:sp>
        <p:nvSpPr>
          <p:cNvPr id="28" name="Rectangle 27"/>
          <p:cNvSpPr/>
          <p:nvPr/>
        </p:nvSpPr>
        <p:spPr>
          <a:xfrm>
            <a:off x="5578272" y="1820973"/>
            <a:ext cx="2377101" cy="10749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500" dirty="0" smtClean="0"/>
              <a:t>Bậc chịu lửa</a:t>
            </a:r>
            <a:endParaRPr lang="en-US" sz="2500" dirty="0"/>
          </a:p>
        </p:txBody>
      </p:sp>
      <p:sp>
        <p:nvSpPr>
          <p:cNvPr id="31" name="Rectangle 30"/>
          <p:cNvSpPr/>
          <p:nvPr/>
        </p:nvSpPr>
        <p:spPr>
          <a:xfrm>
            <a:off x="5577186" y="3478266"/>
            <a:ext cx="2368912" cy="11336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err="1" smtClean="0"/>
              <a:t>Cấp</a:t>
            </a:r>
            <a:r>
              <a:rPr lang="en-US" sz="2500" dirty="0" smtClean="0"/>
              <a:t> </a:t>
            </a:r>
            <a:r>
              <a:rPr lang="vi-VN" sz="2500" dirty="0" smtClean="0"/>
              <a:t>nguy hiểm cháy KC</a:t>
            </a:r>
            <a:endParaRPr lang="en-US" sz="2500" dirty="0"/>
          </a:p>
        </p:txBody>
      </p:sp>
      <p:sp>
        <p:nvSpPr>
          <p:cNvPr id="32" name="Rectangle 31"/>
          <p:cNvSpPr/>
          <p:nvPr/>
        </p:nvSpPr>
        <p:spPr>
          <a:xfrm>
            <a:off x="5577186" y="5165351"/>
            <a:ext cx="2366740" cy="11336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500" dirty="0" smtClean="0"/>
              <a:t>Nhóm</a:t>
            </a:r>
            <a:r>
              <a:rPr lang="en-US" sz="2500" dirty="0" smtClean="0"/>
              <a:t> </a:t>
            </a:r>
            <a:r>
              <a:rPr lang="vi-VN" sz="2500" dirty="0" smtClean="0"/>
              <a:t>nguy hiểm cháy theo công năng</a:t>
            </a:r>
            <a:endParaRPr lang="en-US" sz="2500" dirty="0"/>
          </a:p>
        </p:txBody>
      </p:sp>
    </p:spTree>
    <p:extLst>
      <p:ext uri="{BB962C8B-B14F-4D97-AF65-F5344CB8AC3E}">
        <p14:creationId xmlns:p14="http://schemas.microsoft.com/office/powerpoint/2010/main" val="353028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2" grpId="0"/>
      <p:bldP spid="14" grpId="0"/>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0" y="548794"/>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882285"/>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a. QCVN 03:2022/BXD</a:t>
            </a:r>
            <a:r>
              <a:rPr lang="vi-VN"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Phân cấp công trình phục vụ thiết </a:t>
            </a:r>
            <a:r>
              <a:rPr lang="vi-VN"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kế</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3" name="Oval 32"/>
          <p:cNvSpPr/>
          <p:nvPr/>
        </p:nvSpPr>
        <p:spPr>
          <a:xfrm>
            <a:off x="2242098" y="3103989"/>
            <a:ext cx="2367123" cy="23319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dirty="0" smtClean="0"/>
              <a:t>Bậc chịu lửa</a:t>
            </a:r>
            <a:endParaRPr lang="en-US" sz="3000" dirty="0"/>
          </a:p>
        </p:txBody>
      </p:sp>
      <p:sp>
        <p:nvSpPr>
          <p:cNvPr id="34" name="Oval 33"/>
          <p:cNvSpPr/>
          <p:nvPr/>
        </p:nvSpPr>
        <p:spPr>
          <a:xfrm>
            <a:off x="6223519" y="1676902"/>
            <a:ext cx="849086" cy="851965"/>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dirty="0" smtClean="0"/>
              <a:t>I</a:t>
            </a:r>
            <a:endParaRPr lang="en-US" sz="3000" dirty="0"/>
          </a:p>
        </p:txBody>
      </p:sp>
      <p:cxnSp>
        <p:nvCxnSpPr>
          <p:cNvPr id="41" name="Straight Arrow Connector 40"/>
          <p:cNvCxnSpPr/>
          <p:nvPr/>
        </p:nvCxnSpPr>
        <p:spPr>
          <a:xfrm>
            <a:off x="4609221" y="4238545"/>
            <a:ext cx="168245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endCxn id="34" idx="2"/>
          </p:cNvCxnSpPr>
          <p:nvPr/>
        </p:nvCxnSpPr>
        <p:spPr>
          <a:xfrm flipV="1">
            <a:off x="4609221" y="2102885"/>
            <a:ext cx="1614298" cy="21243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endCxn id="28" idx="2"/>
          </p:cNvCxnSpPr>
          <p:nvPr/>
        </p:nvCxnSpPr>
        <p:spPr>
          <a:xfrm>
            <a:off x="4609221" y="4269974"/>
            <a:ext cx="1682459" cy="20803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6291680" y="2750074"/>
            <a:ext cx="849086" cy="85196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dirty="0" smtClean="0"/>
              <a:t>II</a:t>
            </a:r>
            <a:endParaRPr lang="en-US" sz="3000" dirty="0"/>
          </a:p>
        </p:txBody>
      </p:sp>
      <p:sp>
        <p:nvSpPr>
          <p:cNvPr id="26" name="Oval 25"/>
          <p:cNvSpPr/>
          <p:nvPr/>
        </p:nvSpPr>
        <p:spPr>
          <a:xfrm>
            <a:off x="6291680" y="3801246"/>
            <a:ext cx="849086" cy="8519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dirty="0" smtClean="0"/>
              <a:t>III</a:t>
            </a:r>
            <a:endParaRPr lang="en-US" sz="3000" dirty="0"/>
          </a:p>
        </p:txBody>
      </p:sp>
      <p:sp>
        <p:nvSpPr>
          <p:cNvPr id="27" name="Oval 26"/>
          <p:cNvSpPr/>
          <p:nvPr/>
        </p:nvSpPr>
        <p:spPr>
          <a:xfrm>
            <a:off x="6291680" y="4868592"/>
            <a:ext cx="849086" cy="85196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dirty="0"/>
              <a:t>IV</a:t>
            </a:r>
            <a:endParaRPr lang="en-US" sz="3000" dirty="0"/>
          </a:p>
        </p:txBody>
      </p:sp>
      <p:sp>
        <p:nvSpPr>
          <p:cNvPr id="28" name="Oval 27"/>
          <p:cNvSpPr/>
          <p:nvPr/>
        </p:nvSpPr>
        <p:spPr>
          <a:xfrm>
            <a:off x="6291680" y="5924321"/>
            <a:ext cx="849086" cy="85196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dirty="0"/>
              <a:t>IV</a:t>
            </a:r>
            <a:endParaRPr lang="en-US" sz="3000" dirty="0"/>
          </a:p>
        </p:txBody>
      </p:sp>
      <p:cxnSp>
        <p:nvCxnSpPr>
          <p:cNvPr id="13" name="Straight Arrow Connector 12"/>
          <p:cNvCxnSpPr/>
          <p:nvPr/>
        </p:nvCxnSpPr>
        <p:spPr>
          <a:xfrm flipH="1" flipV="1">
            <a:off x="4506686" y="4562669"/>
            <a:ext cx="102535" cy="905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33" idx="6"/>
            <a:endCxn id="25" idx="2"/>
          </p:cNvCxnSpPr>
          <p:nvPr/>
        </p:nvCxnSpPr>
        <p:spPr>
          <a:xfrm flipV="1">
            <a:off x="4609221" y="3176057"/>
            <a:ext cx="1682459" cy="10939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endCxn id="27" idx="2"/>
          </p:cNvCxnSpPr>
          <p:nvPr/>
        </p:nvCxnSpPr>
        <p:spPr>
          <a:xfrm>
            <a:off x="4609221" y="4238545"/>
            <a:ext cx="1682459" cy="10560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Down Arrow 42"/>
          <p:cNvSpPr/>
          <p:nvPr/>
        </p:nvSpPr>
        <p:spPr>
          <a:xfrm>
            <a:off x="7548465" y="1828800"/>
            <a:ext cx="406908" cy="47026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 Placeholder 7"/>
          <p:cNvSpPr txBox="1">
            <a:spLocks/>
          </p:cNvSpPr>
          <p:nvPr/>
        </p:nvSpPr>
        <p:spPr>
          <a:xfrm>
            <a:off x="698395" y="1474974"/>
            <a:ext cx="326958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vi-VN"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a1. Bậc chịu lửa: Căn cứ </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49" name="Text Placeholder 7"/>
          <p:cNvSpPr txBox="1">
            <a:spLocks/>
          </p:cNvSpPr>
          <p:nvPr/>
        </p:nvSpPr>
        <p:spPr>
          <a:xfrm>
            <a:off x="1143616" y="1932146"/>
            <a:ext cx="326958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v"/>
            </a:pPr>
            <a:r>
              <a:rPr lang="vi-VN"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Số tầng (chiều cao PCCC)</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52" name="Text Placeholder 7"/>
          <p:cNvSpPr txBox="1">
            <a:spLocks/>
          </p:cNvSpPr>
          <p:nvPr/>
        </p:nvSpPr>
        <p:spPr>
          <a:xfrm>
            <a:off x="1143616" y="2454067"/>
            <a:ext cx="4883880"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v"/>
            </a:pPr>
            <a:r>
              <a:rPr lang="vi-VN"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Nhóm nguy hiểm cháy theo công năng</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53" name="Text Placeholder 7"/>
          <p:cNvSpPr txBox="1">
            <a:spLocks/>
          </p:cNvSpPr>
          <p:nvPr/>
        </p:nvSpPr>
        <p:spPr>
          <a:xfrm>
            <a:off x="1143616" y="5461361"/>
            <a:ext cx="4883880"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v"/>
            </a:pPr>
            <a:r>
              <a:rPr lang="vi-VN" sz="1875"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Diện tích khoang cháy</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54" name="Text Placeholder 7"/>
          <p:cNvSpPr txBox="1">
            <a:spLocks/>
          </p:cNvSpPr>
          <p:nvPr/>
        </p:nvSpPr>
        <p:spPr>
          <a:xfrm>
            <a:off x="1143616" y="6060686"/>
            <a:ext cx="4883880"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v"/>
            </a:pPr>
            <a:r>
              <a:rPr lang="vi-VN"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Tính nguy hiểm cháy của QT công nghệ</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6359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P spid="47" grpId="0"/>
      <p:bldP spid="49" grpId="0"/>
      <p:bldP spid="52" grpId="0"/>
      <p:bldP spid="53" grpId="0"/>
      <p:bldP spid="5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0" y="548794"/>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882285"/>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a. QCVN 03:2022/BXD</a:t>
            </a:r>
            <a:r>
              <a:rPr lang="vi-VN"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Phân cấp công trình phục vụ thiết </a:t>
            </a:r>
            <a:r>
              <a:rPr lang="vi-VN"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kế</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3" name="Oval 32"/>
          <p:cNvSpPr/>
          <p:nvPr/>
        </p:nvSpPr>
        <p:spPr>
          <a:xfrm>
            <a:off x="5995466" y="1348261"/>
            <a:ext cx="3113673" cy="17335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500" dirty="0" smtClean="0"/>
              <a:t>Giới hạn chịu lửa (R) cấu kiện</a:t>
            </a:r>
            <a:endParaRPr lang="en-US" sz="2500" dirty="0"/>
          </a:p>
        </p:txBody>
      </p:sp>
      <p:cxnSp>
        <p:nvCxnSpPr>
          <p:cNvPr id="13" name="Straight Arrow Connector 12"/>
          <p:cNvCxnSpPr/>
          <p:nvPr/>
        </p:nvCxnSpPr>
        <p:spPr>
          <a:xfrm flipH="1" flipV="1">
            <a:off x="4506686" y="4562669"/>
            <a:ext cx="102535" cy="905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0" y="1348261"/>
            <a:ext cx="3113673" cy="17335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500" dirty="0" smtClean="0"/>
              <a:t>Bậc chịu lửa Nhà &amp; khoang cháy</a:t>
            </a:r>
            <a:endParaRPr lang="en-US" sz="2500" dirty="0"/>
          </a:p>
        </p:txBody>
      </p:sp>
      <p:sp>
        <p:nvSpPr>
          <p:cNvPr id="3" name="Left-Right Arrow 2"/>
          <p:cNvSpPr/>
          <p:nvPr/>
        </p:nvSpPr>
        <p:spPr>
          <a:xfrm>
            <a:off x="3129119" y="1943833"/>
            <a:ext cx="2850901" cy="54241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t>Phù hợp</a:t>
            </a:r>
            <a:endParaRPr lang="en-US" dirty="0"/>
          </a:p>
        </p:txBody>
      </p:sp>
      <p:sp>
        <p:nvSpPr>
          <p:cNvPr id="40" name="Text Placeholder 7"/>
          <p:cNvSpPr txBox="1">
            <a:spLocks/>
          </p:cNvSpPr>
          <p:nvPr/>
        </p:nvSpPr>
        <p:spPr>
          <a:xfrm>
            <a:off x="2511241" y="3274445"/>
            <a:ext cx="186999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3772" y="3071844"/>
            <a:ext cx="6841440" cy="3786156"/>
          </a:xfrm>
          <a:prstGeom prst="rect">
            <a:avLst/>
          </a:prstGeom>
        </p:spPr>
      </p:pic>
    </p:spTree>
    <p:extLst>
      <p:ext uri="{BB962C8B-B14F-4D97-AF65-F5344CB8AC3E}">
        <p14:creationId xmlns:p14="http://schemas.microsoft.com/office/powerpoint/2010/main" val="248359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0" grpId="0"/>
      <p:bldP spid="4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0" y="548794"/>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882285"/>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a. QCVN 03:2022/BXD</a:t>
            </a:r>
            <a:r>
              <a:rPr lang="vi-VN"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Phân cấp công trình phục vụ thiết </a:t>
            </a:r>
            <a:r>
              <a:rPr lang="vi-VN"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kế</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3" name="Oval 32"/>
          <p:cNvSpPr/>
          <p:nvPr/>
        </p:nvSpPr>
        <p:spPr>
          <a:xfrm>
            <a:off x="3532571" y="3503926"/>
            <a:ext cx="3113673" cy="17335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500" dirty="0" smtClean="0"/>
              <a:t>Cấp nguy hiểm cháy Nhà &amp; Khoang cháy</a:t>
            </a:r>
            <a:endParaRPr lang="en-US" sz="2500" dirty="0"/>
          </a:p>
        </p:txBody>
      </p:sp>
      <p:sp>
        <p:nvSpPr>
          <p:cNvPr id="25" name="Oval 24"/>
          <p:cNvSpPr/>
          <p:nvPr/>
        </p:nvSpPr>
        <p:spPr>
          <a:xfrm>
            <a:off x="7526812" y="1891093"/>
            <a:ext cx="1060762" cy="11074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dirty="0" smtClean="0"/>
              <a:t>S3</a:t>
            </a:r>
            <a:endParaRPr lang="en-US" sz="3000" dirty="0"/>
          </a:p>
        </p:txBody>
      </p:sp>
      <p:cxnSp>
        <p:nvCxnSpPr>
          <p:cNvPr id="13" name="Straight Arrow Connector 12"/>
          <p:cNvCxnSpPr/>
          <p:nvPr/>
        </p:nvCxnSpPr>
        <p:spPr>
          <a:xfrm flipH="1" flipV="1">
            <a:off x="4506686" y="4562669"/>
            <a:ext cx="102535" cy="905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Text Placeholder 7"/>
          <p:cNvSpPr txBox="1">
            <a:spLocks/>
          </p:cNvSpPr>
          <p:nvPr/>
        </p:nvSpPr>
        <p:spPr>
          <a:xfrm>
            <a:off x="882538" y="1474974"/>
            <a:ext cx="7832253"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vi-VN"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a2. Cấp nguy hiểm cháy: Căn cứ phân loại tương tự Giới hạn chịu lửa </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2" name="Oval 21"/>
          <p:cNvSpPr/>
          <p:nvPr/>
        </p:nvSpPr>
        <p:spPr>
          <a:xfrm>
            <a:off x="0" y="3503925"/>
            <a:ext cx="3113673" cy="17335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500" dirty="0" smtClean="0"/>
              <a:t>Cấp nguy hiểm cháy Cấu kiện</a:t>
            </a:r>
            <a:endParaRPr lang="en-US" sz="2500" dirty="0"/>
          </a:p>
        </p:txBody>
      </p:sp>
      <p:sp>
        <p:nvSpPr>
          <p:cNvPr id="3" name="Left-Right Arrow 2"/>
          <p:cNvSpPr/>
          <p:nvPr/>
        </p:nvSpPr>
        <p:spPr>
          <a:xfrm>
            <a:off x="3113673" y="4284739"/>
            <a:ext cx="418898" cy="19548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7526812" y="3156231"/>
            <a:ext cx="1060762" cy="11074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dirty="0" smtClean="0"/>
              <a:t>S2</a:t>
            </a:r>
            <a:endParaRPr lang="en-US" sz="3000" dirty="0"/>
          </a:p>
        </p:txBody>
      </p:sp>
      <p:sp>
        <p:nvSpPr>
          <p:cNvPr id="26" name="Oval 25"/>
          <p:cNvSpPr/>
          <p:nvPr/>
        </p:nvSpPr>
        <p:spPr>
          <a:xfrm>
            <a:off x="7526812" y="4473619"/>
            <a:ext cx="1060762" cy="11074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dirty="0" smtClean="0"/>
              <a:t>S1</a:t>
            </a:r>
            <a:endParaRPr lang="en-US" sz="3000" dirty="0"/>
          </a:p>
        </p:txBody>
      </p:sp>
      <p:sp>
        <p:nvSpPr>
          <p:cNvPr id="27" name="Oval 26"/>
          <p:cNvSpPr/>
          <p:nvPr/>
        </p:nvSpPr>
        <p:spPr>
          <a:xfrm>
            <a:off x="7526812" y="5728661"/>
            <a:ext cx="1060762" cy="11074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dirty="0" smtClean="0"/>
              <a:t>S0</a:t>
            </a:r>
            <a:endParaRPr lang="en-US" sz="3000" dirty="0"/>
          </a:p>
        </p:txBody>
      </p:sp>
      <p:cxnSp>
        <p:nvCxnSpPr>
          <p:cNvPr id="5" name="Straight Arrow Connector 4"/>
          <p:cNvCxnSpPr>
            <a:stCxn id="33" idx="6"/>
            <a:endCxn id="26" idx="2"/>
          </p:cNvCxnSpPr>
          <p:nvPr/>
        </p:nvCxnSpPr>
        <p:spPr>
          <a:xfrm>
            <a:off x="6646244" y="4370704"/>
            <a:ext cx="880568" cy="6566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33" idx="6"/>
            <a:endCxn id="24" idx="2"/>
          </p:cNvCxnSpPr>
          <p:nvPr/>
        </p:nvCxnSpPr>
        <p:spPr>
          <a:xfrm flipV="1">
            <a:off x="6646244" y="3709969"/>
            <a:ext cx="880568" cy="6607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33" idx="6"/>
            <a:endCxn id="25" idx="2"/>
          </p:cNvCxnSpPr>
          <p:nvPr/>
        </p:nvCxnSpPr>
        <p:spPr>
          <a:xfrm flipV="1">
            <a:off x="6646244" y="2444831"/>
            <a:ext cx="880568" cy="19258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33" idx="6"/>
            <a:endCxn id="27" idx="2"/>
          </p:cNvCxnSpPr>
          <p:nvPr/>
        </p:nvCxnSpPr>
        <p:spPr>
          <a:xfrm>
            <a:off x="6646244" y="4370704"/>
            <a:ext cx="880568" cy="19116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Text Placeholder 7"/>
          <p:cNvSpPr txBox="1">
            <a:spLocks/>
          </p:cNvSpPr>
          <p:nvPr/>
        </p:nvSpPr>
        <p:spPr>
          <a:xfrm>
            <a:off x="2511241" y="3274445"/>
            <a:ext cx="186999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vi-VN" sz="1875"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Tương đương</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42" name="Down Arrow 41"/>
          <p:cNvSpPr/>
          <p:nvPr/>
        </p:nvSpPr>
        <p:spPr>
          <a:xfrm>
            <a:off x="8688958" y="2019387"/>
            <a:ext cx="406908" cy="47026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4025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P spid="47" grpId="0"/>
      <p:bldP spid="4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0" y="548794"/>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882285"/>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a. QCVN 03:2022/BXD</a:t>
            </a:r>
            <a:r>
              <a:rPr lang="vi-VN"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Phân cấp công trình phục vụ thiết </a:t>
            </a:r>
            <a:r>
              <a:rPr lang="vi-VN"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kế</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cxnSp>
        <p:nvCxnSpPr>
          <p:cNvPr id="13" name="Straight Arrow Connector 12"/>
          <p:cNvCxnSpPr/>
          <p:nvPr/>
        </p:nvCxnSpPr>
        <p:spPr>
          <a:xfrm flipH="1" flipV="1">
            <a:off x="4506686" y="4562669"/>
            <a:ext cx="102535" cy="905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Text Placeholder 7"/>
          <p:cNvSpPr txBox="1">
            <a:spLocks/>
          </p:cNvSpPr>
          <p:nvPr/>
        </p:nvSpPr>
        <p:spPr>
          <a:xfrm>
            <a:off x="2511241" y="3274445"/>
            <a:ext cx="186999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21" y="1408165"/>
            <a:ext cx="9144000" cy="373255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690" y="5235855"/>
            <a:ext cx="5865013" cy="1622145"/>
          </a:xfrm>
          <a:prstGeom prst="rect">
            <a:avLst/>
          </a:prstGeom>
        </p:spPr>
      </p:pic>
    </p:spTree>
    <p:extLst>
      <p:ext uri="{BB962C8B-B14F-4D97-AF65-F5344CB8AC3E}">
        <p14:creationId xmlns:p14="http://schemas.microsoft.com/office/powerpoint/2010/main" val="175628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0" grpId="0"/>
      <p:bldP spid="4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7" name="Rectangle 16"/>
          <p:cNvSpPr/>
          <p:nvPr/>
        </p:nvSpPr>
        <p:spPr>
          <a:xfrm>
            <a:off x="0" y="144602"/>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323731" y="892006"/>
            <a:ext cx="8178929" cy="228467"/>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NỘI DUNG</a:t>
            </a:r>
          </a:p>
        </p:txBody>
      </p:sp>
      <p:sp>
        <p:nvSpPr>
          <p:cNvPr id="19" name="Text Placeholder 8"/>
          <p:cNvSpPr txBox="1">
            <a:spLocks/>
          </p:cNvSpPr>
          <p:nvPr/>
        </p:nvSpPr>
        <p:spPr>
          <a:xfrm>
            <a:off x="323733" y="216689"/>
            <a:ext cx="8178928" cy="306197"/>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477438" y="1907203"/>
            <a:ext cx="7086337"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1. </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DANH MỤC HỆ THỐNG QCVN HIỆN HÀNH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5" name="Text Placeholder 7"/>
          <p:cNvSpPr txBox="1">
            <a:spLocks/>
          </p:cNvSpPr>
          <p:nvPr/>
        </p:nvSpPr>
        <p:spPr>
          <a:xfrm>
            <a:off x="477438" y="3030147"/>
            <a:ext cx="6562554" cy="377337"/>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3</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ĐIỂM MỚI QCVN NĂM 2023</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1" name="Text Placeholder 7"/>
          <p:cNvSpPr txBox="1">
            <a:spLocks/>
          </p:cNvSpPr>
          <p:nvPr/>
        </p:nvSpPr>
        <p:spPr>
          <a:xfrm>
            <a:off x="797033" y="3330132"/>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a</a:t>
            </a:r>
            <a:r>
              <a:rPr lang="vi-VN"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03:2022/BXD –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Phân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cấp</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phục</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vụ</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thiết</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kế</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9" name="Text Placeholder 7"/>
          <p:cNvSpPr txBox="1">
            <a:spLocks/>
          </p:cNvSpPr>
          <p:nvPr/>
        </p:nvSpPr>
        <p:spPr>
          <a:xfrm>
            <a:off x="797033" y="3982042"/>
            <a:ext cx="8000738"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b</a:t>
            </a:r>
            <a:r>
              <a:rPr lang="vi-VN"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02:2022/BXD –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Số</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liệu</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kiện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tự</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nhiên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dung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xây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dựng</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0" name="Text Placeholder 7"/>
          <p:cNvSpPr txBox="1">
            <a:spLocks/>
          </p:cNvSpPr>
          <p:nvPr/>
        </p:nvSpPr>
        <p:spPr>
          <a:xfrm>
            <a:off x="797033" y="4633952"/>
            <a:ext cx="8000738"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a:t>
            </a:r>
            <a:r>
              <a:rPr lang="vi-VN"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1" name="Text Placeholder 7"/>
          <p:cNvSpPr txBox="1">
            <a:spLocks/>
          </p:cNvSpPr>
          <p:nvPr/>
        </p:nvSpPr>
        <p:spPr>
          <a:xfrm>
            <a:off x="477438" y="5531403"/>
            <a:ext cx="6562554" cy="377337"/>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4</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XỬ LÝ CHUYỂN TIẾP</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2" name="Text Placeholder 7"/>
          <p:cNvSpPr txBox="1">
            <a:spLocks/>
          </p:cNvSpPr>
          <p:nvPr/>
        </p:nvSpPr>
        <p:spPr>
          <a:xfrm>
            <a:off x="477438" y="2455589"/>
            <a:ext cx="8025222" cy="377337"/>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2. </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SƠ LƯỢC CÁC LẦN BAN HÀNH MỚI QCVN GIAI ĐOẠN 2019-2023 </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4983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1" grpId="0"/>
      <p:bldP spid="9" grpId="0"/>
      <p:bldP spid="10" grpId="0"/>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078992"/>
            <a:ext cx="9144000" cy="7936992"/>
          </a:xfrm>
          <a:prstGeom prst="rect">
            <a:avLst/>
          </a:prstGeom>
          <a:ln>
            <a:solidFill>
              <a:srgbClr val="FF0000"/>
            </a:solidFill>
          </a:ln>
        </p:spPr>
      </p:pic>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0" y="548794"/>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882285"/>
            <a:ext cx="8156356"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50000"/>
              </a:lnSpc>
              <a:buFont typeface="+mj-lt"/>
              <a:buAutoNum type="alphaLcPeriod" startAt="2"/>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QCVN </a:t>
            </a:r>
            <a:r>
              <a:rPr lang="vi-VN"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02</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:2022/</a:t>
            </a:r>
            <a:r>
              <a:rPr lang="vi-VN"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BXD – Số liệu điều kiện tự nhiên dùng trong xây dựng</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4" name="Oval 3"/>
          <p:cNvSpPr/>
          <p:nvPr/>
        </p:nvSpPr>
        <p:spPr>
          <a:xfrm>
            <a:off x="106280" y="2555963"/>
            <a:ext cx="1754155" cy="11016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t>QCVN 02:2009 đã quá cũ</a:t>
            </a:r>
            <a:endParaRPr lang="en-US" dirty="0"/>
          </a:p>
        </p:txBody>
      </p:sp>
      <p:sp>
        <p:nvSpPr>
          <p:cNvPr id="11" name="Oval 10"/>
          <p:cNvSpPr/>
          <p:nvPr/>
        </p:nvSpPr>
        <p:spPr>
          <a:xfrm>
            <a:off x="121298" y="4233161"/>
            <a:ext cx="1754155" cy="11016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t>Biến đổi khí hậu</a:t>
            </a:r>
            <a:endParaRPr lang="en-US" dirty="0"/>
          </a:p>
        </p:txBody>
      </p:sp>
      <p:sp>
        <p:nvSpPr>
          <p:cNvPr id="13" name="Oval 12"/>
          <p:cNvSpPr/>
          <p:nvPr/>
        </p:nvSpPr>
        <p:spPr>
          <a:xfrm>
            <a:off x="2914796" y="3308848"/>
            <a:ext cx="1754155" cy="11016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mtClean="0"/>
              <a:t>QCVN 02:2022</a:t>
            </a:r>
            <a:endParaRPr lang="en-US" dirty="0"/>
          </a:p>
        </p:txBody>
      </p:sp>
      <p:cxnSp>
        <p:nvCxnSpPr>
          <p:cNvPr id="6" name="Straight Arrow Connector 5"/>
          <p:cNvCxnSpPr>
            <a:stCxn id="4" idx="6"/>
            <a:endCxn id="13" idx="2"/>
          </p:cNvCxnSpPr>
          <p:nvPr/>
        </p:nvCxnSpPr>
        <p:spPr>
          <a:xfrm>
            <a:off x="1860435" y="3106782"/>
            <a:ext cx="1054361" cy="7528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11" idx="6"/>
          </p:cNvCxnSpPr>
          <p:nvPr/>
        </p:nvCxnSpPr>
        <p:spPr>
          <a:xfrm flipV="1">
            <a:off x="1875453" y="3863186"/>
            <a:ext cx="1054361" cy="9207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 Placeholder 7"/>
          <p:cNvSpPr txBox="1">
            <a:spLocks/>
          </p:cNvSpPr>
          <p:nvPr/>
        </p:nvSpPr>
        <p:spPr>
          <a:xfrm>
            <a:off x="4683969" y="2220341"/>
            <a:ext cx="4534676"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Courier New" panose="02070309020205020404" pitchFamily="49" charset="0"/>
              <a:buChar char="o"/>
            </a:pPr>
            <a:r>
              <a:rPr lang="vi-VN"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Thời tiết và hiện tượng tự nhiên bất lợi</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1" name="Text Placeholder 7"/>
          <p:cNvSpPr txBox="1">
            <a:spLocks/>
          </p:cNvSpPr>
          <p:nvPr/>
        </p:nvSpPr>
        <p:spPr>
          <a:xfrm>
            <a:off x="4697965" y="3414185"/>
            <a:ext cx="2492675"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Courier New" panose="02070309020205020404" pitchFamily="49" charset="0"/>
              <a:buChar char="o"/>
            </a:pPr>
            <a:r>
              <a:rPr lang="vi-VN"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Mật độ sét đánh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2" name="Text Placeholder 7"/>
          <p:cNvSpPr txBox="1">
            <a:spLocks/>
          </p:cNvSpPr>
          <p:nvPr/>
        </p:nvSpPr>
        <p:spPr>
          <a:xfrm>
            <a:off x="4668951" y="4275987"/>
            <a:ext cx="3620276"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Courier New" panose="02070309020205020404" pitchFamily="49" charset="0"/>
              <a:buChar char="o"/>
            </a:pPr>
            <a:r>
              <a:rPr lang="vi-VN" sz="1875"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Số liệu gió dùng thiết kế</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3" name="Text Placeholder 7"/>
          <p:cNvSpPr txBox="1">
            <a:spLocks/>
          </p:cNvSpPr>
          <p:nvPr/>
        </p:nvSpPr>
        <p:spPr>
          <a:xfrm>
            <a:off x="357417" y="1690706"/>
            <a:ext cx="2492675"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Courier New" panose="02070309020205020404" pitchFamily="49" charset="0"/>
              <a:buChar char="o"/>
            </a:pPr>
            <a:r>
              <a:rPr lang="vi-VN"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Lý do điều chỉnh: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cxnSp>
        <p:nvCxnSpPr>
          <p:cNvPr id="10" name="Straight Connector 9"/>
          <p:cNvCxnSpPr/>
          <p:nvPr/>
        </p:nvCxnSpPr>
        <p:spPr>
          <a:xfrm>
            <a:off x="4683969" y="1858250"/>
            <a:ext cx="41574" cy="415066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 Placeholder 7"/>
          <p:cNvSpPr txBox="1">
            <a:spLocks/>
          </p:cNvSpPr>
          <p:nvPr/>
        </p:nvSpPr>
        <p:spPr>
          <a:xfrm>
            <a:off x="4704963" y="5134209"/>
            <a:ext cx="4454057"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Courier New" panose="02070309020205020404" pitchFamily="49" charset="0"/>
              <a:buChar char="o"/>
            </a:pPr>
            <a:r>
              <a:rPr lang="vi-VN" sz="1875"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Số liệu động đất dùng trong thiết kế</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5" name="Text Placeholder 7"/>
          <p:cNvSpPr txBox="1">
            <a:spLocks/>
          </p:cNvSpPr>
          <p:nvPr/>
        </p:nvSpPr>
        <p:spPr>
          <a:xfrm>
            <a:off x="6345430" y="1709449"/>
            <a:ext cx="1086314"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vi-VN" sz="1875"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SỐ LIỆU</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6" name="Text Placeholder 7"/>
          <p:cNvSpPr txBox="1">
            <a:spLocks/>
          </p:cNvSpPr>
          <p:nvPr/>
        </p:nvSpPr>
        <p:spPr>
          <a:xfrm>
            <a:off x="5042403" y="2614760"/>
            <a:ext cx="4116617" cy="76045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vi-VN" sz="1600" i="1" dirty="0" smtClean="0">
                <a:ln w="0"/>
                <a:solidFill>
                  <a:schemeClr val="tx1"/>
                </a:solidFill>
                <a:latin typeface="Tahoma" panose="020B0604030504040204" pitchFamily="34" charset="0"/>
                <a:ea typeface="Tahoma" panose="020B0604030504040204" pitchFamily="34" charset="0"/>
                <a:cs typeface="Tahoma" panose="020B0604030504040204" pitchFamily="34" charset="0"/>
              </a:rPr>
              <a:t>(Bão, lốc, lũ, dông sét, động đất, thủy văn biển, độ muối khí quyển)</a:t>
            </a:r>
            <a:endParaRPr lang="en-US" sz="1600" i="1" dirty="0">
              <a:ln w="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0935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P spid="20" grpId="0"/>
      <p:bldP spid="21" grpId="0"/>
      <p:bldP spid="22" grpId="0"/>
      <p:bldP spid="23" grpId="0"/>
      <p:bldP spid="24" grpId="0"/>
      <p:bldP spid="25"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078992"/>
            <a:ext cx="9144000" cy="7936992"/>
          </a:xfrm>
          <a:prstGeom prst="rect">
            <a:avLst/>
          </a:prstGeom>
        </p:spPr>
      </p:pic>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0" y="548794"/>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3" name="Text Placeholder 7"/>
          <p:cNvSpPr txBox="1">
            <a:spLocks/>
          </p:cNvSpPr>
          <p:nvPr/>
        </p:nvSpPr>
        <p:spPr>
          <a:xfrm>
            <a:off x="698395" y="882285"/>
            <a:ext cx="8156356"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50000"/>
              </a:lnSpc>
              <a:buFont typeface="+mj-lt"/>
              <a:buAutoNum type="alphaLcPeriod" startAt="3"/>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5" name="Text Placeholder 7"/>
          <p:cNvSpPr txBox="1">
            <a:spLocks/>
          </p:cNvSpPr>
          <p:nvPr/>
        </p:nvSpPr>
        <p:spPr>
          <a:xfrm>
            <a:off x="850795" y="974222"/>
            <a:ext cx="8156356"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50000"/>
              </a:lnSpc>
              <a:buFont typeface="+mj-lt"/>
              <a:buAutoNum type="alphaLcPeriod" startAt="2"/>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QCVN </a:t>
            </a:r>
            <a:r>
              <a:rPr lang="vi-VN"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02</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:2022/</a:t>
            </a:r>
            <a:r>
              <a:rPr lang="vi-VN"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BXD – Số liệu điều kiện tự nhiên dùng trong xây dựng</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8641" y="1396909"/>
            <a:ext cx="4269854" cy="543376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734" y="1492408"/>
            <a:ext cx="3791066" cy="5307493"/>
          </a:xfrm>
          <a:prstGeom prst="rect">
            <a:avLst/>
          </a:prstGeom>
        </p:spPr>
      </p:pic>
    </p:spTree>
    <p:extLst>
      <p:ext uri="{BB962C8B-B14F-4D97-AF65-F5344CB8AC3E}">
        <p14:creationId xmlns:p14="http://schemas.microsoft.com/office/powerpoint/2010/main" val="95863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13"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078992"/>
            <a:ext cx="9144000" cy="7936992"/>
          </a:xfrm>
          <a:prstGeom prst="rect">
            <a:avLst/>
          </a:prstGeom>
        </p:spPr>
      </p:pic>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0" y="548794"/>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3" name="Text Placeholder 7"/>
          <p:cNvSpPr txBox="1">
            <a:spLocks/>
          </p:cNvSpPr>
          <p:nvPr/>
        </p:nvSpPr>
        <p:spPr>
          <a:xfrm>
            <a:off x="698395" y="882285"/>
            <a:ext cx="8156356"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50000"/>
              </a:lnSpc>
              <a:buFont typeface="+mj-lt"/>
              <a:buAutoNum type="alphaLcPeriod" startAt="3"/>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5" name="Text Placeholder 7"/>
          <p:cNvSpPr txBox="1">
            <a:spLocks/>
          </p:cNvSpPr>
          <p:nvPr/>
        </p:nvSpPr>
        <p:spPr>
          <a:xfrm>
            <a:off x="850795" y="974222"/>
            <a:ext cx="8156356"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50000"/>
              </a:lnSpc>
              <a:buFont typeface="+mj-lt"/>
              <a:buAutoNum type="alphaLcPeriod" startAt="2"/>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QCVN </a:t>
            </a:r>
            <a:r>
              <a:rPr lang="vi-VN"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02</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:2022/</a:t>
            </a:r>
            <a:r>
              <a:rPr lang="vi-VN"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BXD – Số liệu điều kiện tự nhiên dùng trong xây dựng</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690" y="1461521"/>
            <a:ext cx="3565491" cy="5259099"/>
          </a:xfrm>
          <a:prstGeom prst="rect">
            <a:avLst/>
          </a:prstGeom>
        </p:spPr>
      </p:pic>
      <p:sp>
        <p:nvSpPr>
          <p:cNvPr id="12" name="Text Placeholder 7"/>
          <p:cNvSpPr txBox="1">
            <a:spLocks/>
          </p:cNvSpPr>
          <p:nvPr/>
        </p:nvSpPr>
        <p:spPr>
          <a:xfrm>
            <a:off x="4413198" y="2604522"/>
            <a:ext cx="428921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v"/>
            </a:pPr>
            <a:r>
              <a:rPr lang="vi-VN"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Giá trị gia tốc nền được điều chỉnh </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6" name="Text Placeholder 7"/>
          <p:cNvSpPr txBox="1">
            <a:spLocks/>
          </p:cNvSpPr>
          <p:nvPr/>
        </p:nvSpPr>
        <p:spPr>
          <a:xfrm>
            <a:off x="4692848" y="3232317"/>
            <a:ext cx="4571998" cy="100428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Ø"/>
            </a:pPr>
            <a:r>
              <a:rPr lang="vi-VN"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Tăng khu vực gần tâm chấn, dãy đứt gãy (khu vực phía Bắc) </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0" name="Text Placeholder 7"/>
          <p:cNvSpPr txBox="1">
            <a:spLocks/>
          </p:cNvSpPr>
          <p:nvPr/>
        </p:nvSpPr>
        <p:spPr>
          <a:xfrm>
            <a:off x="4692848" y="4294388"/>
            <a:ext cx="4571998" cy="100428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Ø"/>
            </a:pPr>
            <a:r>
              <a:rPr lang="vi-VN"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Giảm khu vực xa tâm chấn, xa dãy đứt gãy (khu vực phía Nam) </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2" name="Text Placeholder 7"/>
          <p:cNvSpPr txBox="1">
            <a:spLocks/>
          </p:cNvSpPr>
          <p:nvPr/>
        </p:nvSpPr>
        <p:spPr>
          <a:xfrm>
            <a:off x="4048869" y="1835045"/>
            <a:ext cx="428921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Courier New" panose="02070309020205020404" pitchFamily="49" charset="0"/>
              <a:buChar char="o"/>
            </a:pPr>
            <a:r>
              <a:rPr lang="vi-VN"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Động đất</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97021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13" grpId="0"/>
      <p:bldP spid="15" grpId="0"/>
      <p:bldP spid="12" grpId="0"/>
      <p:bldP spid="16" grpId="0"/>
      <p:bldP spid="20"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0" y="456096"/>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730190"/>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756288137"/>
              </p:ext>
            </p:extLst>
          </p:nvPr>
        </p:nvGraphicFramePr>
        <p:xfrm>
          <a:off x="28626" y="1235075"/>
          <a:ext cx="9069654" cy="5359284"/>
        </p:xfrm>
        <a:graphic>
          <a:graphicData uri="http://schemas.openxmlformats.org/drawingml/2006/table">
            <a:tbl>
              <a:tblPr firstRow="1" bandRow="1">
                <a:tableStyleId>{5C22544A-7EE6-4342-B048-85BDC9FD1C3A}</a:tableStyleId>
              </a:tblPr>
              <a:tblGrid>
                <a:gridCol w="629742">
                  <a:extLst>
                    <a:ext uri="{9D8B030D-6E8A-4147-A177-3AD203B41FA5}">
                      <a16:colId xmlns:a16="http://schemas.microsoft.com/office/drawing/2014/main" val="1411077708"/>
                    </a:ext>
                  </a:extLst>
                </a:gridCol>
                <a:gridCol w="1056132">
                  <a:extLst>
                    <a:ext uri="{9D8B030D-6E8A-4147-A177-3AD203B41FA5}">
                      <a16:colId xmlns:a16="http://schemas.microsoft.com/office/drawing/2014/main" val="4040167514"/>
                    </a:ext>
                  </a:extLst>
                </a:gridCol>
                <a:gridCol w="3171825">
                  <a:extLst>
                    <a:ext uri="{9D8B030D-6E8A-4147-A177-3AD203B41FA5}">
                      <a16:colId xmlns:a16="http://schemas.microsoft.com/office/drawing/2014/main" val="4262170039"/>
                    </a:ext>
                  </a:extLst>
                </a:gridCol>
                <a:gridCol w="3276600">
                  <a:extLst>
                    <a:ext uri="{9D8B030D-6E8A-4147-A177-3AD203B41FA5}">
                      <a16:colId xmlns:a16="http://schemas.microsoft.com/office/drawing/2014/main" val="483846451"/>
                    </a:ext>
                  </a:extLst>
                </a:gridCol>
                <a:gridCol w="935355">
                  <a:extLst>
                    <a:ext uri="{9D8B030D-6E8A-4147-A177-3AD203B41FA5}">
                      <a16:colId xmlns:a16="http://schemas.microsoft.com/office/drawing/2014/main" val="4141122400"/>
                    </a:ext>
                  </a:extLst>
                </a:gridCol>
              </a:tblGrid>
              <a:tr h="337351">
                <a:tc>
                  <a:txBody>
                    <a:bodyPr/>
                    <a:lstStyle/>
                    <a:p>
                      <a:pPr algn="ctr"/>
                      <a:r>
                        <a:rPr lang="en-US" sz="1500" dirty="0" err="1" smtClean="0"/>
                        <a:t>Điều</a:t>
                      </a:r>
                      <a:endParaRPr lang="en-US" sz="1500" dirty="0"/>
                    </a:p>
                  </a:txBody>
                  <a:tcPr/>
                </a:tc>
                <a:tc>
                  <a:txBody>
                    <a:bodyPr/>
                    <a:lstStyle/>
                    <a:p>
                      <a:pPr algn="ctr"/>
                      <a:endParaRPr lang="en-US"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06/2022-BXD</a:t>
                      </a:r>
                    </a:p>
                  </a:txBody>
                  <a:tcPr/>
                </a:tc>
                <a:tc>
                  <a:txBody>
                    <a:bodyPr/>
                    <a:lstStyle/>
                    <a:p>
                      <a:pPr algn="ctr"/>
                      <a:r>
                        <a:rPr lang="en-US" sz="1500" dirty="0" err="1" smtClean="0"/>
                        <a:t>Ghi</a:t>
                      </a:r>
                      <a:r>
                        <a:rPr lang="en-US" sz="1500" dirty="0" smtClean="0"/>
                        <a:t> </a:t>
                      </a:r>
                      <a:r>
                        <a:rPr lang="en-US" sz="1500" dirty="0" err="1" smtClean="0"/>
                        <a:t>chú</a:t>
                      </a:r>
                      <a:endParaRPr lang="en-US" sz="1500" dirty="0"/>
                    </a:p>
                  </a:txBody>
                  <a:tcPr/>
                </a:tc>
                <a:extLst>
                  <a:ext uri="{0D108BD9-81ED-4DB2-BD59-A6C34878D82A}">
                    <a16:rowId xmlns:a16="http://schemas.microsoft.com/office/drawing/2014/main" val="2393609304"/>
                  </a:ext>
                </a:extLst>
              </a:tr>
              <a:tr h="253970">
                <a:tc gridSpan="5">
                  <a:txBody>
                    <a:bodyPr/>
                    <a:lstStyle/>
                    <a:p>
                      <a:pPr algn="l"/>
                      <a:r>
                        <a:rPr lang="en-US" sz="1500" b="1" dirty="0" smtClean="0"/>
                        <a:t>1. QUY ĐỊNHCHUNG</a:t>
                      </a:r>
                      <a:endParaRPr lang="en-US" sz="1500" b="1" dirty="0"/>
                    </a:p>
                  </a:txBody>
                  <a:tcPr/>
                </a:tc>
                <a:tc hMerge="1">
                  <a:txBody>
                    <a:bodyPr/>
                    <a:lstStyle/>
                    <a:p>
                      <a:pPr algn="ctr"/>
                      <a:endParaRPr lang="en-US" sz="1500" dirty="0"/>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500" dirty="0" smtClean="0"/>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500" dirty="0" smtClean="0"/>
                    </a:p>
                  </a:txBody>
                  <a:tcPr/>
                </a:tc>
                <a:tc hMerge="1">
                  <a:txBody>
                    <a:bodyPr/>
                    <a:lstStyle/>
                    <a:p>
                      <a:pPr algn="ctr"/>
                      <a:endParaRPr lang="en-US" sz="1500" dirty="0"/>
                    </a:p>
                  </a:txBody>
                  <a:tcPr/>
                </a:tc>
                <a:extLst>
                  <a:ext uri="{0D108BD9-81ED-4DB2-BD59-A6C34878D82A}">
                    <a16:rowId xmlns:a16="http://schemas.microsoft.com/office/drawing/2014/main" val="2669766283"/>
                  </a:ext>
                </a:extLst>
              </a:tr>
              <a:tr h="4701893">
                <a:tc>
                  <a:txBody>
                    <a:bodyPr/>
                    <a:lstStyle/>
                    <a:p>
                      <a:r>
                        <a:rPr lang="en-US" sz="1500" dirty="0" smtClean="0"/>
                        <a:t>1.1</a:t>
                      </a:r>
                      <a:endParaRPr lang="en-US" sz="1500" dirty="0"/>
                    </a:p>
                  </a:txBody>
                  <a:tcPr/>
                </a:tc>
                <a:tc>
                  <a:txBody>
                    <a:bodyPr/>
                    <a:lstStyle/>
                    <a:p>
                      <a:r>
                        <a:rPr lang="en-US" sz="1500" dirty="0" err="1" smtClean="0"/>
                        <a:t>Phạm</a:t>
                      </a:r>
                      <a:r>
                        <a:rPr lang="en-US" sz="1500" baseline="0" dirty="0" smtClean="0"/>
                        <a:t> vi </a:t>
                      </a:r>
                      <a:r>
                        <a:rPr lang="en-US" sz="1500" baseline="0" dirty="0" err="1" smtClean="0"/>
                        <a:t>điều</a:t>
                      </a:r>
                      <a:r>
                        <a:rPr lang="en-US" sz="1500" baseline="0" dirty="0" smtClean="0"/>
                        <a:t> </a:t>
                      </a:r>
                      <a:r>
                        <a:rPr lang="en-US" sz="1500" baseline="0" dirty="0" err="1" smtClean="0"/>
                        <a:t>chỉnh</a:t>
                      </a:r>
                      <a:endParaRPr lang="en-US" sz="1500" dirty="0"/>
                    </a:p>
                  </a:txBody>
                  <a:tcPr/>
                </a:tc>
                <a:tc>
                  <a:txBody>
                    <a:bodyPr/>
                    <a:lstStyle/>
                    <a:p>
                      <a:pPr marL="173038" indent="-166688">
                        <a:buFontTx/>
                        <a:buChar char="-"/>
                      </a:pPr>
                      <a:r>
                        <a:rPr lang="en-US" sz="1500" dirty="0" err="1" smtClean="0"/>
                        <a:t>Đối</a:t>
                      </a:r>
                      <a:r>
                        <a:rPr lang="en-US" sz="1500" baseline="0" dirty="0" smtClean="0"/>
                        <a:t> </a:t>
                      </a:r>
                      <a:r>
                        <a:rPr lang="en-US" sz="1500" kern="1200" dirty="0" err="1" smtClean="0">
                          <a:solidFill>
                            <a:schemeClr val="dk1"/>
                          </a:solidFill>
                          <a:latin typeface="+mn-lt"/>
                          <a:ea typeface="+mn-ea"/>
                          <a:cs typeface="+mn-cs"/>
                        </a:rPr>
                        <a:t>tượng</a:t>
                      </a:r>
                      <a:r>
                        <a:rPr lang="en-US" sz="1500" baseline="0" dirty="0" smtClean="0"/>
                        <a:t>: </a:t>
                      </a:r>
                      <a:r>
                        <a:rPr lang="en-US" sz="1500" dirty="0" err="1" smtClean="0">
                          <a:solidFill>
                            <a:srgbClr val="7030A0"/>
                          </a:solidFill>
                        </a:rPr>
                        <a:t>Gian</a:t>
                      </a:r>
                      <a:r>
                        <a:rPr lang="en-US" sz="1500" dirty="0" smtClean="0">
                          <a:solidFill>
                            <a:srgbClr val="7030A0"/>
                          </a:solidFill>
                        </a:rPr>
                        <a:t> </a:t>
                      </a:r>
                      <a:r>
                        <a:rPr lang="en-US" sz="1500" dirty="0" err="1" smtClean="0">
                          <a:solidFill>
                            <a:srgbClr val="7030A0"/>
                          </a:solidFill>
                        </a:rPr>
                        <a:t>phòng</a:t>
                      </a:r>
                      <a:r>
                        <a:rPr lang="en-US" sz="1500" dirty="0" smtClean="0">
                          <a:solidFill>
                            <a:srgbClr val="7030A0"/>
                          </a:solidFill>
                        </a:rPr>
                        <a:t>,</a:t>
                      </a:r>
                      <a:r>
                        <a:rPr lang="en-US" sz="1500" baseline="0" dirty="0" smtClean="0">
                          <a:solidFill>
                            <a:srgbClr val="7030A0"/>
                          </a:solidFill>
                        </a:rPr>
                        <a:t> </a:t>
                      </a:r>
                      <a:r>
                        <a:rPr lang="en-US" sz="1500" baseline="0" dirty="0" err="1" smtClean="0">
                          <a:solidFill>
                            <a:srgbClr val="7030A0"/>
                          </a:solidFill>
                        </a:rPr>
                        <a:t>nhà</a:t>
                      </a:r>
                      <a:r>
                        <a:rPr lang="en-US" sz="1500" baseline="0" dirty="0" smtClean="0">
                          <a:solidFill>
                            <a:srgbClr val="7030A0"/>
                          </a:solidFill>
                        </a:rPr>
                        <a:t>, </a:t>
                      </a:r>
                      <a:r>
                        <a:rPr lang="en-US" sz="1500" baseline="0" dirty="0" err="1" smtClean="0">
                          <a:solidFill>
                            <a:srgbClr val="7030A0"/>
                          </a:solidFill>
                        </a:rPr>
                        <a:t>các</a:t>
                      </a:r>
                      <a:r>
                        <a:rPr lang="en-US" sz="1500" baseline="0" dirty="0" smtClean="0">
                          <a:solidFill>
                            <a:srgbClr val="7030A0"/>
                          </a:solidFill>
                        </a:rPr>
                        <a:t> </a:t>
                      </a:r>
                      <a:r>
                        <a:rPr lang="en-US" sz="1500" baseline="0" dirty="0" err="1" smtClean="0">
                          <a:solidFill>
                            <a:srgbClr val="7030A0"/>
                          </a:solidFill>
                        </a:rPr>
                        <a:t>công</a:t>
                      </a:r>
                      <a:r>
                        <a:rPr lang="en-US" sz="1500" baseline="0" dirty="0" smtClean="0">
                          <a:solidFill>
                            <a:srgbClr val="7030A0"/>
                          </a:solidFill>
                        </a:rPr>
                        <a:t> </a:t>
                      </a:r>
                      <a:r>
                        <a:rPr lang="en-US" sz="1500" baseline="0" dirty="0" err="1" smtClean="0">
                          <a:solidFill>
                            <a:srgbClr val="7030A0"/>
                          </a:solidFill>
                        </a:rPr>
                        <a:t>trình</a:t>
                      </a:r>
                      <a:r>
                        <a:rPr lang="en-US" sz="1500" baseline="0" dirty="0" smtClean="0">
                          <a:solidFill>
                            <a:srgbClr val="7030A0"/>
                          </a:solidFill>
                        </a:rPr>
                        <a:t> </a:t>
                      </a:r>
                      <a:r>
                        <a:rPr lang="en-US" sz="1500" baseline="0" dirty="0" err="1" smtClean="0">
                          <a:solidFill>
                            <a:srgbClr val="7030A0"/>
                          </a:solidFill>
                        </a:rPr>
                        <a:t>công</a:t>
                      </a:r>
                      <a:r>
                        <a:rPr lang="en-US" sz="1500" baseline="0" dirty="0" smtClean="0">
                          <a:solidFill>
                            <a:srgbClr val="7030A0"/>
                          </a:solidFill>
                        </a:rPr>
                        <a:t> </a:t>
                      </a:r>
                      <a:r>
                        <a:rPr lang="en-US" sz="1500" baseline="0" dirty="0" err="1" smtClean="0">
                          <a:solidFill>
                            <a:srgbClr val="7030A0"/>
                          </a:solidFill>
                        </a:rPr>
                        <a:t>cộng</a:t>
                      </a:r>
                      <a:r>
                        <a:rPr lang="en-US" sz="1500" baseline="0" dirty="0" smtClean="0"/>
                        <a:t> (</a:t>
                      </a:r>
                      <a:r>
                        <a:rPr lang="en-US" sz="1500" baseline="0" dirty="0" err="1" smtClean="0"/>
                        <a:t>quy</a:t>
                      </a:r>
                      <a:r>
                        <a:rPr lang="en-US" sz="1500" baseline="0" dirty="0" smtClean="0"/>
                        <a:t> </a:t>
                      </a:r>
                      <a:r>
                        <a:rPr lang="en-US" sz="1500" baseline="0" dirty="0" err="1" smtClean="0"/>
                        <a:t>mô</a:t>
                      </a:r>
                      <a:r>
                        <a:rPr lang="en-US" sz="1500" baseline="0" dirty="0" smtClean="0"/>
                        <a:t> </a:t>
                      </a:r>
                      <a:r>
                        <a:rPr lang="en-US" sz="1500" baseline="0" dirty="0" err="1" smtClean="0"/>
                        <a:t>đến</a:t>
                      </a:r>
                      <a:r>
                        <a:rPr lang="en-US" sz="1500" baseline="0" dirty="0" smtClean="0"/>
                        <a:t> 150m, 3 </a:t>
                      </a:r>
                      <a:r>
                        <a:rPr lang="en-US" sz="1500" baseline="0" dirty="0" err="1" smtClean="0"/>
                        <a:t>hầm</a:t>
                      </a:r>
                      <a:r>
                        <a:rPr lang="en-US" sz="1500" baseline="0" dirty="0" smtClean="0"/>
                        <a:t>)</a:t>
                      </a:r>
                    </a:p>
                    <a:p>
                      <a:pPr marL="173038" indent="-166688">
                        <a:buFontTx/>
                        <a:buChar char="-"/>
                      </a:pPr>
                      <a:r>
                        <a:rPr lang="en-US" sz="1500" baseline="0" dirty="0" err="1" smtClean="0"/>
                        <a:t>Loại</a:t>
                      </a:r>
                      <a:r>
                        <a:rPr lang="en-US" sz="1500" baseline="0" dirty="0" smtClean="0"/>
                        <a:t> </a:t>
                      </a:r>
                      <a:r>
                        <a:rPr lang="en-US" sz="1500" baseline="0" dirty="0" err="1" smtClean="0"/>
                        <a:t>trừ</a:t>
                      </a:r>
                      <a:r>
                        <a:rPr lang="en-US" sz="1500" baseline="0" dirty="0" smtClean="0"/>
                        <a:t>: </a:t>
                      </a:r>
                      <a:r>
                        <a:rPr lang="en-US" sz="1500" baseline="0" dirty="0" err="1" smtClean="0"/>
                        <a:t>nhà</a:t>
                      </a:r>
                      <a:r>
                        <a:rPr lang="en-US" sz="1500" baseline="0" dirty="0" smtClean="0"/>
                        <a:t> ở </a:t>
                      </a:r>
                      <a:r>
                        <a:rPr lang="en-US" sz="1500" baseline="0" dirty="0" err="1" smtClean="0"/>
                        <a:t>riêng</a:t>
                      </a:r>
                      <a:r>
                        <a:rPr lang="en-US" sz="1500" baseline="0" dirty="0" smtClean="0"/>
                        <a:t> </a:t>
                      </a:r>
                      <a:r>
                        <a:rPr lang="en-US" sz="1500" baseline="0" dirty="0" err="1" smtClean="0"/>
                        <a:t>lẽ</a:t>
                      </a:r>
                      <a:r>
                        <a:rPr lang="en-US" sz="1500" baseline="0" dirty="0" smtClean="0"/>
                        <a:t> </a:t>
                      </a:r>
                      <a:r>
                        <a:rPr lang="en-US" sz="1500" baseline="0" dirty="0" err="1" smtClean="0"/>
                        <a:t>dưới</a:t>
                      </a:r>
                      <a:r>
                        <a:rPr lang="en-US" sz="1500" baseline="0" dirty="0" smtClean="0"/>
                        <a:t> 7 </a:t>
                      </a:r>
                      <a:r>
                        <a:rPr lang="en-US" sz="1500" baseline="0" dirty="0" err="1" smtClean="0"/>
                        <a:t>tầng</a:t>
                      </a:r>
                      <a:r>
                        <a:rPr lang="en-US" sz="1500" baseline="0" dirty="0" smtClean="0"/>
                        <a:t>, </a:t>
                      </a:r>
                      <a:r>
                        <a:rPr lang="en-US" sz="1500" baseline="0" dirty="0" err="1" smtClean="0"/>
                        <a:t>nhà</a:t>
                      </a:r>
                      <a:r>
                        <a:rPr lang="en-US" sz="1500" baseline="0" dirty="0" smtClean="0"/>
                        <a:t> </a:t>
                      </a:r>
                      <a:r>
                        <a:rPr lang="en-US" sz="1500" baseline="0" dirty="0" err="1" smtClean="0"/>
                        <a:t>có</a:t>
                      </a:r>
                      <a:r>
                        <a:rPr lang="en-US" sz="1500" baseline="0" dirty="0" smtClean="0"/>
                        <a:t> </a:t>
                      </a:r>
                      <a:r>
                        <a:rPr lang="en-US" sz="1500" baseline="0" dirty="0" err="1" smtClean="0"/>
                        <a:t>công</a:t>
                      </a:r>
                      <a:r>
                        <a:rPr lang="en-US" sz="1500" baseline="0" dirty="0" smtClean="0"/>
                        <a:t> </a:t>
                      </a:r>
                      <a:r>
                        <a:rPr lang="en-US" sz="1500" baseline="0" dirty="0" err="1" smtClean="0"/>
                        <a:t>năng</a:t>
                      </a:r>
                      <a:r>
                        <a:rPr lang="en-US" sz="1500" baseline="0" dirty="0" smtClean="0"/>
                        <a:t> </a:t>
                      </a:r>
                      <a:r>
                        <a:rPr lang="en-US" sz="1500" baseline="0" dirty="0" err="1" smtClean="0"/>
                        <a:t>đặc</a:t>
                      </a:r>
                      <a:r>
                        <a:rPr lang="en-US" sz="1500" baseline="0" dirty="0" smtClean="0"/>
                        <a:t> </a:t>
                      </a:r>
                      <a:r>
                        <a:rPr lang="en-US" sz="1500" baseline="0" dirty="0" err="1" smtClean="0"/>
                        <a:t>biệt</a:t>
                      </a:r>
                      <a:r>
                        <a:rPr lang="en-US" sz="1500" baseline="0" dirty="0" smtClean="0"/>
                        <a:t> </a:t>
                      </a:r>
                      <a:r>
                        <a:rPr lang="en-US" sz="1500" i="1" baseline="0" dirty="0" smtClean="0"/>
                        <a:t>(</a:t>
                      </a:r>
                      <a:r>
                        <a:rPr lang="en-US" sz="1500" i="1" baseline="0" dirty="0" err="1" smtClean="0"/>
                        <a:t>xem</a:t>
                      </a:r>
                      <a:r>
                        <a:rPr lang="en-US" sz="1500" i="1" baseline="0" dirty="0" smtClean="0"/>
                        <a:t> </a:t>
                      </a:r>
                      <a:r>
                        <a:rPr lang="en-US" sz="1500" i="1" baseline="0" dirty="0" err="1" smtClean="0"/>
                        <a:t>mục</a:t>
                      </a:r>
                      <a:r>
                        <a:rPr lang="en-US" sz="1500" i="1" baseline="0" dirty="0" smtClean="0"/>
                        <a:t> 1.1.2)</a:t>
                      </a:r>
                      <a:r>
                        <a:rPr lang="en-US" sz="1500" i="0" baseline="0" dirty="0" smtClean="0"/>
                        <a:t>; </a:t>
                      </a:r>
                      <a:r>
                        <a:rPr lang="en-US" sz="1500" i="0" baseline="0" dirty="0" err="1" smtClean="0"/>
                        <a:t>phần</a:t>
                      </a:r>
                      <a:r>
                        <a:rPr lang="en-US" sz="1500" i="0" baseline="0" dirty="0" smtClean="0"/>
                        <a:t> 5 </a:t>
                      </a:r>
                      <a:r>
                        <a:rPr lang="en-US" sz="1500" i="0" baseline="0" dirty="0" err="1" smtClean="0"/>
                        <a:t>không</a:t>
                      </a:r>
                      <a:r>
                        <a:rPr lang="en-US" sz="1500" i="0" baseline="0" dirty="0" smtClean="0"/>
                        <a:t> </a:t>
                      </a:r>
                      <a:r>
                        <a:rPr lang="en-US" sz="1500" i="0" baseline="0" dirty="0" err="1" smtClean="0"/>
                        <a:t>áp</a:t>
                      </a:r>
                      <a:r>
                        <a:rPr lang="en-US" sz="1500" i="0" baseline="0" dirty="0" smtClean="0"/>
                        <a:t> </a:t>
                      </a:r>
                      <a:r>
                        <a:rPr lang="en-US" sz="1500" i="0" baseline="0" dirty="0" err="1" smtClean="0"/>
                        <a:t>dụng</a:t>
                      </a:r>
                      <a:r>
                        <a:rPr lang="en-US" sz="1500" i="0" baseline="0" dirty="0" smtClean="0"/>
                        <a:t> CT </a:t>
                      </a:r>
                      <a:r>
                        <a:rPr lang="en-US" sz="1500" i="0" baseline="0" dirty="0" err="1" smtClean="0"/>
                        <a:t>bảo</a:t>
                      </a:r>
                      <a:r>
                        <a:rPr lang="en-US" sz="1500" i="0" baseline="0" dirty="0" smtClean="0"/>
                        <a:t> </a:t>
                      </a:r>
                      <a:r>
                        <a:rPr lang="en-US" sz="1500" i="0" baseline="0" dirty="0" err="1" smtClean="0"/>
                        <a:t>quản</a:t>
                      </a:r>
                      <a:r>
                        <a:rPr lang="en-US" sz="1500" i="0" baseline="0" dirty="0" smtClean="0"/>
                        <a:t> </a:t>
                      </a:r>
                      <a:r>
                        <a:rPr lang="en-US" sz="1500" i="0" baseline="0" dirty="0" err="1" smtClean="0"/>
                        <a:t>chế</a:t>
                      </a:r>
                      <a:r>
                        <a:rPr lang="en-US" sz="1500" i="0" baseline="0" dirty="0" smtClean="0"/>
                        <a:t> </a:t>
                      </a:r>
                      <a:r>
                        <a:rPr lang="en-US" sz="1500" i="0" baseline="0" dirty="0" err="1" smtClean="0"/>
                        <a:t>biến</a:t>
                      </a:r>
                      <a:r>
                        <a:rPr lang="en-US" sz="1500" i="0" baseline="0" dirty="0" smtClean="0"/>
                        <a:t> </a:t>
                      </a:r>
                      <a:r>
                        <a:rPr lang="en-US" sz="1500" i="0" baseline="0" dirty="0" err="1" smtClean="0"/>
                        <a:t>ngũ</a:t>
                      </a:r>
                      <a:r>
                        <a:rPr lang="en-US" sz="1500" i="0" baseline="0" dirty="0" smtClean="0"/>
                        <a:t> </a:t>
                      </a:r>
                      <a:r>
                        <a:rPr lang="en-US" sz="1500" i="0" baseline="0" dirty="0" err="1" smtClean="0"/>
                        <a:t>cốc</a:t>
                      </a:r>
                      <a:r>
                        <a:rPr lang="en-US" sz="1500" i="0" baseline="0" dirty="0" smtClean="0"/>
                        <a:t>, </a:t>
                      </a:r>
                      <a:r>
                        <a:rPr lang="en-US" sz="1500" i="0" baseline="0" dirty="0" err="1" smtClean="0"/>
                        <a:t>trạm</a:t>
                      </a:r>
                      <a:r>
                        <a:rPr lang="en-US" sz="1500" i="0" baseline="0" dirty="0" smtClean="0"/>
                        <a:t> </a:t>
                      </a:r>
                      <a:r>
                        <a:rPr lang="en-US" sz="1500" i="0" baseline="0" dirty="0" err="1" smtClean="0"/>
                        <a:t>xăng</a:t>
                      </a:r>
                      <a:r>
                        <a:rPr lang="en-US" sz="1500" i="0" baseline="0" dirty="0" smtClean="0"/>
                        <a:t>, </a:t>
                      </a:r>
                      <a:r>
                        <a:rPr lang="en-US" sz="1500" i="0" baseline="0" dirty="0" err="1" smtClean="0"/>
                        <a:t>cơ</a:t>
                      </a:r>
                      <a:r>
                        <a:rPr lang="en-US" sz="1500" i="0" baseline="0" dirty="0" smtClean="0"/>
                        <a:t> </a:t>
                      </a:r>
                      <a:r>
                        <a:rPr lang="en-US" sz="1500" i="0" baseline="0" dirty="0" err="1" smtClean="0"/>
                        <a:t>sở</a:t>
                      </a:r>
                      <a:r>
                        <a:rPr lang="en-US" sz="1500" i="0" baseline="0" dirty="0" smtClean="0"/>
                        <a:t> </a:t>
                      </a:r>
                      <a:r>
                        <a:rPr lang="en-US" sz="1500" i="0" baseline="0" dirty="0" err="1" smtClean="0"/>
                        <a:t>năng</a:t>
                      </a:r>
                      <a:r>
                        <a:rPr lang="en-US" sz="1500" i="0" baseline="0" dirty="0" smtClean="0"/>
                        <a:t> </a:t>
                      </a:r>
                      <a:r>
                        <a:rPr lang="en-US" sz="1500" i="0" baseline="0" dirty="0" err="1" smtClean="0"/>
                        <a:t>lượng</a:t>
                      </a:r>
                      <a:r>
                        <a:rPr lang="en-US" sz="1500" i="0" baseline="0" dirty="0" smtClean="0"/>
                        <a:t>, HT </a:t>
                      </a:r>
                      <a:r>
                        <a:rPr lang="en-US" sz="1500" i="0" baseline="0" dirty="0" err="1" smtClean="0"/>
                        <a:t>chữa</a:t>
                      </a:r>
                      <a:r>
                        <a:rPr lang="en-US" sz="1500" i="0" baseline="0" dirty="0" smtClean="0"/>
                        <a:t> </a:t>
                      </a:r>
                      <a:r>
                        <a:rPr lang="en-US" sz="1500" i="0" baseline="0" dirty="0" err="1" smtClean="0"/>
                        <a:t>cháy</a:t>
                      </a:r>
                      <a:r>
                        <a:rPr lang="en-US" sz="1500" i="0" baseline="0" dirty="0" smtClean="0"/>
                        <a:t> </a:t>
                      </a:r>
                      <a:r>
                        <a:rPr lang="en-US" sz="1500" i="0" baseline="0" dirty="0" err="1" smtClean="0"/>
                        <a:t>cho</a:t>
                      </a:r>
                      <a:r>
                        <a:rPr lang="en-US" sz="1500" i="0" baseline="0" dirty="0" smtClean="0"/>
                        <a:t> </a:t>
                      </a:r>
                      <a:r>
                        <a:rPr lang="en-US" sz="1500" i="0" baseline="0" dirty="0" err="1" smtClean="0"/>
                        <a:t>đám</a:t>
                      </a:r>
                      <a:r>
                        <a:rPr lang="en-US" sz="1500" i="0" baseline="0" dirty="0" smtClean="0"/>
                        <a:t> </a:t>
                      </a:r>
                      <a:r>
                        <a:rPr lang="en-US" sz="1500" i="0" baseline="0" dirty="0" err="1" smtClean="0"/>
                        <a:t>cháy</a:t>
                      </a:r>
                      <a:r>
                        <a:rPr lang="en-US" sz="1500" i="0" baseline="0" dirty="0" smtClean="0"/>
                        <a:t> do </a:t>
                      </a:r>
                      <a:r>
                        <a:rPr lang="en-US" sz="1500" i="0" baseline="0" dirty="0" err="1" smtClean="0"/>
                        <a:t>kim</a:t>
                      </a:r>
                      <a:r>
                        <a:rPr lang="en-US" sz="1500" i="0" baseline="0" dirty="0" smtClean="0"/>
                        <a:t> </a:t>
                      </a:r>
                      <a:r>
                        <a:rPr lang="en-US" sz="1500" i="0" baseline="0" dirty="0" err="1" smtClean="0"/>
                        <a:t>loại</a:t>
                      </a:r>
                      <a:r>
                        <a:rPr lang="en-US" sz="1500" i="0" baseline="0" dirty="0" smtClean="0"/>
                        <a:t> </a:t>
                      </a:r>
                      <a:r>
                        <a:rPr lang="en-US" sz="1500" i="0" baseline="0" dirty="0" err="1" smtClean="0"/>
                        <a:t>hoặc</a:t>
                      </a:r>
                      <a:r>
                        <a:rPr lang="en-US" sz="1500" i="0" baseline="0" dirty="0" smtClean="0"/>
                        <a:t> </a:t>
                      </a:r>
                      <a:r>
                        <a:rPr lang="en-US" sz="1500" i="0" baseline="0" dirty="0" err="1" smtClean="0"/>
                        <a:t>chất</a:t>
                      </a:r>
                      <a:r>
                        <a:rPr lang="en-US" sz="1500" i="0" baseline="0" dirty="0" smtClean="0"/>
                        <a:t>, </a:t>
                      </a:r>
                      <a:r>
                        <a:rPr lang="en-US" sz="1500" i="0" baseline="0" dirty="0" err="1" smtClean="0"/>
                        <a:t>vật</a:t>
                      </a:r>
                      <a:r>
                        <a:rPr lang="en-US" sz="1500" i="0" baseline="0" dirty="0" smtClean="0"/>
                        <a:t> </a:t>
                      </a:r>
                      <a:r>
                        <a:rPr lang="en-US" sz="1500" i="0" baseline="0" dirty="0" err="1" smtClean="0"/>
                        <a:t>liệu</a:t>
                      </a:r>
                      <a:r>
                        <a:rPr lang="en-US" sz="1500" i="0" baseline="0" dirty="0" smtClean="0"/>
                        <a:t> </a:t>
                      </a:r>
                      <a:r>
                        <a:rPr lang="en-US" sz="1500" i="0" baseline="0" dirty="0" err="1" smtClean="0"/>
                        <a:t>hoạt</a:t>
                      </a:r>
                      <a:r>
                        <a:rPr lang="en-US" sz="1500" i="0" baseline="0" dirty="0" smtClean="0"/>
                        <a:t> </a:t>
                      </a:r>
                      <a:r>
                        <a:rPr lang="en-US" sz="1500" i="0" baseline="0" dirty="0" err="1" smtClean="0"/>
                        <a:t>động</a:t>
                      </a:r>
                      <a:r>
                        <a:rPr lang="en-US" sz="1500" i="0" baseline="0" dirty="0" smtClean="0"/>
                        <a:t> </a:t>
                      </a:r>
                      <a:r>
                        <a:rPr lang="en-US" sz="1500" i="0" baseline="0" dirty="0" err="1" smtClean="0"/>
                        <a:t>hóa</a:t>
                      </a:r>
                      <a:r>
                        <a:rPr lang="en-US" sz="1500" i="0" baseline="0" dirty="0" smtClean="0"/>
                        <a:t> </a:t>
                      </a:r>
                      <a:r>
                        <a:rPr lang="en-US" sz="1500" i="0" baseline="0" dirty="0" err="1" smtClean="0"/>
                        <a:t>học</a:t>
                      </a:r>
                      <a:r>
                        <a:rPr lang="en-US" sz="1500" i="0" baseline="0" dirty="0" smtClean="0"/>
                        <a:t> </a:t>
                      </a:r>
                      <a:r>
                        <a:rPr lang="en-US" sz="1500" i="0" baseline="0" dirty="0" err="1" smtClean="0"/>
                        <a:t>mạnh</a:t>
                      </a:r>
                      <a:r>
                        <a:rPr lang="en-US" sz="1500" i="0" baseline="0" dirty="0" smtClean="0"/>
                        <a:t> </a:t>
                      </a:r>
                      <a:r>
                        <a:rPr lang="en-US" sz="1500" i="0" baseline="0" dirty="0" err="1" smtClean="0"/>
                        <a:t>phản</a:t>
                      </a:r>
                      <a:r>
                        <a:rPr lang="en-US" sz="1500" i="0" baseline="0" dirty="0" smtClean="0"/>
                        <a:t> </a:t>
                      </a:r>
                      <a:r>
                        <a:rPr lang="en-US" sz="1500" i="0" baseline="0" dirty="0" err="1" smtClean="0"/>
                        <a:t>ứng</a:t>
                      </a:r>
                      <a:r>
                        <a:rPr lang="en-US" sz="1500" i="0" baseline="0" dirty="0" smtClean="0"/>
                        <a:t> </a:t>
                      </a:r>
                      <a:r>
                        <a:rPr lang="en-US" sz="1500" i="0" baseline="0" dirty="0" err="1" smtClean="0"/>
                        <a:t>gây</a:t>
                      </a:r>
                      <a:r>
                        <a:rPr lang="en-US" sz="1500" i="0" baseline="0" dirty="0" smtClean="0"/>
                        <a:t> </a:t>
                      </a:r>
                      <a:r>
                        <a:rPr lang="en-US" sz="1500" i="0" baseline="0" dirty="0" err="1" smtClean="0"/>
                        <a:t>nổ</a:t>
                      </a:r>
                      <a:r>
                        <a:rPr lang="en-US" sz="1500" i="0" baseline="0" dirty="0" smtClean="0"/>
                        <a:t> </a:t>
                      </a:r>
                      <a:r>
                        <a:rPr lang="en-US" sz="1500" i="0" baseline="0" dirty="0" err="1" smtClean="0"/>
                        <a:t>với</a:t>
                      </a:r>
                      <a:r>
                        <a:rPr lang="en-US" sz="1500" i="0" baseline="0" dirty="0" smtClean="0"/>
                        <a:t> </a:t>
                      </a:r>
                      <a:r>
                        <a:rPr lang="en-US" sz="1500" i="0" baseline="0" dirty="0" err="1" smtClean="0"/>
                        <a:t>nước</a:t>
                      </a:r>
                      <a:endParaRPr lang="en-US" sz="1500" i="0" dirty="0"/>
                    </a:p>
                  </a:txBody>
                  <a:tcPr/>
                </a:tc>
                <a:tc>
                  <a:txBody>
                    <a:bodyPr/>
                    <a:lstStyle/>
                    <a:p>
                      <a:pPr marL="173038" marR="0" indent="-166688" algn="l" defTabSz="914400" rtl="0" eaLnBrk="1" fontAlgn="auto" latinLnBrk="0" hangingPunct="1">
                        <a:lnSpc>
                          <a:spcPct val="100000"/>
                        </a:lnSpc>
                        <a:spcBef>
                          <a:spcPts val="0"/>
                        </a:spcBef>
                        <a:spcAft>
                          <a:spcPts val="0"/>
                        </a:spcAft>
                        <a:buClrTx/>
                        <a:buSzTx/>
                        <a:buFontTx/>
                        <a:buChar char="-"/>
                        <a:tabLst/>
                        <a:defRPr/>
                      </a:pPr>
                      <a:r>
                        <a:rPr lang="en-US" sz="1500" dirty="0" err="1" smtClean="0"/>
                        <a:t>Đối</a:t>
                      </a:r>
                      <a:r>
                        <a:rPr lang="en-US" sz="1500" baseline="0" dirty="0" smtClean="0"/>
                        <a:t> </a:t>
                      </a:r>
                      <a:r>
                        <a:rPr lang="en-US" sz="1500" baseline="0" dirty="0" err="1" smtClean="0"/>
                        <a:t>tượng</a:t>
                      </a:r>
                      <a:r>
                        <a:rPr lang="en-US" sz="1500" baseline="0" dirty="0" smtClean="0"/>
                        <a:t> </a:t>
                      </a:r>
                      <a:r>
                        <a:rPr lang="en-US" sz="1500" baseline="0" dirty="0" err="1" smtClean="0"/>
                        <a:t>và</a:t>
                      </a:r>
                      <a:r>
                        <a:rPr lang="en-US" sz="1500" baseline="0" dirty="0" smtClean="0"/>
                        <a:t> </a:t>
                      </a:r>
                      <a:r>
                        <a:rPr lang="en-US" sz="1500" baseline="0" dirty="0" err="1" smtClean="0"/>
                        <a:t>quy</a:t>
                      </a:r>
                      <a:r>
                        <a:rPr lang="en-US" sz="1500" baseline="0" dirty="0" smtClean="0"/>
                        <a:t> </a:t>
                      </a:r>
                      <a:r>
                        <a:rPr lang="en-US" sz="1500" baseline="0" dirty="0" err="1" smtClean="0"/>
                        <a:t>mô</a:t>
                      </a:r>
                      <a:r>
                        <a:rPr lang="en-US" sz="1500" baseline="0" dirty="0" smtClean="0"/>
                        <a:t>: </a:t>
                      </a:r>
                      <a:r>
                        <a:rPr lang="en-US" sz="1500" dirty="0" err="1" smtClean="0">
                          <a:solidFill>
                            <a:srgbClr val="7030A0"/>
                          </a:solidFill>
                        </a:rPr>
                        <a:t>Gian</a:t>
                      </a:r>
                      <a:r>
                        <a:rPr lang="en-US" sz="1500" dirty="0" smtClean="0">
                          <a:solidFill>
                            <a:srgbClr val="7030A0"/>
                          </a:solidFill>
                        </a:rPr>
                        <a:t> </a:t>
                      </a:r>
                      <a:r>
                        <a:rPr lang="en-US" sz="1500" dirty="0" err="1" smtClean="0">
                          <a:solidFill>
                            <a:srgbClr val="7030A0"/>
                          </a:solidFill>
                        </a:rPr>
                        <a:t>phòng</a:t>
                      </a:r>
                      <a:r>
                        <a:rPr lang="en-US" sz="1500" dirty="0" smtClean="0">
                          <a:solidFill>
                            <a:srgbClr val="7030A0"/>
                          </a:solidFill>
                        </a:rPr>
                        <a:t>,</a:t>
                      </a:r>
                      <a:r>
                        <a:rPr lang="en-US" sz="1500" baseline="0" dirty="0" smtClean="0">
                          <a:solidFill>
                            <a:srgbClr val="7030A0"/>
                          </a:solidFill>
                        </a:rPr>
                        <a:t> </a:t>
                      </a:r>
                      <a:r>
                        <a:rPr lang="en-US" sz="1500" baseline="0" dirty="0" err="1" smtClean="0">
                          <a:solidFill>
                            <a:srgbClr val="FF0000"/>
                          </a:solidFill>
                        </a:rPr>
                        <a:t>khoang</a:t>
                      </a:r>
                      <a:r>
                        <a:rPr lang="en-US" sz="1500" baseline="0" dirty="0" smtClean="0">
                          <a:solidFill>
                            <a:srgbClr val="FF0000"/>
                          </a:solidFill>
                        </a:rPr>
                        <a:t> </a:t>
                      </a:r>
                      <a:r>
                        <a:rPr lang="en-US" sz="1500" baseline="0" dirty="0" err="1" smtClean="0">
                          <a:solidFill>
                            <a:srgbClr val="FF0000"/>
                          </a:solidFill>
                        </a:rPr>
                        <a:t>cháy</a:t>
                      </a:r>
                      <a:r>
                        <a:rPr lang="en-US" sz="1500" baseline="0" dirty="0" smtClean="0"/>
                        <a:t>, </a:t>
                      </a:r>
                      <a:r>
                        <a:rPr lang="en-US" sz="1500" baseline="0" dirty="0" err="1" smtClean="0">
                          <a:solidFill>
                            <a:srgbClr val="7030A0"/>
                          </a:solidFill>
                        </a:rPr>
                        <a:t>nhà</a:t>
                      </a:r>
                      <a:r>
                        <a:rPr lang="en-US" sz="1500" baseline="0" dirty="0" smtClean="0">
                          <a:solidFill>
                            <a:srgbClr val="7030A0"/>
                          </a:solidFill>
                        </a:rPr>
                        <a:t>, </a:t>
                      </a:r>
                      <a:r>
                        <a:rPr lang="en-US" sz="1500" baseline="0" dirty="0" err="1" smtClean="0">
                          <a:solidFill>
                            <a:srgbClr val="7030A0"/>
                          </a:solidFill>
                        </a:rPr>
                        <a:t>các</a:t>
                      </a:r>
                      <a:r>
                        <a:rPr lang="en-US" sz="1500" baseline="0" dirty="0" smtClean="0">
                          <a:solidFill>
                            <a:srgbClr val="7030A0"/>
                          </a:solidFill>
                        </a:rPr>
                        <a:t> </a:t>
                      </a:r>
                      <a:r>
                        <a:rPr lang="en-US" sz="1500" baseline="0" dirty="0" err="1" smtClean="0">
                          <a:solidFill>
                            <a:srgbClr val="7030A0"/>
                          </a:solidFill>
                        </a:rPr>
                        <a:t>công</a:t>
                      </a:r>
                      <a:r>
                        <a:rPr lang="en-US" sz="1500" baseline="0" dirty="0" smtClean="0">
                          <a:solidFill>
                            <a:srgbClr val="7030A0"/>
                          </a:solidFill>
                        </a:rPr>
                        <a:t> </a:t>
                      </a:r>
                      <a:r>
                        <a:rPr lang="en-US" sz="1500" baseline="0" dirty="0" err="1" smtClean="0">
                          <a:solidFill>
                            <a:srgbClr val="7030A0"/>
                          </a:solidFill>
                        </a:rPr>
                        <a:t>trình</a:t>
                      </a:r>
                      <a:r>
                        <a:rPr lang="en-US" sz="1500" baseline="0" dirty="0" smtClean="0">
                          <a:solidFill>
                            <a:srgbClr val="7030A0"/>
                          </a:solidFill>
                        </a:rPr>
                        <a:t> </a:t>
                      </a:r>
                      <a:r>
                        <a:rPr lang="en-US" sz="1500" baseline="0" dirty="0" err="1" smtClean="0">
                          <a:solidFill>
                            <a:srgbClr val="7030A0"/>
                          </a:solidFill>
                        </a:rPr>
                        <a:t>công</a:t>
                      </a:r>
                      <a:r>
                        <a:rPr lang="en-US" sz="1500" baseline="0" dirty="0" smtClean="0">
                          <a:solidFill>
                            <a:srgbClr val="7030A0"/>
                          </a:solidFill>
                        </a:rPr>
                        <a:t> </a:t>
                      </a:r>
                      <a:r>
                        <a:rPr lang="en-US" sz="1500" baseline="0" dirty="0" err="1" smtClean="0">
                          <a:solidFill>
                            <a:srgbClr val="7030A0"/>
                          </a:solidFill>
                        </a:rPr>
                        <a:t>cộng</a:t>
                      </a:r>
                      <a:endParaRPr lang="en-US" sz="1500" baseline="0" dirty="0" smtClean="0">
                        <a:solidFill>
                          <a:srgbClr val="7030A0"/>
                        </a:solidFill>
                      </a:endParaRPr>
                    </a:p>
                    <a:p>
                      <a:pPr marL="347663" marR="0" indent="-173038"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500" baseline="0" dirty="0" err="1" smtClean="0">
                          <a:solidFill>
                            <a:schemeClr val="tx1"/>
                          </a:solidFill>
                        </a:rPr>
                        <a:t>Nhà</a:t>
                      </a:r>
                      <a:r>
                        <a:rPr lang="en-US" sz="1500" baseline="0" dirty="0" smtClean="0">
                          <a:solidFill>
                            <a:schemeClr val="tx1"/>
                          </a:solidFill>
                        </a:rPr>
                        <a:t> ở: Chung </a:t>
                      </a:r>
                      <a:r>
                        <a:rPr lang="en-US" sz="1500" baseline="0" dirty="0" err="1" smtClean="0">
                          <a:solidFill>
                            <a:schemeClr val="tx1"/>
                          </a:solidFill>
                        </a:rPr>
                        <a:t>cư</a:t>
                      </a:r>
                      <a:r>
                        <a:rPr lang="en-US" sz="1500" baseline="0" dirty="0" smtClean="0">
                          <a:solidFill>
                            <a:schemeClr val="tx1"/>
                          </a:solidFill>
                        </a:rPr>
                        <a:t> (150m, 3 </a:t>
                      </a:r>
                      <a:r>
                        <a:rPr lang="en-US" sz="1500" baseline="0" dirty="0" err="1" smtClean="0">
                          <a:solidFill>
                            <a:schemeClr val="tx1"/>
                          </a:solidFill>
                        </a:rPr>
                        <a:t>hầm</a:t>
                      </a:r>
                      <a:r>
                        <a:rPr lang="en-US" sz="1500" baseline="0" dirty="0" smtClean="0">
                          <a:solidFill>
                            <a:schemeClr val="tx1"/>
                          </a:solidFill>
                        </a:rPr>
                        <a:t>), </a:t>
                      </a:r>
                      <a:r>
                        <a:rPr lang="en-US" sz="1500" baseline="0" dirty="0" err="1" smtClean="0">
                          <a:solidFill>
                            <a:schemeClr val="tx1"/>
                          </a:solidFill>
                        </a:rPr>
                        <a:t>nhà</a:t>
                      </a:r>
                      <a:r>
                        <a:rPr lang="en-US" sz="1500" baseline="0" dirty="0" smtClean="0">
                          <a:solidFill>
                            <a:schemeClr val="tx1"/>
                          </a:solidFill>
                        </a:rPr>
                        <a:t> ở </a:t>
                      </a:r>
                      <a:r>
                        <a:rPr lang="en-US" sz="1500" baseline="0" dirty="0" err="1" smtClean="0">
                          <a:solidFill>
                            <a:schemeClr val="tx1"/>
                          </a:solidFill>
                        </a:rPr>
                        <a:t>riêng</a:t>
                      </a:r>
                      <a:r>
                        <a:rPr lang="en-US" sz="1500" baseline="0" dirty="0" smtClean="0">
                          <a:solidFill>
                            <a:schemeClr val="tx1"/>
                          </a:solidFill>
                        </a:rPr>
                        <a:t> </a:t>
                      </a:r>
                      <a:r>
                        <a:rPr lang="en-US" sz="1500" baseline="0" dirty="0" err="1" smtClean="0">
                          <a:solidFill>
                            <a:schemeClr val="tx1"/>
                          </a:solidFill>
                        </a:rPr>
                        <a:t>lẻ</a:t>
                      </a:r>
                      <a:r>
                        <a:rPr lang="en-US" sz="1500" baseline="0" dirty="0" smtClean="0">
                          <a:solidFill>
                            <a:schemeClr val="tx1"/>
                          </a:solidFill>
                        </a:rPr>
                        <a:t> </a:t>
                      </a:r>
                      <a:r>
                        <a:rPr lang="en-US" sz="1500" baseline="0" dirty="0" err="1" smtClean="0">
                          <a:solidFill>
                            <a:schemeClr val="tx1"/>
                          </a:solidFill>
                        </a:rPr>
                        <a:t>từ</a:t>
                      </a:r>
                      <a:r>
                        <a:rPr lang="en-US" sz="1500" baseline="0" dirty="0" smtClean="0">
                          <a:solidFill>
                            <a:schemeClr val="tx1"/>
                          </a:solidFill>
                        </a:rPr>
                        <a:t> 7 </a:t>
                      </a:r>
                      <a:r>
                        <a:rPr lang="en-US" sz="1500" baseline="0" dirty="0" err="1" smtClean="0">
                          <a:solidFill>
                            <a:schemeClr val="tx1"/>
                          </a:solidFill>
                        </a:rPr>
                        <a:t>tầng</a:t>
                      </a:r>
                      <a:r>
                        <a:rPr lang="en-US" sz="1500" baseline="0" dirty="0" smtClean="0">
                          <a:solidFill>
                            <a:schemeClr val="tx1"/>
                          </a:solidFill>
                        </a:rPr>
                        <a:t>; </a:t>
                      </a:r>
                      <a:r>
                        <a:rPr lang="en-US" sz="1500" baseline="0" dirty="0" err="1" smtClean="0">
                          <a:solidFill>
                            <a:srgbClr val="FF0000"/>
                          </a:solidFill>
                        </a:rPr>
                        <a:t>kết</a:t>
                      </a:r>
                      <a:r>
                        <a:rPr lang="en-US" sz="1500" baseline="0" dirty="0" smtClean="0">
                          <a:solidFill>
                            <a:srgbClr val="FF0000"/>
                          </a:solidFill>
                        </a:rPr>
                        <a:t> </a:t>
                      </a:r>
                      <a:r>
                        <a:rPr lang="en-US" sz="1500" baseline="0" dirty="0" err="1" smtClean="0">
                          <a:solidFill>
                            <a:srgbClr val="FF0000"/>
                          </a:solidFill>
                        </a:rPr>
                        <a:t>hợp</a:t>
                      </a:r>
                      <a:r>
                        <a:rPr lang="en-US" sz="1500" baseline="0" dirty="0" smtClean="0">
                          <a:solidFill>
                            <a:srgbClr val="FF0000"/>
                          </a:solidFill>
                        </a:rPr>
                        <a:t> </a:t>
                      </a:r>
                      <a:r>
                        <a:rPr lang="en-US" sz="1500" baseline="0" dirty="0" err="1" smtClean="0">
                          <a:solidFill>
                            <a:srgbClr val="FF0000"/>
                          </a:solidFill>
                        </a:rPr>
                        <a:t>kinh</a:t>
                      </a:r>
                      <a:r>
                        <a:rPr lang="en-US" sz="1500" baseline="0" dirty="0" smtClean="0">
                          <a:solidFill>
                            <a:srgbClr val="FF0000"/>
                          </a:solidFill>
                        </a:rPr>
                        <a:t> </a:t>
                      </a:r>
                      <a:r>
                        <a:rPr lang="en-US" sz="1500" baseline="0" dirty="0" err="1" smtClean="0">
                          <a:solidFill>
                            <a:srgbClr val="FF0000"/>
                          </a:solidFill>
                        </a:rPr>
                        <a:t>doanh</a:t>
                      </a:r>
                      <a:r>
                        <a:rPr lang="en-US" sz="1500" baseline="0" dirty="0" smtClean="0">
                          <a:solidFill>
                            <a:srgbClr val="FF0000"/>
                          </a:solidFill>
                        </a:rPr>
                        <a:t> &gt; 30%</a:t>
                      </a:r>
                    </a:p>
                    <a:p>
                      <a:pPr marL="347663" marR="0" indent="-173038"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500" baseline="0" dirty="0" smtClean="0">
                          <a:solidFill>
                            <a:schemeClr val="tx1"/>
                          </a:solidFill>
                        </a:rPr>
                        <a:t> </a:t>
                      </a:r>
                      <a:r>
                        <a:rPr lang="en-US" sz="1500" baseline="0" dirty="0" err="1" smtClean="0">
                          <a:solidFill>
                            <a:schemeClr val="tx1"/>
                          </a:solidFill>
                        </a:rPr>
                        <a:t>Nhà</a:t>
                      </a:r>
                      <a:r>
                        <a:rPr lang="en-US" sz="1500" baseline="0" dirty="0" smtClean="0">
                          <a:solidFill>
                            <a:schemeClr val="tx1"/>
                          </a:solidFill>
                        </a:rPr>
                        <a:t> </a:t>
                      </a:r>
                      <a:r>
                        <a:rPr lang="en-US" sz="1500" baseline="0" dirty="0" err="1" smtClean="0">
                          <a:solidFill>
                            <a:schemeClr val="tx1"/>
                          </a:solidFill>
                        </a:rPr>
                        <a:t>công</a:t>
                      </a:r>
                      <a:r>
                        <a:rPr lang="en-US" sz="1500" baseline="0" dirty="0" smtClean="0">
                          <a:solidFill>
                            <a:schemeClr val="tx1"/>
                          </a:solidFill>
                        </a:rPr>
                        <a:t> </a:t>
                      </a:r>
                      <a:r>
                        <a:rPr lang="en-US" sz="1500" baseline="0" dirty="0" err="1" smtClean="0">
                          <a:solidFill>
                            <a:schemeClr val="tx1"/>
                          </a:solidFill>
                        </a:rPr>
                        <a:t>cộng</a:t>
                      </a:r>
                      <a:r>
                        <a:rPr lang="en-US" sz="1500" baseline="0" dirty="0" smtClean="0">
                          <a:solidFill>
                            <a:schemeClr val="tx1"/>
                          </a:solidFill>
                        </a:rPr>
                        <a:t>: </a:t>
                      </a:r>
                      <a:r>
                        <a:rPr lang="en-US" sz="1500" baseline="0" dirty="0" err="1" smtClean="0">
                          <a:solidFill>
                            <a:schemeClr val="tx1"/>
                          </a:solidFill>
                        </a:rPr>
                        <a:t>đến</a:t>
                      </a:r>
                      <a:r>
                        <a:rPr lang="en-US" sz="1500" baseline="0" dirty="0" smtClean="0">
                          <a:solidFill>
                            <a:schemeClr val="tx1"/>
                          </a:solidFill>
                        </a:rPr>
                        <a:t> 150m, 3 </a:t>
                      </a:r>
                      <a:r>
                        <a:rPr lang="en-US" sz="1500" baseline="0" dirty="0" err="1" smtClean="0">
                          <a:solidFill>
                            <a:schemeClr val="tx1"/>
                          </a:solidFill>
                        </a:rPr>
                        <a:t>hầm</a:t>
                      </a:r>
                      <a:r>
                        <a:rPr lang="en-US" sz="1500" baseline="0" dirty="0" smtClean="0">
                          <a:solidFill>
                            <a:schemeClr val="tx1"/>
                          </a:solidFill>
                        </a:rPr>
                        <a:t> (</a:t>
                      </a:r>
                      <a:r>
                        <a:rPr lang="en-US" sz="1500" baseline="0" dirty="0" err="1" smtClean="0">
                          <a:solidFill>
                            <a:schemeClr val="tx1"/>
                          </a:solidFill>
                        </a:rPr>
                        <a:t>trừ</a:t>
                      </a:r>
                      <a:r>
                        <a:rPr lang="en-US" sz="1500" baseline="0" dirty="0" smtClean="0">
                          <a:solidFill>
                            <a:schemeClr val="tx1"/>
                          </a:solidFill>
                        </a:rPr>
                        <a:t> CT di </a:t>
                      </a:r>
                      <a:r>
                        <a:rPr lang="en-US" sz="1500" baseline="0" dirty="0" err="1" smtClean="0">
                          <a:solidFill>
                            <a:schemeClr val="tx1"/>
                          </a:solidFill>
                        </a:rPr>
                        <a:t>tích</a:t>
                      </a:r>
                      <a:r>
                        <a:rPr lang="en-US" sz="1500" baseline="0" dirty="0" smtClean="0">
                          <a:solidFill>
                            <a:schemeClr val="tx1"/>
                          </a:solidFill>
                        </a:rPr>
                        <a:t>, </a:t>
                      </a:r>
                      <a:r>
                        <a:rPr lang="en-US" sz="1500" baseline="0" dirty="0" err="1" smtClean="0">
                          <a:solidFill>
                            <a:schemeClr val="tx1"/>
                          </a:solidFill>
                        </a:rPr>
                        <a:t>lịch</a:t>
                      </a:r>
                      <a:r>
                        <a:rPr lang="en-US" sz="1500" baseline="0" dirty="0" smtClean="0">
                          <a:solidFill>
                            <a:schemeClr val="tx1"/>
                          </a:solidFill>
                        </a:rPr>
                        <a:t> </a:t>
                      </a:r>
                      <a:r>
                        <a:rPr lang="en-US" sz="1500" baseline="0" dirty="0" err="1" smtClean="0">
                          <a:solidFill>
                            <a:schemeClr val="tx1"/>
                          </a:solidFill>
                        </a:rPr>
                        <a:t>sử</a:t>
                      </a:r>
                      <a:r>
                        <a:rPr lang="en-US" sz="1500" baseline="0" dirty="0" smtClean="0">
                          <a:solidFill>
                            <a:schemeClr val="tx1"/>
                          </a:solidFill>
                        </a:rPr>
                        <a:t>, </a:t>
                      </a:r>
                      <a:r>
                        <a:rPr lang="en-US" sz="1500" baseline="0" dirty="0" err="1" smtClean="0">
                          <a:solidFill>
                            <a:schemeClr val="tx1"/>
                          </a:solidFill>
                        </a:rPr>
                        <a:t>thờ</a:t>
                      </a:r>
                      <a:r>
                        <a:rPr lang="en-US" sz="1500" baseline="0" dirty="0" smtClean="0">
                          <a:solidFill>
                            <a:schemeClr val="tx1"/>
                          </a:solidFill>
                        </a:rPr>
                        <a:t> </a:t>
                      </a:r>
                      <a:r>
                        <a:rPr lang="en-US" sz="1500" baseline="0" dirty="0" err="1" smtClean="0">
                          <a:solidFill>
                            <a:schemeClr val="tx1"/>
                          </a:solidFill>
                        </a:rPr>
                        <a:t>cúng</a:t>
                      </a:r>
                      <a:r>
                        <a:rPr lang="en-US" sz="1500" baseline="0" dirty="0" smtClean="0">
                          <a:solidFill>
                            <a:schemeClr val="tx1"/>
                          </a:solidFill>
                        </a:rPr>
                        <a:t>), </a:t>
                      </a:r>
                      <a:r>
                        <a:rPr lang="en-US" sz="1500" baseline="0" dirty="0" err="1" smtClean="0">
                          <a:solidFill>
                            <a:schemeClr val="tx1"/>
                          </a:solidFill>
                        </a:rPr>
                        <a:t>khán</a:t>
                      </a:r>
                      <a:r>
                        <a:rPr lang="en-US" sz="1500" baseline="0" dirty="0" smtClean="0">
                          <a:solidFill>
                            <a:schemeClr val="tx1"/>
                          </a:solidFill>
                        </a:rPr>
                        <a:t> </a:t>
                      </a:r>
                      <a:r>
                        <a:rPr lang="en-US" sz="1500" baseline="0" dirty="0" err="1" smtClean="0">
                          <a:solidFill>
                            <a:schemeClr val="tx1"/>
                          </a:solidFill>
                        </a:rPr>
                        <a:t>đài</a:t>
                      </a:r>
                      <a:r>
                        <a:rPr lang="en-US" sz="1500" baseline="0" dirty="0" smtClean="0">
                          <a:solidFill>
                            <a:schemeClr val="tx1"/>
                          </a:solidFill>
                        </a:rPr>
                        <a:t> </a:t>
                      </a:r>
                      <a:r>
                        <a:rPr lang="en-US" sz="1500" baseline="0" dirty="0" err="1" smtClean="0">
                          <a:solidFill>
                            <a:schemeClr val="tx1"/>
                          </a:solidFill>
                        </a:rPr>
                        <a:t>thể</a:t>
                      </a:r>
                      <a:r>
                        <a:rPr lang="en-US" sz="1500" baseline="0" dirty="0" smtClean="0">
                          <a:solidFill>
                            <a:schemeClr val="tx1"/>
                          </a:solidFill>
                        </a:rPr>
                        <a:t> </a:t>
                      </a:r>
                      <a:r>
                        <a:rPr lang="en-US" sz="1500" baseline="0" dirty="0" err="1" smtClean="0">
                          <a:solidFill>
                            <a:schemeClr val="tx1"/>
                          </a:solidFill>
                        </a:rPr>
                        <a:t>thao</a:t>
                      </a:r>
                      <a:endParaRPr lang="en-US" sz="1500" baseline="0" dirty="0" smtClean="0">
                        <a:solidFill>
                          <a:schemeClr val="tx1"/>
                        </a:solidFill>
                      </a:endParaRPr>
                    </a:p>
                    <a:p>
                      <a:pPr marL="347663" marR="0" indent="-173038"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500" baseline="0" dirty="0" err="1" smtClean="0">
                          <a:solidFill>
                            <a:schemeClr val="tx1"/>
                          </a:solidFill>
                        </a:rPr>
                        <a:t>Nhà</a:t>
                      </a:r>
                      <a:r>
                        <a:rPr lang="en-US" sz="1500" baseline="0" dirty="0" smtClean="0">
                          <a:solidFill>
                            <a:schemeClr val="tx1"/>
                          </a:solidFill>
                        </a:rPr>
                        <a:t> </a:t>
                      </a:r>
                      <a:r>
                        <a:rPr lang="en-US" sz="1500" baseline="0" dirty="0" err="1" smtClean="0">
                          <a:solidFill>
                            <a:schemeClr val="tx1"/>
                          </a:solidFill>
                        </a:rPr>
                        <a:t>sản</a:t>
                      </a:r>
                      <a:r>
                        <a:rPr lang="en-US" sz="1500" baseline="0" dirty="0" smtClean="0">
                          <a:solidFill>
                            <a:schemeClr val="tx1"/>
                          </a:solidFill>
                        </a:rPr>
                        <a:t> </a:t>
                      </a:r>
                      <a:r>
                        <a:rPr lang="en-US" sz="1500" baseline="0" dirty="0" err="1" smtClean="0">
                          <a:solidFill>
                            <a:schemeClr val="tx1"/>
                          </a:solidFill>
                        </a:rPr>
                        <a:t>xuất</a:t>
                      </a:r>
                      <a:r>
                        <a:rPr lang="en-US" sz="1500" baseline="0" dirty="0" smtClean="0">
                          <a:solidFill>
                            <a:schemeClr val="tx1"/>
                          </a:solidFill>
                        </a:rPr>
                        <a:t>, </a:t>
                      </a:r>
                      <a:r>
                        <a:rPr lang="en-US" sz="1500" baseline="0" dirty="0" err="1" smtClean="0">
                          <a:solidFill>
                            <a:schemeClr val="tx1"/>
                          </a:solidFill>
                        </a:rPr>
                        <a:t>kho</a:t>
                      </a:r>
                      <a:r>
                        <a:rPr lang="en-US" sz="1500" baseline="0" dirty="0" smtClean="0">
                          <a:solidFill>
                            <a:schemeClr val="tx1"/>
                          </a:solidFill>
                        </a:rPr>
                        <a:t> </a:t>
                      </a:r>
                      <a:r>
                        <a:rPr lang="en-US" sz="1500" baseline="0" dirty="0" err="1" smtClean="0">
                          <a:solidFill>
                            <a:schemeClr val="tx1"/>
                          </a:solidFill>
                        </a:rPr>
                        <a:t>đến</a:t>
                      </a:r>
                      <a:r>
                        <a:rPr lang="en-US" sz="1500" baseline="0" dirty="0" smtClean="0">
                          <a:solidFill>
                            <a:schemeClr val="tx1"/>
                          </a:solidFill>
                        </a:rPr>
                        <a:t> 50m, 1 </a:t>
                      </a:r>
                      <a:r>
                        <a:rPr lang="en-US" sz="1500" baseline="0" dirty="0" err="1" smtClean="0">
                          <a:solidFill>
                            <a:schemeClr val="tx1"/>
                          </a:solidFill>
                        </a:rPr>
                        <a:t>hầm</a:t>
                      </a:r>
                      <a:endParaRPr lang="en-US" sz="1500" baseline="0" dirty="0" smtClean="0">
                        <a:solidFill>
                          <a:schemeClr val="tx1"/>
                        </a:solidFill>
                      </a:endParaRPr>
                    </a:p>
                    <a:p>
                      <a:pPr marL="347663" marR="0" indent="-173038"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500" baseline="0" dirty="0" smtClean="0">
                          <a:solidFill>
                            <a:schemeClr val="tx1"/>
                          </a:solidFill>
                        </a:rPr>
                        <a:t>CT </a:t>
                      </a:r>
                      <a:r>
                        <a:rPr lang="en-US" sz="1500" baseline="0" dirty="0" err="1" smtClean="0">
                          <a:solidFill>
                            <a:schemeClr val="tx1"/>
                          </a:solidFill>
                        </a:rPr>
                        <a:t>giao</a:t>
                      </a:r>
                      <a:r>
                        <a:rPr lang="en-US" sz="1500" baseline="0" dirty="0" smtClean="0">
                          <a:solidFill>
                            <a:schemeClr val="tx1"/>
                          </a:solidFill>
                        </a:rPr>
                        <a:t> </a:t>
                      </a:r>
                      <a:r>
                        <a:rPr lang="en-US" sz="1500" baseline="0" dirty="0" err="1" smtClean="0">
                          <a:solidFill>
                            <a:schemeClr val="tx1"/>
                          </a:solidFill>
                        </a:rPr>
                        <a:t>thông</a:t>
                      </a:r>
                      <a:r>
                        <a:rPr lang="en-US" sz="1500" baseline="0" dirty="0" smtClean="0">
                          <a:solidFill>
                            <a:schemeClr val="tx1"/>
                          </a:solidFill>
                        </a:rPr>
                        <a:t> </a:t>
                      </a:r>
                      <a:r>
                        <a:rPr lang="en-US" sz="1500" baseline="0" dirty="0" err="1" smtClean="0">
                          <a:solidFill>
                            <a:schemeClr val="tx1"/>
                          </a:solidFill>
                        </a:rPr>
                        <a:t>dạng</a:t>
                      </a:r>
                      <a:r>
                        <a:rPr lang="en-US" sz="1500" baseline="0" dirty="0" smtClean="0">
                          <a:solidFill>
                            <a:schemeClr val="tx1"/>
                          </a:solidFill>
                        </a:rPr>
                        <a:t> </a:t>
                      </a:r>
                      <a:r>
                        <a:rPr lang="en-US" sz="1500" baseline="0" dirty="0" err="1" smtClean="0">
                          <a:solidFill>
                            <a:schemeClr val="tx1"/>
                          </a:solidFill>
                        </a:rPr>
                        <a:t>nhà</a:t>
                      </a:r>
                      <a:r>
                        <a:rPr lang="en-US" sz="1500" baseline="0" dirty="0" smtClean="0">
                          <a:solidFill>
                            <a:schemeClr val="tx1"/>
                          </a:solidFill>
                        </a:rPr>
                        <a:t>: 50m, 3hầm</a:t>
                      </a:r>
                    </a:p>
                    <a:p>
                      <a:pPr marL="347663" marR="0" indent="-173038"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500" baseline="0" dirty="0" err="1" smtClean="0">
                          <a:solidFill>
                            <a:schemeClr val="tx1"/>
                          </a:solidFill>
                        </a:rPr>
                        <a:t>Cơ</a:t>
                      </a:r>
                      <a:r>
                        <a:rPr lang="en-US" sz="1500" baseline="0" dirty="0" smtClean="0">
                          <a:solidFill>
                            <a:schemeClr val="tx1"/>
                          </a:solidFill>
                        </a:rPr>
                        <a:t> </a:t>
                      </a:r>
                      <a:r>
                        <a:rPr lang="en-US" sz="1500" baseline="0" dirty="0" err="1" smtClean="0">
                          <a:solidFill>
                            <a:schemeClr val="tx1"/>
                          </a:solidFill>
                        </a:rPr>
                        <a:t>sở</a:t>
                      </a:r>
                      <a:r>
                        <a:rPr lang="en-US" sz="1500" baseline="0" dirty="0" smtClean="0">
                          <a:solidFill>
                            <a:schemeClr val="tx1"/>
                          </a:solidFill>
                        </a:rPr>
                        <a:t> </a:t>
                      </a:r>
                      <a:r>
                        <a:rPr lang="en-US" sz="1500" baseline="0" dirty="0" err="1" smtClean="0">
                          <a:solidFill>
                            <a:schemeClr val="tx1"/>
                          </a:solidFill>
                        </a:rPr>
                        <a:t>tiện</a:t>
                      </a:r>
                      <a:r>
                        <a:rPr lang="en-US" sz="1500" baseline="0" dirty="0" smtClean="0">
                          <a:solidFill>
                            <a:schemeClr val="tx1"/>
                          </a:solidFill>
                        </a:rPr>
                        <a:t> </a:t>
                      </a:r>
                      <a:r>
                        <a:rPr lang="en-US" sz="1500" baseline="0" dirty="0" err="1" smtClean="0">
                          <a:solidFill>
                            <a:schemeClr val="tx1"/>
                          </a:solidFill>
                        </a:rPr>
                        <a:t>ích</a:t>
                      </a:r>
                      <a:r>
                        <a:rPr lang="en-US" sz="1500" baseline="0" dirty="0" smtClean="0">
                          <a:solidFill>
                            <a:schemeClr val="tx1"/>
                          </a:solidFill>
                        </a:rPr>
                        <a:t> </a:t>
                      </a:r>
                      <a:r>
                        <a:rPr lang="en-US" sz="1500" baseline="0" dirty="0" err="1" smtClean="0">
                          <a:solidFill>
                            <a:schemeClr val="tx1"/>
                          </a:solidFill>
                        </a:rPr>
                        <a:t>hạ</a:t>
                      </a:r>
                      <a:r>
                        <a:rPr lang="en-US" sz="1500" baseline="0" dirty="0" smtClean="0">
                          <a:solidFill>
                            <a:schemeClr val="tx1"/>
                          </a:solidFill>
                        </a:rPr>
                        <a:t> </a:t>
                      </a:r>
                      <a:r>
                        <a:rPr lang="en-US" sz="1500" baseline="0" dirty="0" err="1" smtClean="0">
                          <a:solidFill>
                            <a:schemeClr val="tx1"/>
                          </a:solidFill>
                        </a:rPr>
                        <a:t>tầng</a:t>
                      </a:r>
                      <a:r>
                        <a:rPr lang="en-US" sz="1500" baseline="0" dirty="0" smtClean="0">
                          <a:solidFill>
                            <a:schemeClr val="tx1"/>
                          </a:solidFill>
                        </a:rPr>
                        <a:t> </a:t>
                      </a:r>
                      <a:r>
                        <a:rPr lang="en-US" sz="1500" baseline="0" dirty="0" err="1" smtClean="0">
                          <a:solidFill>
                            <a:schemeClr val="tx1"/>
                          </a:solidFill>
                        </a:rPr>
                        <a:t>kỹ</a:t>
                      </a:r>
                      <a:r>
                        <a:rPr lang="en-US" sz="1500" baseline="0" dirty="0" smtClean="0">
                          <a:solidFill>
                            <a:schemeClr val="tx1"/>
                          </a:solidFill>
                        </a:rPr>
                        <a:t> </a:t>
                      </a:r>
                      <a:r>
                        <a:rPr lang="en-US" sz="1500" baseline="0" dirty="0" err="1" smtClean="0">
                          <a:solidFill>
                            <a:schemeClr val="tx1"/>
                          </a:solidFill>
                        </a:rPr>
                        <a:t>thuật</a:t>
                      </a:r>
                      <a:r>
                        <a:rPr lang="en-US" sz="1500" baseline="0" dirty="0" smtClean="0">
                          <a:solidFill>
                            <a:schemeClr val="tx1"/>
                          </a:solidFill>
                        </a:rPr>
                        <a:t>: 50m, 1 </a:t>
                      </a:r>
                      <a:r>
                        <a:rPr lang="en-US" sz="1500" baseline="0" dirty="0" err="1" smtClean="0">
                          <a:solidFill>
                            <a:schemeClr val="tx1"/>
                          </a:solidFill>
                        </a:rPr>
                        <a:t>hầm</a:t>
                      </a:r>
                      <a:endParaRPr lang="en-US" sz="1500" baseline="0" dirty="0" smtClean="0">
                        <a:solidFill>
                          <a:schemeClr val="tx1"/>
                        </a:solidFill>
                      </a:endParaRPr>
                    </a:p>
                    <a:p>
                      <a:pPr marL="347663" marR="0" indent="-173038"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500" baseline="0" dirty="0" err="1" smtClean="0">
                          <a:solidFill>
                            <a:schemeClr val="tx1"/>
                          </a:solidFill>
                        </a:rPr>
                        <a:t>Nhà</a:t>
                      </a:r>
                      <a:r>
                        <a:rPr lang="en-US" sz="1500" baseline="0" dirty="0" smtClean="0">
                          <a:solidFill>
                            <a:schemeClr val="tx1"/>
                          </a:solidFill>
                        </a:rPr>
                        <a:t> </a:t>
                      </a:r>
                      <a:r>
                        <a:rPr lang="en-US" sz="1500" baseline="0" dirty="0" err="1" smtClean="0">
                          <a:solidFill>
                            <a:schemeClr val="tx1"/>
                          </a:solidFill>
                        </a:rPr>
                        <a:t>phục</a:t>
                      </a:r>
                      <a:r>
                        <a:rPr lang="en-US" sz="1500" baseline="0" dirty="0" smtClean="0">
                          <a:solidFill>
                            <a:schemeClr val="tx1"/>
                          </a:solidFill>
                        </a:rPr>
                        <a:t> </a:t>
                      </a:r>
                      <a:r>
                        <a:rPr lang="en-US" sz="1500" baseline="0" dirty="0" err="1" smtClean="0">
                          <a:solidFill>
                            <a:schemeClr val="tx1"/>
                          </a:solidFill>
                        </a:rPr>
                        <a:t>vụ</a:t>
                      </a:r>
                      <a:r>
                        <a:rPr lang="en-US" sz="1500" baseline="0" dirty="0" smtClean="0">
                          <a:solidFill>
                            <a:schemeClr val="tx1"/>
                          </a:solidFill>
                        </a:rPr>
                        <a:t> NNPTNT (</a:t>
                      </a:r>
                      <a:r>
                        <a:rPr lang="en-US" sz="1500" baseline="0" dirty="0" err="1" smtClean="0">
                          <a:solidFill>
                            <a:schemeClr val="tx1"/>
                          </a:solidFill>
                        </a:rPr>
                        <a:t>trừ</a:t>
                      </a:r>
                      <a:r>
                        <a:rPr lang="en-US" sz="1500" baseline="0" dirty="0" smtClean="0">
                          <a:solidFill>
                            <a:schemeClr val="tx1"/>
                          </a:solidFill>
                        </a:rPr>
                        <a:t> </a:t>
                      </a:r>
                      <a:r>
                        <a:rPr lang="en-US" sz="1500" baseline="0" dirty="0" err="1" smtClean="0">
                          <a:solidFill>
                            <a:schemeClr val="tx1"/>
                          </a:solidFill>
                        </a:rPr>
                        <a:t>nhà</a:t>
                      </a:r>
                      <a:r>
                        <a:rPr lang="en-US" sz="1500" baseline="0" dirty="0" smtClean="0">
                          <a:solidFill>
                            <a:schemeClr val="tx1"/>
                          </a:solidFill>
                        </a:rPr>
                        <a:t> </a:t>
                      </a:r>
                      <a:r>
                        <a:rPr lang="en-US" sz="1500" baseline="0" dirty="0" err="1" smtClean="0">
                          <a:solidFill>
                            <a:schemeClr val="tx1"/>
                          </a:solidFill>
                        </a:rPr>
                        <a:t>kính</a:t>
                      </a:r>
                      <a:r>
                        <a:rPr lang="en-US" sz="1500" baseline="0" dirty="0" smtClean="0">
                          <a:solidFill>
                            <a:schemeClr val="tx1"/>
                          </a:solidFill>
                        </a:rPr>
                        <a:t>, </a:t>
                      </a:r>
                      <a:r>
                        <a:rPr lang="en-US" sz="1500" baseline="0" dirty="0" err="1" smtClean="0">
                          <a:solidFill>
                            <a:schemeClr val="tx1"/>
                          </a:solidFill>
                        </a:rPr>
                        <a:t>nhà</a:t>
                      </a:r>
                      <a:r>
                        <a:rPr lang="en-US" sz="1500" baseline="0" dirty="0" smtClean="0">
                          <a:solidFill>
                            <a:schemeClr val="tx1"/>
                          </a:solidFill>
                        </a:rPr>
                        <a:t> </a:t>
                      </a:r>
                      <a:r>
                        <a:rPr lang="en-US" sz="1500" baseline="0" dirty="0" err="1" smtClean="0">
                          <a:solidFill>
                            <a:schemeClr val="tx1"/>
                          </a:solidFill>
                        </a:rPr>
                        <a:t>ươm</a:t>
                      </a:r>
                      <a:r>
                        <a:rPr lang="en-US" sz="1500" baseline="0" dirty="0" smtClean="0">
                          <a:solidFill>
                            <a:schemeClr val="tx1"/>
                          </a:solidFill>
                        </a:rPr>
                        <a:t>)</a:t>
                      </a:r>
                    </a:p>
                    <a:p>
                      <a:pPr marL="174625" marR="0" indent="-174625"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500" baseline="0" dirty="0" smtClean="0">
                          <a:solidFill>
                            <a:schemeClr val="tx1"/>
                          </a:solidFill>
                        </a:rPr>
                        <a:t>-   </a:t>
                      </a:r>
                      <a:r>
                        <a:rPr lang="en-US" sz="1500" dirty="0" err="1" smtClean="0"/>
                        <a:t>Loại</a:t>
                      </a:r>
                      <a:r>
                        <a:rPr lang="en-US" sz="1500" baseline="0" dirty="0" smtClean="0"/>
                        <a:t> </a:t>
                      </a:r>
                      <a:r>
                        <a:rPr lang="en-US" sz="1500" baseline="0" dirty="0" err="1" smtClean="0"/>
                        <a:t>trừ</a:t>
                      </a:r>
                      <a:r>
                        <a:rPr lang="en-US" sz="1500" baseline="0" dirty="0" smtClean="0"/>
                        <a:t>: </a:t>
                      </a:r>
                      <a:r>
                        <a:rPr lang="en-US" sz="1500" dirty="0" err="1" smtClean="0">
                          <a:solidFill>
                            <a:srgbClr val="7030A0"/>
                          </a:solidFill>
                        </a:rPr>
                        <a:t>nhà</a:t>
                      </a:r>
                      <a:r>
                        <a:rPr lang="en-US" sz="1500" baseline="0" dirty="0" smtClean="0">
                          <a:solidFill>
                            <a:srgbClr val="7030A0"/>
                          </a:solidFill>
                        </a:rPr>
                        <a:t> </a:t>
                      </a:r>
                      <a:r>
                        <a:rPr lang="en-US" sz="1500" baseline="0" dirty="0" err="1" smtClean="0">
                          <a:solidFill>
                            <a:srgbClr val="7030A0"/>
                          </a:solidFill>
                        </a:rPr>
                        <a:t>riêng</a:t>
                      </a:r>
                      <a:r>
                        <a:rPr lang="en-US" sz="1500" baseline="0" dirty="0" smtClean="0">
                          <a:solidFill>
                            <a:srgbClr val="7030A0"/>
                          </a:solidFill>
                        </a:rPr>
                        <a:t> </a:t>
                      </a:r>
                      <a:r>
                        <a:rPr lang="en-US" sz="1500" baseline="0" dirty="0" err="1" smtClean="0">
                          <a:solidFill>
                            <a:srgbClr val="7030A0"/>
                          </a:solidFill>
                        </a:rPr>
                        <a:t>lẻ</a:t>
                      </a:r>
                      <a:r>
                        <a:rPr lang="en-US" sz="1500" baseline="0" dirty="0" smtClean="0">
                          <a:solidFill>
                            <a:srgbClr val="7030A0"/>
                          </a:solidFill>
                        </a:rPr>
                        <a:t> &lt; 7 </a:t>
                      </a:r>
                      <a:r>
                        <a:rPr lang="en-US" sz="1500" baseline="0" dirty="0" err="1" smtClean="0">
                          <a:solidFill>
                            <a:srgbClr val="7030A0"/>
                          </a:solidFill>
                        </a:rPr>
                        <a:t>tầng</a:t>
                      </a:r>
                      <a:r>
                        <a:rPr lang="en-US" sz="1500" baseline="0" dirty="0" smtClean="0">
                          <a:solidFill>
                            <a:srgbClr val="7030A0"/>
                          </a:solidFill>
                        </a:rPr>
                        <a:t>, KD &lt; 30%, CT s/x </a:t>
                      </a:r>
                      <a:r>
                        <a:rPr lang="en-US" sz="1500" baseline="0" dirty="0" err="1" smtClean="0">
                          <a:solidFill>
                            <a:srgbClr val="7030A0"/>
                          </a:solidFill>
                        </a:rPr>
                        <a:t>điện</a:t>
                      </a:r>
                      <a:r>
                        <a:rPr lang="en-US" sz="1500" baseline="0" dirty="0" smtClean="0">
                          <a:solidFill>
                            <a:srgbClr val="7030A0"/>
                          </a:solidFill>
                        </a:rPr>
                        <a:t>, </a:t>
                      </a:r>
                      <a:r>
                        <a:rPr lang="en-US" sz="1500" baseline="0" dirty="0" err="1" smtClean="0">
                          <a:solidFill>
                            <a:srgbClr val="7030A0"/>
                          </a:solidFill>
                        </a:rPr>
                        <a:t>nhà</a:t>
                      </a:r>
                      <a:r>
                        <a:rPr lang="en-US" sz="1500" baseline="0" dirty="0" smtClean="0">
                          <a:solidFill>
                            <a:srgbClr val="7030A0"/>
                          </a:solidFill>
                        </a:rPr>
                        <a:t> </a:t>
                      </a:r>
                      <a:r>
                        <a:rPr lang="en-US" sz="1500" baseline="0" dirty="0" err="1" smtClean="0">
                          <a:solidFill>
                            <a:srgbClr val="7030A0"/>
                          </a:solidFill>
                        </a:rPr>
                        <a:t>có</a:t>
                      </a:r>
                      <a:r>
                        <a:rPr lang="en-US" sz="1500" baseline="0" dirty="0" smtClean="0">
                          <a:solidFill>
                            <a:srgbClr val="7030A0"/>
                          </a:solidFill>
                        </a:rPr>
                        <a:t> </a:t>
                      </a:r>
                      <a:r>
                        <a:rPr lang="en-US" sz="1500" baseline="0" dirty="0" err="1" smtClean="0">
                          <a:solidFill>
                            <a:srgbClr val="7030A0"/>
                          </a:solidFill>
                        </a:rPr>
                        <a:t>công</a:t>
                      </a:r>
                      <a:r>
                        <a:rPr lang="en-US" sz="1500" baseline="0" dirty="0" smtClean="0">
                          <a:solidFill>
                            <a:srgbClr val="7030A0"/>
                          </a:solidFill>
                        </a:rPr>
                        <a:t> </a:t>
                      </a:r>
                      <a:r>
                        <a:rPr lang="en-US" sz="1500" baseline="0" dirty="0" err="1" smtClean="0">
                          <a:solidFill>
                            <a:srgbClr val="7030A0"/>
                          </a:solidFill>
                        </a:rPr>
                        <a:t>năng</a:t>
                      </a:r>
                      <a:r>
                        <a:rPr lang="en-US" sz="1500" baseline="0" dirty="0" smtClean="0">
                          <a:solidFill>
                            <a:srgbClr val="7030A0"/>
                          </a:solidFill>
                        </a:rPr>
                        <a:t> </a:t>
                      </a:r>
                      <a:r>
                        <a:rPr lang="en-US" sz="1500" baseline="0" dirty="0" err="1" smtClean="0">
                          <a:solidFill>
                            <a:srgbClr val="7030A0"/>
                          </a:solidFill>
                        </a:rPr>
                        <a:t>đặc</a:t>
                      </a:r>
                      <a:r>
                        <a:rPr lang="en-US" sz="1500" baseline="0" dirty="0" smtClean="0">
                          <a:solidFill>
                            <a:srgbClr val="7030A0"/>
                          </a:solidFill>
                        </a:rPr>
                        <a:t> </a:t>
                      </a:r>
                      <a:r>
                        <a:rPr lang="en-US" sz="1500" baseline="0" dirty="0" err="1" smtClean="0">
                          <a:solidFill>
                            <a:srgbClr val="7030A0"/>
                          </a:solidFill>
                        </a:rPr>
                        <a:t>biệt</a:t>
                      </a:r>
                      <a:endParaRPr lang="en-US" sz="1500" baseline="0" dirty="0" smtClean="0">
                        <a:solidFill>
                          <a:srgbClr val="7030A0"/>
                        </a:solidFill>
                      </a:endParaRPr>
                    </a:p>
                  </a:txBody>
                  <a:tcPr/>
                </a:tc>
                <a:tc>
                  <a:txBody>
                    <a:bodyPr/>
                    <a:lstStyle/>
                    <a:p>
                      <a:r>
                        <a:rPr lang="en-US" sz="1500" dirty="0" smtClean="0"/>
                        <a:t>B/s</a:t>
                      </a:r>
                      <a:r>
                        <a:rPr lang="en-US" sz="1500" baseline="0" dirty="0" smtClean="0"/>
                        <a:t> </a:t>
                      </a:r>
                      <a:r>
                        <a:rPr lang="en-US" sz="1500" baseline="0" dirty="0" err="1" smtClean="0"/>
                        <a:t>Khoang</a:t>
                      </a:r>
                      <a:r>
                        <a:rPr lang="en-US" sz="1500" baseline="0" dirty="0" smtClean="0"/>
                        <a:t> </a:t>
                      </a:r>
                      <a:r>
                        <a:rPr lang="en-US" sz="1500" baseline="0" dirty="0" err="1" smtClean="0"/>
                        <a:t>cháy</a:t>
                      </a:r>
                      <a:r>
                        <a:rPr lang="en-US" sz="1500" baseline="0" dirty="0" smtClean="0"/>
                        <a:t>, DT </a:t>
                      </a:r>
                      <a:r>
                        <a:rPr lang="en-US" sz="1500" baseline="0" dirty="0" err="1" smtClean="0"/>
                        <a:t>kinh</a:t>
                      </a:r>
                      <a:r>
                        <a:rPr lang="en-US" sz="1500" baseline="0" dirty="0" smtClean="0"/>
                        <a:t> </a:t>
                      </a:r>
                      <a:r>
                        <a:rPr lang="en-US" sz="1500" baseline="0" dirty="0" err="1" smtClean="0"/>
                        <a:t>doanh</a:t>
                      </a:r>
                      <a:r>
                        <a:rPr lang="en-US" sz="1500" baseline="0" dirty="0" smtClean="0"/>
                        <a:t> &gt; 30% </a:t>
                      </a:r>
                      <a:r>
                        <a:rPr lang="en-US" sz="1500" baseline="0" dirty="0" smtClean="0">
                          <a:sym typeface="Symbol" panose="05050102010706020507" pitchFamily="18" charset="2"/>
                        </a:rPr>
                        <a:t></a:t>
                      </a:r>
                      <a:r>
                        <a:rPr lang="en-US" sz="1500" baseline="0" dirty="0" smtClean="0"/>
                        <a:t>DT </a:t>
                      </a:r>
                      <a:r>
                        <a:rPr lang="en-US" sz="1500" baseline="-25000" dirty="0" err="1" smtClean="0"/>
                        <a:t>sàn</a:t>
                      </a:r>
                      <a:endParaRPr lang="en-US" sz="1500" baseline="-25000" dirty="0"/>
                    </a:p>
                  </a:txBody>
                  <a:tcPr/>
                </a:tc>
                <a:extLst>
                  <a:ext uri="{0D108BD9-81ED-4DB2-BD59-A6C34878D82A}">
                    <a16:rowId xmlns:a16="http://schemas.microsoft.com/office/drawing/2014/main" val="990584549"/>
                  </a:ext>
                </a:extLst>
              </a:tr>
            </a:tbl>
          </a:graphicData>
        </a:graphic>
      </p:graphicFrame>
      <p:graphicFrame>
        <p:nvGraphicFramePr>
          <p:cNvPr id="5" name="Object 4"/>
          <p:cNvGraphicFramePr>
            <a:graphicFrameLocks noChangeAspect="1"/>
          </p:cNvGraphicFramePr>
          <p:nvPr>
            <p:extLst/>
          </p:nvPr>
        </p:nvGraphicFramePr>
        <p:xfrm>
          <a:off x="3957638" y="3233738"/>
          <a:ext cx="1228725" cy="390525"/>
        </p:xfrm>
        <a:graphic>
          <a:graphicData uri="http://schemas.openxmlformats.org/presentationml/2006/ole">
            <mc:AlternateContent xmlns:mc="http://schemas.openxmlformats.org/markup-compatibility/2006">
              <mc:Choice xmlns:v="urn:schemas-microsoft-com:vml" Requires="v">
                <p:oleObj spid="_x0000_s1071" name="Worksheet" r:id="rId3" imgW="1228781" imgH="390618" progId="Excel.Sheet.12">
                  <p:embed/>
                </p:oleObj>
              </mc:Choice>
              <mc:Fallback>
                <p:oleObj name="Worksheet" r:id="rId3" imgW="1228781" imgH="390618" progId="Excel.Sheet.12">
                  <p:embed/>
                  <p:pic>
                    <p:nvPicPr>
                      <p:cNvPr id="0" name=""/>
                      <p:cNvPicPr/>
                      <p:nvPr/>
                    </p:nvPicPr>
                    <p:blipFill>
                      <a:blip r:embed="rId4"/>
                      <a:stretch>
                        <a:fillRect/>
                      </a:stretch>
                    </p:blipFill>
                    <p:spPr>
                      <a:xfrm>
                        <a:off x="3957638" y="3233738"/>
                        <a:ext cx="1228725" cy="390525"/>
                      </a:xfrm>
                      <a:prstGeom prst="rect">
                        <a:avLst/>
                      </a:prstGeom>
                    </p:spPr>
                  </p:pic>
                </p:oleObj>
              </mc:Fallback>
            </mc:AlternateContent>
          </a:graphicData>
        </a:graphic>
      </p:graphicFrame>
    </p:spTree>
    <p:extLst>
      <p:ext uri="{BB962C8B-B14F-4D97-AF65-F5344CB8AC3E}">
        <p14:creationId xmlns:p14="http://schemas.microsoft.com/office/powerpoint/2010/main" val="3104181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0" y="456096"/>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730190"/>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nvPr>
        </p:nvGraphicFramePr>
        <p:xfrm>
          <a:off x="28626" y="1235078"/>
          <a:ext cx="9069654" cy="5638162"/>
        </p:xfrm>
        <a:graphic>
          <a:graphicData uri="http://schemas.openxmlformats.org/drawingml/2006/table">
            <a:tbl>
              <a:tblPr firstRow="1" bandRow="1">
                <a:tableStyleId>{5C22544A-7EE6-4342-B048-85BDC9FD1C3A}</a:tableStyleId>
              </a:tblPr>
              <a:tblGrid>
                <a:gridCol w="714324">
                  <a:extLst>
                    <a:ext uri="{9D8B030D-6E8A-4147-A177-3AD203B41FA5}">
                      <a16:colId xmlns:a16="http://schemas.microsoft.com/office/drawing/2014/main" val="1411077708"/>
                    </a:ext>
                  </a:extLst>
                </a:gridCol>
                <a:gridCol w="971550">
                  <a:extLst>
                    <a:ext uri="{9D8B030D-6E8A-4147-A177-3AD203B41FA5}">
                      <a16:colId xmlns:a16="http://schemas.microsoft.com/office/drawing/2014/main" val="4040167514"/>
                    </a:ext>
                  </a:extLst>
                </a:gridCol>
                <a:gridCol w="3171825">
                  <a:extLst>
                    <a:ext uri="{9D8B030D-6E8A-4147-A177-3AD203B41FA5}">
                      <a16:colId xmlns:a16="http://schemas.microsoft.com/office/drawing/2014/main" val="4262170039"/>
                    </a:ext>
                  </a:extLst>
                </a:gridCol>
                <a:gridCol w="3276600">
                  <a:extLst>
                    <a:ext uri="{9D8B030D-6E8A-4147-A177-3AD203B41FA5}">
                      <a16:colId xmlns:a16="http://schemas.microsoft.com/office/drawing/2014/main" val="483846451"/>
                    </a:ext>
                  </a:extLst>
                </a:gridCol>
                <a:gridCol w="935355">
                  <a:extLst>
                    <a:ext uri="{9D8B030D-6E8A-4147-A177-3AD203B41FA5}">
                      <a16:colId xmlns:a16="http://schemas.microsoft.com/office/drawing/2014/main" val="4141122400"/>
                    </a:ext>
                  </a:extLst>
                </a:gridCol>
              </a:tblGrid>
              <a:tr h="317016">
                <a:tc>
                  <a:txBody>
                    <a:bodyPr/>
                    <a:lstStyle/>
                    <a:p>
                      <a:pPr algn="ctr"/>
                      <a:r>
                        <a:rPr lang="en-US" sz="1500" dirty="0" err="1" smtClean="0"/>
                        <a:t>Điều</a:t>
                      </a:r>
                      <a:endParaRPr lang="en-US" sz="1500" dirty="0"/>
                    </a:p>
                  </a:txBody>
                  <a:tcPr/>
                </a:tc>
                <a:tc>
                  <a:txBody>
                    <a:bodyPr/>
                    <a:lstStyle/>
                    <a:p>
                      <a:pPr algn="ctr"/>
                      <a:endParaRPr lang="en-US"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algn="ctr"/>
                      <a:r>
                        <a:rPr lang="en-US" sz="1500" dirty="0" err="1" smtClean="0"/>
                        <a:t>Ghi</a:t>
                      </a:r>
                      <a:r>
                        <a:rPr lang="en-US" sz="1500" dirty="0" smtClean="0"/>
                        <a:t> </a:t>
                      </a:r>
                      <a:r>
                        <a:rPr lang="en-US" sz="1500" dirty="0" err="1" smtClean="0"/>
                        <a:t>chú</a:t>
                      </a:r>
                      <a:endParaRPr lang="en-US" sz="1500" dirty="0"/>
                    </a:p>
                  </a:txBody>
                  <a:tcPr/>
                </a:tc>
                <a:extLst>
                  <a:ext uri="{0D108BD9-81ED-4DB2-BD59-A6C34878D82A}">
                    <a16:rowId xmlns:a16="http://schemas.microsoft.com/office/drawing/2014/main" val="2393609304"/>
                  </a:ext>
                </a:extLst>
              </a:tr>
              <a:tr h="1419781">
                <a:tc>
                  <a:txBody>
                    <a:bodyPr/>
                    <a:lstStyle/>
                    <a:p>
                      <a:r>
                        <a:rPr lang="en-US" sz="1500" dirty="0" smtClean="0"/>
                        <a:t>1.1.4</a:t>
                      </a:r>
                      <a:endParaRPr lang="en-US" sz="1500" dirty="0"/>
                    </a:p>
                  </a:txBody>
                  <a:tcPr/>
                </a:tc>
                <a:tc>
                  <a:txBody>
                    <a:bodyPr/>
                    <a:lstStyle/>
                    <a:p>
                      <a:r>
                        <a:rPr lang="en-US" sz="1500" dirty="0" err="1" smtClean="0"/>
                        <a:t>Áp</a:t>
                      </a:r>
                      <a:r>
                        <a:rPr lang="en-US" sz="1500" baseline="0" dirty="0" smtClean="0"/>
                        <a:t> </a:t>
                      </a:r>
                      <a:r>
                        <a:rPr lang="en-US" sz="1500" baseline="0" dirty="0" err="1" smtClean="0"/>
                        <a:t>dụng</a:t>
                      </a:r>
                      <a:endParaRPr lang="en-US" sz="1500" dirty="0"/>
                    </a:p>
                  </a:txBody>
                  <a:tcPr/>
                </a:tc>
                <a:tc>
                  <a:txBody>
                    <a:bodyPr/>
                    <a:lstStyle/>
                    <a:p>
                      <a:pPr marL="173038" indent="-166688" algn="just">
                        <a:buFontTx/>
                        <a:buChar char="-"/>
                      </a:pPr>
                      <a:r>
                        <a:rPr lang="en-US" sz="1500" dirty="0" err="1" smtClean="0"/>
                        <a:t>Xây</a:t>
                      </a:r>
                      <a:r>
                        <a:rPr lang="en-US" sz="1500" baseline="0" dirty="0" smtClean="0"/>
                        <a:t> </a:t>
                      </a:r>
                      <a:r>
                        <a:rPr lang="en-US" sz="1500" baseline="0" dirty="0" err="1" smtClean="0"/>
                        <a:t>mới</a:t>
                      </a:r>
                      <a:r>
                        <a:rPr lang="en-US" sz="1500" baseline="0" dirty="0" smtClean="0"/>
                        <a:t> </a:t>
                      </a:r>
                      <a:r>
                        <a:rPr lang="en-US" sz="1500" baseline="0" dirty="0" err="1" smtClean="0"/>
                        <a:t>và</a:t>
                      </a:r>
                      <a:r>
                        <a:rPr lang="en-US" sz="1500" baseline="0" dirty="0" smtClean="0"/>
                        <a:t> </a:t>
                      </a:r>
                      <a:r>
                        <a:rPr lang="en-US" sz="1500" dirty="0" err="1" smtClean="0"/>
                        <a:t>Cải</a:t>
                      </a:r>
                      <a:r>
                        <a:rPr lang="en-US" sz="1500" baseline="0" dirty="0" smtClean="0"/>
                        <a:t> </a:t>
                      </a:r>
                      <a:r>
                        <a:rPr lang="en-US" sz="1500" baseline="0" dirty="0" err="1" smtClean="0"/>
                        <a:t>tạo</a:t>
                      </a:r>
                      <a:r>
                        <a:rPr lang="en-US" sz="1500" baseline="0" dirty="0" smtClean="0"/>
                        <a:t> </a:t>
                      </a:r>
                      <a:r>
                        <a:rPr lang="en-US" sz="1500" baseline="0" dirty="0" err="1" smtClean="0"/>
                        <a:t>sửa</a:t>
                      </a:r>
                      <a:r>
                        <a:rPr lang="en-US" sz="1500" baseline="0" dirty="0" smtClean="0"/>
                        <a:t> </a:t>
                      </a:r>
                      <a:r>
                        <a:rPr lang="en-US" sz="1500" baseline="0" dirty="0" err="1" smtClean="0"/>
                        <a:t>chữa</a:t>
                      </a:r>
                      <a:r>
                        <a:rPr lang="en-US" sz="1500" baseline="0" dirty="0" smtClean="0"/>
                        <a:t> (</a:t>
                      </a:r>
                      <a:r>
                        <a:rPr lang="en-US" sz="1500" baseline="0" dirty="0" err="1" smtClean="0"/>
                        <a:t>thay</a:t>
                      </a:r>
                      <a:r>
                        <a:rPr lang="en-US" sz="1500" baseline="0" dirty="0" smtClean="0"/>
                        <a:t> </a:t>
                      </a:r>
                      <a:r>
                        <a:rPr lang="en-US" sz="1500" baseline="0" dirty="0" err="1" smtClean="0"/>
                        <a:t>đổi</a:t>
                      </a:r>
                      <a:r>
                        <a:rPr lang="en-US" sz="1500" baseline="0" dirty="0" smtClean="0"/>
                        <a:t> </a:t>
                      </a:r>
                      <a:r>
                        <a:rPr lang="en-US" sz="1500" baseline="0" dirty="0" err="1" smtClean="0"/>
                        <a:t>công</a:t>
                      </a:r>
                      <a:r>
                        <a:rPr lang="en-US" sz="1500" baseline="0" dirty="0" smtClean="0"/>
                        <a:t> </a:t>
                      </a:r>
                      <a:r>
                        <a:rPr lang="en-US" sz="1500" baseline="0" dirty="0" err="1" smtClean="0"/>
                        <a:t>năng</a:t>
                      </a:r>
                      <a:r>
                        <a:rPr lang="en-US" sz="1500" baseline="0" dirty="0" smtClean="0"/>
                        <a:t>, </a:t>
                      </a:r>
                      <a:r>
                        <a:rPr lang="en-US" sz="1500" baseline="0" dirty="0" err="1" smtClean="0"/>
                        <a:t>mặt</a:t>
                      </a:r>
                      <a:r>
                        <a:rPr lang="en-US" sz="1500" baseline="0" dirty="0" smtClean="0"/>
                        <a:t> </a:t>
                      </a:r>
                      <a:r>
                        <a:rPr lang="en-US" sz="1500" baseline="0" dirty="0" err="1" smtClean="0"/>
                        <a:t>bằng</a:t>
                      </a:r>
                      <a:r>
                        <a:rPr lang="en-US" sz="1500" baseline="0" dirty="0" smtClean="0"/>
                        <a:t>, </a:t>
                      </a:r>
                      <a:r>
                        <a:rPr lang="en-US" sz="1500" baseline="0" dirty="0" err="1" smtClean="0"/>
                        <a:t>kết</a:t>
                      </a:r>
                      <a:r>
                        <a:rPr lang="en-US" sz="1500" baseline="0" dirty="0" smtClean="0"/>
                        <a:t> </a:t>
                      </a:r>
                      <a:r>
                        <a:rPr lang="en-US" sz="1500" baseline="0" dirty="0" err="1" smtClean="0"/>
                        <a:t>cấu</a:t>
                      </a:r>
                      <a:r>
                        <a:rPr lang="en-US" sz="1500" baseline="0" dirty="0" smtClean="0"/>
                        <a:t>)</a:t>
                      </a:r>
                    </a:p>
                  </a:txBody>
                  <a:tcPr/>
                </a:tc>
                <a:tc>
                  <a:txBody>
                    <a:bodyPr/>
                    <a:lstStyle/>
                    <a:p>
                      <a:pPr marL="173038" marR="0" indent="-166688" algn="l" defTabSz="914400" rtl="0" eaLnBrk="1" fontAlgn="auto" latinLnBrk="0" hangingPunct="1">
                        <a:lnSpc>
                          <a:spcPct val="100000"/>
                        </a:lnSpc>
                        <a:spcBef>
                          <a:spcPts val="0"/>
                        </a:spcBef>
                        <a:spcAft>
                          <a:spcPts val="0"/>
                        </a:spcAft>
                        <a:buClrTx/>
                        <a:buSzTx/>
                        <a:buFontTx/>
                        <a:buChar char="-"/>
                        <a:tabLst/>
                        <a:defRPr/>
                      </a:pPr>
                      <a:r>
                        <a:rPr lang="en-US" sz="1500" dirty="0" err="1" smtClean="0"/>
                        <a:t>Xây</a:t>
                      </a:r>
                      <a:r>
                        <a:rPr lang="en-US" sz="1500" baseline="0" dirty="0" smtClean="0"/>
                        <a:t> </a:t>
                      </a:r>
                      <a:r>
                        <a:rPr lang="en-US" sz="1500" baseline="0" dirty="0" err="1" smtClean="0"/>
                        <a:t>mới</a:t>
                      </a:r>
                      <a:r>
                        <a:rPr lang="en-US" sz="1500" baseline="0" dirty="0" smtClean="0"/>
                        <a:t> </a:t>
                      </a:r>
                      <a:r>
                        <a:rPr lang="en-US" sz="1500" baseline="0" dirty="0" err="1" smtClean="0"/>
                        <a:t>và</a:t>
                      </a:r>
                      <a:r>
                        <a:rPr lang="en-US" sz="1500" baseline="0" dirty="0" smtClean="0"/>
                        <a:t> </a:t>
                      </a:r>
                      <a:r>
                        <a:rPr lang="en-US" sz="1500" dirty="0" err="1" smtClean="0"/>
                        <a:t>Cải</a:t>
                      </a:r>
                      <a:r>
                        <a:rPr lang="en-US" sz="1500" baseline="0" dirty="0" smtClean="0"/>
                        <a:t> </a:t>
                      </a:r>
                      <a:r>
                        <a:rPr lang="en-US" sz="1500" baseline="0" dirty="0" err="1" smtClean="0"/>
                        <a:t>tạo</a:t>
                      </a:r>
                      <a:r>
                        <a:rPr lang="en-US" sz="1500" baseline="0" dirty="0" smtClean="0"/>
                        <a:t> </a:t>
                      </a:r>
                      <a:r>
                        <a:rPr lang="en-US" sz="1500" baseline="0" dirty="0" err="1" smtClean="0"/>
                        <a:t>sửa</a:t>
                      </a:r>
                      <a:r>
                        <a:rPr lang="en-US" sz="1500" baseline="0" dirty="0" smtClean="0"/>
                        <a:t> </a:t>
                      </a:r>
                      <a:r>
                        <a:rPr lang="en-US" sz="1500" baseline="0" dirty="0" err="1" smtClean="0"/>
                        <a:t>chữa</a:t>
                      </a:r>
                      <a:endParaRPr lang="en-US" sz="1500" baseline="0" dirty="0" smtClean="0">
                        <a:solidFill>
                          <a:schemeClr val="tx1"/>
                        </a:solidFill>
                      </a:endParaRPr>
                    </a:p>
                    <a:p>
                      <a:pPr marL="347663" marR="0" indent="-173038"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500" baseline="0" dirty="0" err="1" smtClean="0">
                          <a:solidFill>
                            <a:schemeClr val="tx1"/>
                          </a:solidFill>
                        </a:rPr>
                        <a:t>Thay</a:t>
                      </a:r>
                      <a:r>
                        <a:rPr lang="en-US" sz="1500" baseline="0" dirty="0" smtClean="0">
                          <a:solidFill>
                            <a:schemeClr val="tx1"/>
                          </a:solidFill>
                        </a:rPr>
                        <a:t> </a:t>
                      </a:r>
                      <a:r>
                        <a:rPr lang="en-US" sz="1500" baseline="0" dirty="0" err="1" smtClean="0">
                          <a:solidFill>
                            <a:schemeClr val="tx1"/>
                          </a:solidFill>
                        </a:rPr>
                        <a:t>đổi</a:t>
                      </a:r>
                      <a:r>
                        <a:rPr lang="en-US" sz="1500" baseline="0" dirty="0" smtClean="0">
                          <a:solidFill>
                            <a:schemeClr val="tx1"/>
                          </a:solidFill>
                        </a:rPr>
                        <a:t> </a:t>
                      </a:r>
                      <a:r>
                        <a:rPr lang="en-US" sz="1500" baseline="0" dirty="0" err="1" smtClean="0">
                          <a:solidFill>
                            <a:srgbClr val="FF0000"/>
                          </a:solidFill>
                        </a:rPr>
                        <a:t>nhóm</a:t>
                      </a:r>
                      <a:r>
                        <a:rPr lang="en-US" sz="1500" baseline="0" dirty="0" smtClean="0">
                          <a:solidFill>
                            <a:srgbClr val="FF0000"/>
                          </a:solidFill>
                        </a:rPr>
                        <a:t> </a:t>
                      </a:r>
                      <a:r>
                        <a:rPr lang="en-US" sz="1500" baseline="0" dirty="0" err="1" smtClean="0">
                          <a:solidFill>
                            <a:srgbClr val="FF0000"/>
                          </a:solidFill>
                        </a:rPr>
                        <a:t>nguy</a:t>
                      </a:r>
                      <a:r>
                        <a:rPr lang="en-US" sz="1500" baseline="0" dirty="0" smtClean="0">
                          <a:solidFill>
                            <a:srgbClr val="FF0000"/>
                          </a:solidFill>
                        </a:rPr>
                        <a:t> </a:t>
                      </a:r>
                      <a:r>
                        <a:rPr lang="en-US" sz="1500" baseline="0" dirty="0" err="1" smtClean="0">
                          <a:solidFill>
                            <a:srgbClr val="FF0000"/>
                          </a:solidFill>
                        </a:rPr>
                        <a:t>hiểm</a:t>
                      </a:r>
                      <a:r>
                        <a:rPr lang="en-US" sz="1500" baseline="0" dirty="0" smtClean="0">
                          <a:solidFill>
                            <a:srgbClr val="FF0000"/>
                          </a:solidFill>
                        </a:rPr>
                        <a:t> </a:t>
                      </a:r>
                      <a:r>
                        <a:rPr lang="en-US" sz="1500" baseline="0" dirty="0" err="1" smtClean="0">
                          <a:solidFill>
                            <a:srgbClr val="FF0000"/>
                          </a:solidFill>
                        </a:rPr>
                        <a:t>cháy</a:t>
                      </a:r>
                      <a:r>
                        <a:rPr lang="en-US" sz="1500" baseline="0" dirty="0" smtClean="0">
                          <a:solidFill>
                            <a:srgbClr val="FF0000"/>
                          </a:solidFill>
                        </a:rPr>
                        <a:t> </a:t>
                      </a:r>
                      <a:r>
                        <a:rPr lang="en-US" sz="1500" baseline="0" dirty="0" err="1" smtClean="0">
                          <a:solidFill>
                            <a:srgbClr val="FF0000"/>
                          </a:solidFill>
                        </a:rPr>
                        <a:t>theo</a:t>
                      </a:r>
                      <a:r>
                        <a:rPr lang="en-US" sz="1500" baseline="0" dirty="0" smtClean="0">
                          <a:solidFill>
                            <a:srgbClr val="FF0000"/>
                          </a:solidFill>
                        </a:rPr>
                        <a:t> </a:t>
                      </a:r>
                      <a:r>
                        <a:rPr lang="en-US" sz="1500" baseline="0" dirty="0" err="1" smtClean="0">
                          <a:solidFill>
                            <a:srgbClr val="FF0000"/>
                          </a:solidFill>
                        </a:rPr>
                        <a:t>công</a:t>
                      </a:r>
                      <a:r>
                        <a:rPr lang="en-US" sz="1500" baseline="0" dirty="0" smtClean="0">
                          <a:solidFill>
                            <a:srgbClr val="FF0000"/>
                          </a:solidFill>
                        </a:rPr>
                        <a:t> </a:t>
                      </a:r>
                      <a:r>
                        <a:rPr lang="en-US" sz="1500" baseline="0" dirty="0" err="1" smtClean="0">
                          <a:solidFill>
                            <a:srgbClr val="FF0000"/>
                          </a:solidFill>
                        </a:rPr>
                        <a:t>năng</a:t>
                      </a:r>
                      <a:endParaRPr lang="en-US" sz="1500" baseline="0" dirty="0" smtClean="0">
                        <a:solidFill>
                          <a:srgbClr val="FF0000"/>
                        </a:solidFill>
                      </a:endParaRPr>
                    </a:p>
                    <a:p>
                      <a:pPr marL="347663" marR="0" indent="-173038"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500" baseline="0" dirty="0" err="1" smtClean="0">
                          <a:solidFill>
                            <a:schemeClr val="tx1"/>
                          </a:solidFill>
                        </a:rPr>
                        <a:t>Tăng</a:t>
                      </a:r>
                      <a:r>
                        <a:rPr lang="en-US" sz="1500" baseline="0" dirty="0" smtClean="0">
                          <a:solidFill>
                            <a:schemeClr val="tx1"/>
                          </a:solidFill>
                        </a:rPr>
                        <a:t> </a:t>
                      </a:r>
                      <a:r>
                        <a:rPr lang="en-US" sz="1500" baseline="0" dirty="0" err="1" smtClean="0">
                          <a:solidFill>
                            <a:srgbClr val="FF0000"/>
                          </a:solidFill>
                        </a:rPr>
                        <a:t>tính</a:t>
                      </a:r>
                      <a:r>
                        <a:rPr lang="en-US" sz="1500" baseline="0" dirty="0" smtClean="0">
                          <a:solidFill>
                            <a:srgbClr val="FF0000"/>
                          </a:solidFill>
                        </a:rPr>
                        <a:t> </a:t>
                      </a:r>
                      <a:r>
                        <a:rPr lang="en-US" sz="1500" baseline="0" dirty="0" err="1" smtClean="0">
                          <a:solidFill>
                            <a:srgbClr val="FF0000"/>
                          </a:solidFill>
                        </a:rPr>
                        <a:t>nguy</a:t>
                      </a:r>
                      <a:r>
                        <a:rPr lang="en-US" sz="1500" baseline="0" dirty="0" smtClean="0">
                          <a:solidFill>
                            <a:srgbClr val="FF0000"/>
                          </a:solidFill>
                        </a:rPr>
                        <a:t> </a:t>
                      </a:r>
                      <a:r>
                        <a:rPr lang="en-US" sz="1500" baseline="0" dirty="0" err="1" smtClean="0">
                          <a:solidFill>
                            <a:srgbClr val="FF0000"/>
                          </a:solidFill>
                        </a:rPr>
                        <a:t>hiểm</a:t>
                      </a:r>
                      <a:r>
                        <a:rPr lang="en-US" sz="1500" baseline="0" dirty="0" smtClean="0">
                          <a:solidFill>
                            <a:srgbClr val="FF0000"/>
                          </a:solidFill>
                        </a:rPr>
                        <a:t> </a:t>
                      </a:r>
                      <a:r>
                        <a:rPr lang="en-US" sz="1500" baseline="0" dirty="0" err="1" smtClean="0">
                          <a:solidFill>
                            <a:srgbClr val="FF0000"/>
                          </a:solidFill>
                        </a:rPr>
                        <a:t>cháy</a:t>
                      </a:r>
                      <a:endParaRPr lang="en-US" sz="1500" baseline="0" dirty="0" smtClean="0">
                        <a:solidFill>
                          <a:srgbClr val="FF0000"/>
                        </a:solidFill>
                      </a:endParaRPr>
                    </a:p>
                    <a:p>
                      <a:pPr marL="347663" marR="0" indent="-173038"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500" baseline="0" dirty="0" err="1" smtClean="0">
                          <a:solidFill>
                            <a:schemeClr val="tx1"/>
                          </a:solidFill>
                        </a:rPr>
                        <a:t>Các</a:t>
                      </a:r>
                      <a:r>
                        <a:rPr lang="en-US" sz="1500" baseline="0" dirty="0" smtClean="0">
                          <a:solidFill>
                            <a:schemeClr val="tx1"/>
                          </a:solidFill>
                        </a:rPr>
                        <a:t> TH ≠ </a:t>
                      </a:r>
                      <a:r>
                        <a:rPr lang="en-US" sz="1500" baseline="0" dirty="0" err="1" smtClean="0">
                          <a:solidFill>
                            <a:schemeClr val="tx1"/>
                          </a:solidFill>
                        </a:rPr>
                        <a:t>theo</a:t>
                      </a:r>
                      <a:r>
                        <a:rPr lang="en-US" sz="1500" baseline="0" dirty="0" smtClean="0">
                          <a:solidFill>
                            <a:schemeClr val="tx1"/>
                          </a:solidFill>
                        </a:rPr>
                        <a:t> </a:t>
                      </a:r>
                      <a:r>
                        <a:rPr lang="en-US" sz="1500" baseline="0" dirty="0" err="1" smtClean="0">
                          <a:solidFill>
                            <a:srgbClr val="FF0000"/>
                          </a:solidFill>
                        </a:rPr>
                        <a:t>hướng</a:t>
                      </a:r>
                      <a:r>
                        <a:rPr lang="en-US" sz="1500" baseline="0" dirty="0" smtClean="0">
                          <a:solidFill>
                            <a:srgbClr val="FF0000"/>
                          </a:solidFill>
                        </a:rPr>
                        <a:t> </a:t>
                      </a:r>
                      <a:r>
                        <a:rPr lang="en-US" sz="1500" baseline="0" dirty="0" err="1" smtClean="0">
                          <a:solidFill>
                            <a:srgbClr val="FF0000"/>
                          </a:solidFill>
                        </a:rPr>
                        <a:t>dẫn</a:t>
                      </a:r>
                      <a:r>
                        <a:rPr lang="en-US" sz="1500" baseline="0" dirty="0" smtClean="0">
                          <a:solidFill>
                            <a:srgbClr val="FF0000"/>
                          </a:solidFill>
                        </a:rPr>
                        <a:t> </a:t>
                      </a:r>
                      <a:r>
                        <a:rPr lang="en-US" sz="1500" baseline="0" dirty="0" err="1" smtClean="0">
                          <a:solidFill>
                            <a:srgbClr val="FF0000"/>
                          </a:solidFill>
                        </a:rPr>
                        <a:t>của</a:t>
                      </a:r>
                      <a:r>
                        <a:rPr lang="en-US" sz="1500" baseline="0" dirty="0" smtClean="0">
                          <a:solidFill>
                            <a:srgbClr val="FF0000"/>
                          </a:solidFill>
                        </a:rPr>
                        <a:t> CS PCCC</a:t>
                      </a:r>
                      <a:r>
                        <a:rPr lang="en-US" sz="1500" baseline="0" dirty="0" smtClean="0">
                          <a:solidFill>
                            <a:schemeClr val="tx1"/>
                          </a:solidFill>
                        </a:rPr>
                        <a:t> (</a:t>
                      </a:r>
                      <a:r>
                        <a:rPr lang="en-US" sz="1500" baseline="0" dirty="0" err="1" smtClean="0">
                          <a:solidFill>
                            <a:schemeClr val="tx1"/>
                          </a:solidFill>
                        </a:rPr>
                        <a:t>có</a:t>
                      </a:r>
                      <a:r>
                        <a:rPr lang="en-US" sz="1500" baseline="0" dirty="0" smtClean="0">
                          <a:solidFill>
                            <a:schemeClr val="tx1"/>
                          </a:solidFill>
                        </a:rPr>
                        <a:t> </a:t>
                      </a:r>
                      <a:r>
                        <a:rPr lang="en-US" sz="1500" baseline="0" dirty="0" err="1" smtClean="0">
                          <a:solidFill>
                            <a:schemeClr val="tx1"/>
                          </a:solidFill>
                        </a:rPr>
                        <a:t>thẩm</a:t>
                      </a:r>
                      <a:r>
                        <a:rPr lang="en-US" sz="1500" baseline="0" dirty="0" smtClean="0">
                          <a:solidFill>
                            <a:schemeClr val="tx1"/>
                          </a:solidFill>
                        </a:rPr>
                        <a:t> </a:t>
                      </a:r>
                      <a:r>
                        <a:rPr lang="en-US" sz="1500" baseline="0" dirty="0" err="1" smtClean="0">
                          <a:solidFill>
                            <a:schemeClr val="tx1"/>
                          </a:solidFill>
                        </a:rPr>
                        <a:t>quyền</a:t>
                      </a:r>
                      <a:r>
                        <a:rPr lang="en-US" sz="1500" baseline="0" dirty="0" smtClean="0">
                          <a:solidFill>
                            <a:schemeClr val="tx1"/>
                          </a:solidFill>
                        </a:rPr>
                        <a:t>)</a:t>
                      </a:r>
                    </a:p>
                  </a:txBody>
                  <a:tcPr/>
                </a:tc>
                <a:tc>
                  <a:txBody>
                    <a:bodyPr/>
                    <a:lstStyle/>
                    <a:p>
                      <a:endParaRPr lang="en-US" sz="1500" baseline="-25000" dirty="0"/>
                    </a:p>
                  </a:txBody>
                  <a:tcPr/>
                </a:tc>
                <a:extLst>
                  <a:ext uri="{0D108BD9-81ED-4DB2-BD59-A6C34878D82A}">
                    <a16:rowId xmlns:a16="http://schemas.microsoft.com/office/drawing/2014/main" val="990584549"/>
                  </a:ext>
                </a:extLst>
              </a:tr>
              <a:tr h="2000602">
                <a:tc>
                  <a:txBody>
                    <a:bodyPr/>
                    <a:lstStyle/>
                    <a:p>
                      <a:r>
                        <a:rPr lang="en-US" sz="1500" dirty="0" smtClean="0"/>
                        <a:t>1.1.10</a:t>
                      </a:r>
                      <a:endParaRPr lang="en-US" sz="1500" dirty="0"/>
                    </a:p>
                  </a:txBody>
                  <a:tcPr/>
                </a:tc>
                <a:tc>
                  <a:txBody>
                    <a:bodyPr/>
                    <a:lstStyle/>
                    <a:p>
                      <a:r>
                        <a:rPr lang="en-US" sz="1500" dirty="0" err="1" smtClean="0"/>
                        <a:t>Luận</a:t>
                      </a:r>
                      <a:r>
                        <a:rPr lang="en-US" sz="1500" baseline="0" dirty="0" smtClean="0"/>
                        <a:t> </a:t>
                      </a:r>
                      <a:r>
                        <a:rPr lang="en-US" sz="1500" baseline="0" dirty="0" err="1" smtClean="0"/>
                        <a:t>chứng</a:t>
                      </a:r>
                      <a:r>
                        <a:rPr lang="en-US" sz="1500" baseline="0" dirty="0" smtClean="0"/>
                        <a:t> PCCC</a:t>
                      </a:r>
                      <a:endParaRPr lang="en-US" sz="1500" dirty="0"/>
                    </a:p>
                  </a:txBody>
                  <a:tcPr/>
                </a:tc>
                <a:tc>
                  <a:txBody>
                    <a:bodyPr/>
                    <a:lstStyle/>
                    <a:p>
                      <a:pPr marL="6350" indent="0">
                        <a:buFontTx/>
                        <a:buNone/>
                      </a:pPr>
                      <a:endParaRPr lang="en-US" sz="1500" baseline="0" dirty="0" smtClean="0"/>
                    </a:p>
                  </a:txBody>
                  <a:tcPr/>
                </a:tc>
                <a:tc>
                  <a:txBody>
                    <a:bodyPr/>
                    <a:lstStyle/>
                    <a:p>
                      <a:pPr marL="347663" marR="0" indent="-173038"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n-US" sz="1500" baseline="0" dirty="0" smtClean="0">
                        <a:solidFill>
                          <a:schemeClr val="tx1"/>
                        </a:solidFill>
                      </a:endParaRPr>
                    </a:p>
                  </a:txBody>
                  <a:tcPr/>
                </a:tc>
                <a:tc>
                  <a:txBody>
                    <a:bodyPr/>
                    <a:lstStyle/>
                    <a:p>
                      <a:endParaRPr lang="en-US" sz="1500" baseline="-25000" dirty="0"/>
                    </a:p>
                  </a:txBody>
                  <a:tcPr/>
                </a:tc>
                <a:extLst>
                  <a:ext uri="{0D108BD9-81ED-4DB2-BD59-A6C34878D82A}">
                    <a16:rowId xmlns:a16="http://schemas.microsoft.com/office/drawing/2014/main" val="182424695"/>
                  </a:ext>
                </a:extLst>
              </a:tr>
              <a:tr h="620040">
                <a:tc>
                  <a:txBody>
                    <a:bodyPr/>
                    <a:lstStyle/>
                    <a:p>
                      <a:r>
                        <a:rPr lang="en-US" sz="1500" dirty="0" smtClean="0"/>
                        <a:t>1.4</a:t>
                      </a:r>
                      <a:endParaRPr lang="en-US" sz="1500" dirty="0"/>
                    </a:p>
                  </a:txBody>
                  <a:tcPr/>
                </a:tc>
                <a:tc>
                  <a:txBody>
                    <a:bodyPr/>
                    <a:lstStyle/>
                    <a:p>
                      <a:r>
                        <a:rPr lang="en-US" sz="1500" dirty="0" err="1" smtClean="0"/>
                        <a:t>Giải</a:t>
                      </a:r>
                      <a:r>
                        <a:rPr lang="en-US" sz="1500" baseline="0" dirty="0" smtClean="0"/>
                        <a:t> </a:t>
                      </a:r>
                      <a:r>
                        <a:rPr lang="en-US" sz="1500" baseline="0" dirty="0" err="1" smtClean="0"/>
                        <a:t>thích</a:t>
                      </a:r>
                      <a:r>
                        <a:rPr lang="en-US" sz="1500" baseline="0" dirty="0" smtClean="0"/>
                        <a:t> </a:t>
                      </a:r>
                      <a:r>
                        <a:rPr lang="en-US" sz="1500" baseline="0" dirty="0" err="1" smtClean="0"/>
                        <a:t>từ</a:t>
                      </a:r>
                      <a:r>
                        <a:rPr lang="en-US" sz="1500" baseline="0" dirty="0" smtClean="0"/>
                        <a:t> </a:t>
                      </a:r>
                      <a:r>
                        <a:rPr lang="en-US" sz="1500" baseline="0" dirty="0" err="1" smtClean="0"/>
                        <a:t>ngữ</a:t>
                      </a:r>
                      <a:endParaRPr lang="en-US" sz="1500" dirty="0"/>
                    </a:p>
                  </a:txBody>
                  <a:tcPr/>
                </a:tc>
                <a:tc>
                  <a:txBody>
                    <a:bodyPr/>
                    <a:lstStyle/>
                    <a:p>
                      <a:pPr marL="177800" marR="0" indent="-177800" algn="l" defTabSz="914400" rtl="0" eaLnBrk="1" fontAlgn="auto" latinLnBrk="0" hangingPunct="1">
                        <a:lnSpc>
                          <a:spcPct val="100000"/>
                        </a:lnSpc>
                        <a:spcBef>
                          <a:spcPts val="0"/>
                        </a:spcBef>
                        <a:spcAft>
                          <a:spcPts val="0"/>
                        </a:spcAft>
                        <a:buClrTx/>
                        <a:buSzTx/>
                        <a:buFontTx/>
                        <a:buChar char="-"/>
                        <a:tabLst/>
                        <a:defRPr/>
                      </a:pPr>
                      <a:r>
                        <a:rPr lang="en-US" sz="1500" dirty="0" smtClean="0"/>
                        <a:t>46 </a:t>
                      </a:r>
                      <a:r>
                        <a:rPr lang="en-US" sz="1500" dirty="0" err="1" smtClean="0"/>
                        <a:t>thuật</a:t>
                      </a:r>
                      <a:r>
                        <a:rPr lang="en-US" sz="1500" baseline="0" dirty="0" smtClean="0"/>
                        <a:t> </a:t>
                      </a:r>
                      <a:r>
                        <a:rPr lang="en-US" sz="1500" baseline="0" dirty="0" err="1" smtClean="0"/>
                        <a:t>ngữ</a:t>
                      </a:r>
                      <a:endParaRPr lang="en-US" sz="1500" baseline="0" dirty="0" smtClean="0"/>
                    </a:p>
                    <a:p>
                      <a:pPr marL="6350" marR="0" indent="0" algn="l" defTabSz="914400" rtl="0" eaLnBrk="1" fontAlgn="auto" latinLnBrk="0" hangingPunct="1">
                        <a:lnSpc>
                          <a:spcPct val="100000"/>
                        </a:lnSpc>
                        <a:spcBef>
                          <a:spcPts val="0"/>
                        </a:spcBef>
                        <a:spcAft>
                          <a:spcPts val="0"/>
                        </a:spcAft>
                        <a:buClrTx/>
                        <a:buSzTx/>
                        <a:buFontTx/>
                        <a:buNone/>
                        <a:tabLst/>
                        <a:defRPr/>
                      </a:pPr>
                      <a:endParaRPr lang="en-US" sz="1500" baseline="0" dirty="0" smtClean="0"/>
                    </a:p>
                  </a:txBody>
                  <a:tcPr/>
                </a:tc>
                <a:tc>
                  <a:txBody>
                    <a:bodyPr/>
                    <a:lstStyle/>
                    <a:p>
                      <a:pPr marL="174625" marR="0" indent="-174625" algn="l" defTabSz="914400" rtl="0" eaLnBrk="1" fontAlgn="auto" latinLnBrk="0" hangingPunct="1">
                        <a:lnSpc>
                          <a:spcPct val="100000"/>
                        </a:lnSpc>
                        <a:spcBef>
                          <a:spcPts val="0"/>
                        </a:spcBef>
                        <a:spcAft>
                          <a:spcPts val="0"/>
                        </a:spcAft>
                        <a:buClrTx/>
                        <a:buSzTx/>
                        <a:buFontTx/>
                        <a:buChar char="-"/>
                        <a:tabLst/>
                        <a:defRPr/>
                      </a:pPr>
                      <a:r>
                        <a:rPr lang="en-US" sz="1500" baseline="0" dirty="0" smtClean="0">
                          <a:solidFill>
                            <a:schemeClr val="tx1"/>
                          </a:solidFill>
                        </a:rPr>
                        <a:t>72 </a:t>
                      </a:r>
                      <a:r>
                        <a:rPr lang="en-US" sz="1500" dirty="0" err="1" smtClean="0"/>
                        <a:t>thuật</a:t>
                      </a:r>
                      <a:r>
                        <a:rPr lang="en-US" sz="1500" baseline="0" dirty="0" smtClean="0"/>
                        <a:t> </a:t>
                      </a:r>
                      <a:r>
                        <a:rPr lang="en-US" sz="1500" baseline="0" dirty="0" err="1" smtClean="0"/>
                        <a:t>ngữ</a:t>
                      </a:r>
                      <a:endParaRPr lang="en-US" sz="1500" baseline="0" dirty="0" smtClean="0"/>
                    </a:p>
                  </a:txBody>
                  <a:tcPr/>
                </a:tc>
                <a:tc>
                  <a:txBody>
                    <a:bodyPr/>
                    <a:lstStyle/>
                    <a:p>
                      <a:endParaRPr lang="en-US" sz="1500" baseline="-25000" dirty="0"/>
                    </a:p>
                  </a:txBody>
                  <a:tcPr/>
                </a:tc>
                <a:extLst>
                  <a:ext uri="{0D108BD9-81ED-4DB2-BD59-A6C34878D82A}">
                    <a16:rowId xmlns:a16="http://schemas.microsoft.com/office/drawing/2014/main" val="1643607232"/>
                  </a:ext>
                </a:extLst>
              </a:tr>
              <a:tr h="1197940">
                <a:tc>
                  <a:txBody>
                    <a:bodyPr/>
                    <a:lstStyle/>
                    <a:p>
                      <a:r>
                        <a:rPr lang="en-US" sz="1500" dirty="0" smtClean="0"/>
                        <a:t>1.4.4</a:t>
                      </a:r>
                      <a:endParaRPr lang="en-US" sz="1500" dirty="0"/>
                    </a:p>
                  </a:txBody>
                  <a:tcPr/>
                </a:tc>
                <a:tc>
                  <a:txBody>
                    <a:bodyPr/>
                    <a:lstStyle/>
                    <a:p>
                      <a:r>
                        <a:rPr lang="en-US" sz="1500" dirty="0" err="1" smtClean="0"/>
                        <a:t>Bậc</a:t>
                      </a:r>
                      <a:r>
                        <a:rPr lang="en-US" sz="1500" baseline="0" dirty="0" smtClean="0"/>
                        <a:t> </a:t>
                      </a:r>
                      <a:r>
                        <a:rPr lang="en-US" sz="1500" baseline="0" dirty="0" err="1" smtClean="0"/>
                        <a:t>chịu</a:t>
                      </a:r>
                      <a:r>
                        <a:rPr lang="en-US" sz="1500" baseline="0" dirty="0" smtClean="0"/>
                        <a:t> </a:t>
                      </a:r>
                      <a:r>
                        <a:rPr lang="en-US" sz="1500" baseline="0" dirty="0" err="1" smtClean="0"/>
                        <a:t>lửa</a:t>
                      </a:r>
                      <a:endParaRPr lang="en-US" sz="1500" dirty="0"/>
                    </a:p>
                  </a:txBody>
                  <a:tcPr/>
                </a:tc>
                <a:tc>
                  <a:txBody>
                    <a:bodyPr/>
                    <a:lstStyle/>
                    <a:p>
                      <a:pPr marL="177800" indent="-177800" algn="just">
                        <a:buFontTx/>
                        <a:buChar char="-"/>
                      </a:pPr>
                      <a:r>
                        <a:rPr lang="en-US" sz="1500" baseline="0" dirty="0" err="1" smtClean="0"/>
                        <a:t>Đặc</a:t>
                      </a:r>
                      <a:r>
                        <a:rPr lang="en-US" sz="1500" baseline="0" dirty="0" smtClean="0"/>
                        <a:t> </a:t>
                      </a:r>
                      <a:r>
                        <a:rPr lang="en-US" sz="1500" baseline="0" dirty="0" err="1" smtClean="0"/>
                        <a:t>trưng</a:t>
                      </a:r>
                      <a:r>
                        <a:rPr lang="en-US" sz="1500" baseline="0" dirty="0" smtClean="0"/>
                        <a:t> </a:t>
                      </a:r>
                      <a:r>
                        <a:rPr lang="en-US" sz="1500" baseline="0" dirty="0" err="1" smtClean="0"/>
                        <a:t>chịu</a:t>
                      </a:r>
                      <a:r>
                        <a:rPr lang="en-US" sz="1500" baseline="0" dirty="0" smtClean="0"/>
                        <a:t> </a:t>
                      </a:r>
                      <a:r>
                        <a:rPr lang="en-US" sz="1500" baseline="0" dirty="0" err="1" smtClean="0"/>
                        <a:t>lửa</a:t>
                      </a:r>
                      <a:r>
                        <a:rPr lang="en-US" sz="1500" baseline="0" dirty="0" smtClean="0"/>
                        <a:t> </a:t>
                      </a:r>
                      <a:r>
                        <a:rPr lang="en-US" sz="1500" baseline="0" dirty="0" err="1" smtClean="0"/>
                        <a:t>của</a:t>
                      </a:r>
                      <a:r>
                        <a:rPr lang="en-US" sz="1500" baseline="0" dirty="0" smtClean="0"/>
                        <a:t> </a:t>
                      </a:r>
                      <a:r>
                        <a:rPr lang="en-US" sz="1500" baseline="0" dirty="0" err="1" smtClean="0"/>
                        <a:t>nhà</a:t>
                      </a:r>
                      <a:r>
                        <a:rPr lang="en-US" sz="1500" baseline="0" dirty="0" smtClean="0"/>
                        <a:t> (</a:t>
                      </a:r>
                      <a:r>
                        <a:rPr lang="en-US" sz="1500" baseline="0" dirty="0" err="1" smtClean="0"/>
                        <a:t>từ</a:t>
                      </a:r>
                      <a:r>
                        <a:rPr lang="en-US" sz="1500" baseline="0" dirty="0" smtClean="0"/>
                        <a:t> I </a:t>
                      </a:r>
                      <a:r>
                        <a:rPr lang="en-US" sz="1500" baseline="0" dirty="0" err="1" smtClean="0"/>
                        <a:t>đến</a:t>
                      </a:r>
                      <a:r>
                        <a:rPr lang="en-US" sz="1500" baseline="0" dirty="0" smtClean="0"/>
                        <a:t>) </a:t>
                      </a:r>
                      <a:r>
                        <a:rPr lang="en-US" sz="1500" baseline="0" dirty="0" err="1" smtClean="0"/>
                        <a:t>xác</a:t>
                      </a:r>
                      <a:r>
                        <a:rPr lang="en-US" sz="1500" baseline="0" dirty="0" smtClean="0"/>
                        <a:t> </a:t>
                      </a:r>
                      <a:r>
                        <a:rPr lang="en-US" sz="1500" baseline="0" dirty="0" err="1" smtClean="0"/>
                        <a:t>định</a:t>
                      </a:r>
                      <a:r>
                        <a:rPr lang="en-US" sz="1500" baseline="0" dirty="0" smtClean="0"/>
                        <a:t> </a:t>
                      </a:r>
                      <a:r>
                        <a:rPr lang="en-US" sz="1500" baseline="0" dirty="0" err="1" smtClean="0"/>
                        <a:t>bằng</a:t>
                      </a:r>
                      <a:r>
                        <a:rPr lang="en-US" sz="1500" baseline="0" dirty="0" smtClean="0"/>
                        <a:t> </a:t>
                      </a:r>
                      <a:r>
                        <a:rPr lang="en-US" sz="1500" baseline="0" dirty="0" err="1" smtClean="0"/>
                        <a:t>giới</a:t>
                      </a:r>
                      <a:r>
                        <a:rPr lang="en-US" sz="1500" baseline="0" dirty="0" smtClean="0"/>
                        <a:t> </a:t>
                      </a:r>
                      <a:r>
                        <a:rPr lang="en-US" sz="1500" baseline="0" dirty="0" err="1" smtClean="0"/>
                        <a:t>hạn</a:t>
                      </a:r>
                      <a:r>
                        <a:rPr lang="en-US" sz="1500" baseline="0" dirty="0" smtClean="0"/>
                        <a:t> </a:t>
                      </a:r>
                      <a:r>
                        <a:rPr lang="en-US" sz="1500" baseline="0" dirty="0" err="1" smtClean="0"/>
                        <a:t>chịu</a:t>
                      </a:r>
                      <a:r>
                        <a:rPr lang="en-US" sz="1500" baseline="0" dirty="0" smtClean="0"/>
                        <a:t> </a:t>
                      </a:r>
                      <a:r>
                        <a:rPr lang="en-US" sz="1500" baseline="0" dirty="0" err="1" smtClean="0"/>
                        <a:t>lửa</a:t>
                      </a:r>
                      <a:r>
                        <a:rPr lang="en-US" sz="1500" baseline="0" dirty="0" smtClean="0"/>
                        <a:t> </a:t>
                      </a:r>
                      <a:r>
                        <a:rPr lang="en-US" sz="1500" baseline="0" dirty="0" err="1" smtClean="0"/>
                        <a:t>của</a:t>
                      </a:r>
                      <a:r>
                        <a:rPr lang="en-US" sz="1500" baseline="0" dirty="0" smtClean="0"/>
                        <a:t> </a:t>
                      </a:r>
                      <a:r>
                        <a:rPr lang="en-US" sz="1500" baseline="0" dirty="0" err="1" smtClean="0"/>
                        <a:t>các</a:t>
                      </a:r>
                      <a:r>
                        <a:rPr lang="en-US" sz="1500" baseline="0" dirty="0" smtClean="0"/>
                        <a:t> </a:t>
                      </a:r>
                      <a:r>
                        <a:rPr lang="en-US" sz="1500" baseline="0" dirty="0" err="1" smtClean="0"/>
                        <a:t>kết</a:t>
                      </a:r>
                      <a:r>
                        <a:rPr lang="en-US" sz="1500" baseline="0" dirty="0" smtClean="0"/>
                        <a:t> </a:t>
                      </a:r>
                      <a:r>
                        <a:rPr lang="en-US" sz="1500" baseline="0" dirty="0" err="1" smtClean="0"/>
                        <a:t>cấu</a:t>
                      </a:r>
                      <a:r>
                        <a:rPr lang="en-US" sz="1500" baseline="0" dirty="0" smtClean="0"/>
                        <a:t> XD </a:t>
                      </a:r>
                      <a:r>
                        <a:rPr lang="en-US" sz="1500" baseline="0" dirty="0" err="1" smtClean="0"/>
                        <a:t>chính</a:t>
                      </a:r>
                      <a:r>
                        <a:rPr lang="en-US" sz="1500" baseline="0" dirty="0" smtClean="0"/>
                        <a:t> (</a:t>
                      </a:r>
                      <a:r>
                        <a:rPr lang="en-US" sz="1500" baseline="0" dirty="0" err="1" smtClean="0"/>
                        <a:t>điều</a:t>
                      </a:r>
                      <a:r>
                        <a:rPr lang="en-US" sz="1500" baseline="0" dirty="0" smtClean="0"/>
                        <a:t> 2.6.2)</a:t>
                      </a:r>
                    </a:p>
                  </a:txBody>
                  <a:tcPr/>
                </a:tc>
                <a:tc>
                  <a:txBody>
                    <a:bodyPr/>
                    <a:lstStyle/>
                    <a:p>
                      <a:pPr marL="174625" marR="0" indent="-174625" algn="just" defTabSz="914400" rtl="0" eaLnBrk="1" fontAlgn="auto" latinLnBrk="0" hangingPunct="1">
                        <a:lnSpc>
                          <a:spcPct val="100000"/>
                        </a:lnSpc>
                        <a:spcBef>
                          <a:spcPts val="0"/>
                        </a:spcBef>
                        <a:spcAft>
                          <a:spcPts val="0"/>
                        </a:spcAft>
                        <a:buClrTx/>
                        <a:buSzTx/>
                        <a:buFontTx/>
                        <a:buChar char="-"/>
                        <a:tabLst/>
                        <a:defRPr/>
                      </a:pPr>
                      <a:r>
                        <a:rPr lang="en-US" sz="1500" baseline="0" dirty="0" err="1" smtClean="0"/>
                        <a:t>Đặc</a:t>
                      </a:r>
                      <a:r>
                        <a:rPr lang="en-US" sz="1500" baseline="0" dirty="0" smtClean="0"/>
                        <a:t> </a:t>
                      </a:r>
                      <a:r>
                        <a:rPr lang="en-US" sz="1500" baseline="0" dirty="0" err="1" smtClean="0"/>
                        <a:t>trưng</a:t>
                      </a:r>
                      <a:r>
                        <a:rPr lang="en-US" sz="1500" baseline="0" dirty="0" smtClean="0"/>
                        <a:t> </a:t>
                      </a:r>
                      <a:r>
                        <a:rPr lang="en-US" sz="1500" baseline="0" dirty="0" err="1" smtClean="0"/>
                        <a:t>phân</a:t>
                      </a:r>
                      <a:r>
                        <a:rPr lang="en-US" sz="1500" baseline="0" dirty="0" smtClean="0"/>
                        <a:t> </a:t>
                      </a:r>
                      <a:r>
                        <a:rPr lang="en-US" sz="1500" baseline="0" dirty="0" err="1" smtClean="0"/>
                        <a:t>bậc</a:t>
                      </a:r>
                      <a:r>
                        <a:rPr lang="en-US" sz="1500" baseline="0" dirty="0" smtClean="0"/>
                        <a:t> </a:t>
                      </a:r>
                      <a:r>
                        <a:rPr lang="en-US" sz="1500" baseline="0" dirty="0" err="1" smtClean="0"/>
                        <a:t>của</a:t>
                      </a:r>
                      <a:r>
                        <a:rPr lang="en-US" sz="1500" baseline="0" dirty="0" smtClean="0"/>
                        <a:t> </a:t>
                      </a:r>
                      <a:r>
                        <a:rPr lang="en-US" sz="1500" baseline="0" dirty="0" err="1" smtClean="0"/>
                        <a:t>nhà</a:t>
                      </a:r>
                      <a:r>
                        <a:rPr lang="en-US" sz="1500" baseline="0" dirty="0" smtClean="0"/>
                        <a:t>, </a:t>
                      </a:r>
                      <a:r>
                        <a:rPr lang="en-US" sz="1500" baseline="0" dirty="0" err="1" smtClean="0">
                          <a:solidFill>
                            <a:srgbClr val="FF0000"/>
                          </a:solidFill>
                        </a:rPr>
                        <a:t>công</a:t>
                      </a:r>
                      <a:r>
                        <a:rPr lang="en-US" sz="1500" baseline="0" dirty="0" smtClean="0">
                          <a:solidFill>
                            <a:srgbClr val="FF0000"/>
                          </a:solidFill>
                        </a:rPr>
                        <a:t> </a:t>
                      </a:r>
                      <a:r>
                        <a:rPr lang="en-US" sz="1500" baseline="0" dirty="0" err="1" smtClean="0">
                          <a:solidFill>
                            <a:srgbClr val="FF0000"/>
                          </a:solidFill>
                        </a:rPr>
                        <a:t>trình</a:t>
                      </a:r>
                      <a:r>
                        <a:rPr lang="en-US" sz="1500" baseline="0" dirty="0" smtClean="0">
                          <a:solidFill>
                            <a:srgbClr val="FF0000"/>
                          </a:solidFill>
                        </a:rPr>
                        <a:t> </a:t>
                      </a:r>
                      <a:r>
                        <a:rPr lang="en-US" sz="1500" baseline="0" dirty="0" err="1" smtClean="0">
                          <a:solidFill>
                            <a:srgbClr val="FF0000"/>
                          </a:solidFill>
                        </a:rPr>
                        <a:t>và</a:t>
                      </a:r>
                      <a:r>
                        <a:rPr lang="en-US" sz="1500" baseline="0" dirty="0" smtClean="0">
                          <a:solidFill>
                            <a:srgbClr val="FF0000"/>
                          </a:solidFill>
                        </a:rPr>
                        <a:t> </a:t>
                      </a:r>
                      <a:r>
                        <a:rPr lang="en-US" sz="1500" baseline="0" dirty="0" err="1" smtClean="0">
                          <a:solidFill>
                            <a:srgbClr val="FF0000"/>
                          </a:solidFill>
                        </a:rPr>
                        <a:t>khoang</a:t>
                      </a:r>
                      <a:r>
                        <a:rPr lang="en-US" sz="1500" baseline="0" dirty="0" smtClean="0">
                          <a:solidFill>
                            <a:srgbClr val="FF0000"/>
                          </a:solidFill>
                        </a:rPr>
                        <a:t> </a:t>
                      </a:r>
                      <a:r>
                        <a:rPr lang="en-US" sz="1500" baseline="0" dirty="0" err="1" smtClean="0">
                          <a:solidFill>
                            <a:srgbClr val="FF0000"/>
                          </a:solidFill>
                        </a:rPr>
                        <a:t>cháy</a:t>
                      </a:r>
                      <a:r>
                        <a:rPr lang="en-US" sz="1500" baseline="0" dirty="0" smtClean="0"/>
                        <a:t>  </a:t>
                      </a:r>
                      <a:r>
                        <a:rPr lang="vi-VN" sz="1500" b="0" kern="1200" dirty="0" smtClean="0">
                          <a:solidFill>
                            <a:schemeClr val="dk1"/>
                          </a:solidFill>
                          <a:effectLst/>
                          <a:latin typeface="Calibri" panose="020F0502020204030204" pitchFamily="34" charset="0"/>
                          <a:ea typeface="+mn-ea"/>
                          <a:cs typeface="Calibri" panose="020F0502020204030204" pitchFamily="34" charset="0"/>
                        </a:rPr>
                        <a:t>được xác định bởi giới hạn chịu lửa của các kết cấu/cấu kiện sử dụng để xây dựng nhà, </a:t>
                      </a:r>
                      <a:r>
                        <a:rPr lang="vi-VN" sz="1500" b="0" kern="1200" dirty="0" smtClean="0">
                          <a:solidFill>
                            <a:srgbClr val="FF0000"/>
                          </a:solidFill>
                          <a:effectLst/>
                          <a:latin typeface="Calibri" panose="020F0502020204030204" pitchFamily="34" charset="0"/>
                          <a:ea typeface="+mn-ea"/>
                          <a:cs typeface="Calibri" panose="020F0502020204030204" pitchFamily="34" charset="0"/>
                        </a:rPr>
                        <a:t>công trình và khoang cháy </a:t>
                      </a:r>
                      <a:r>
                        <a:rPr lang="vi-VN" sz="1500" b="0" kern="1200" dirty="0" smtClean="0">
                          <a:solidFill>
                            <a:schemeClr val="dk1"/>
                          </a:solidFill>
                          <a:effectLst/>
                          <a:latin typeface="Calibri" panose="020F0502020204030204" pitchFamily="34" charset="0"/>
                          <a:ea typeface="+mn-ea"/>
                          <a:cs typeface="Calibri" panose="020F0502020204030204" pitchFamily="34" charset="0"/>
                        </a:rPr>
                        <a:t>đó</a:t>
                      </a:r>
                      <a:endParaRPr lang="en-US" sz="1500" b="0" baseline="0" dirty="0" smtClean="0">
                        <a:effectLst/>
                        <a:latin typeface="Calibri" panose="020F0502020204030204" pitchFamily="34" charset="0"/>
                        <a:cs typeface="Calibri" panose="020F0502020204030204" pitchFamily="34" charset="0"/>
                      </a:endParaRPr>
                    </a:p>
                  </a:txBody>
                  <a:tcPr/>
                </a:tc>
                <a:tc>
                  <a:txBody>
                    <a:bodyPr/>
                    <a:lstStyle/>
                    <a:p>
                      <a:endParaRPr lang="en-US" sz="1500" baseline="-25000" dirty="0"/>
                    </a:p>
                  </a:txBody>
                  <a:tcPr/>
                </a:tc>
                <a:extLst>
                  <a:ext uri="{0D108BD9-81ED-4DB2-BD59-A6C34878D82A}">
                    <a16:rowId xmlns:a16="http://schemas.microsoft.com/office/drawing/2014/main" val="668927483"/>
                  </a:ext>
                </a:extLst>
              </a:tr>
            </a:tbl>
          </a:graphicData>
        </a:graphic>
      </p:graphicFrame>
      <p:sp>
        <p:nvSpPr>
          <p:cNvPr id="2" name="Rounded Rectangle 1"/>
          <p:cNvSpPr/>
          <p:nvPr/>
        </p:nvSpPr>
        <p:spPr>
          <a:xfrm>
            <a:off x="1943100" y="3135199"/>
            <a:ext cx="259080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Thay</a:t>
            </a:r>
            <a:r>
              <a:rPr lang="en-US" dirty="0" smtClean="0"/>
              <a:t> </a:t>
            </a:r>
            <a:r>
              <a:rPr lang="en-US" dirty="0" err="1" smtClean="0"/>
              <a:t>đổi</a:t>
            </a:r>
            <a:r>
              <a:rPr lang="en-US" dirty="0" smtClean="0"/>
              <a:t> </a:t>
            </a:r>
            <a:r>
              <a:rPr lang="en-US" dirty="0" err="1" smtClean="0"/>
              <a:t>yêu</a:t>
            </a:r>
            <a:r>
              <a:rPr lang="en-US" dirty="0" smtClean="0"/>
              <a:t> </a:t>
            </a:r>
            <a:r>
              <a:rPr lang="en-US" dirty="0" err="1" smtClean="0"/>
              <a:t>cầu</a:t>
            </a:r>
            <a:r>
              <a:rPr lang="en-US" dirty="0" smtClean="0"/>
              <a:t> QC</a:t>
            </a:r>
            <a:endParaRPr lang="en-US" dirty="0"/>
          </a:p>
        </p:txBody>
      </p:sp>
      <p:sp>
        <p:nvSpPr>
          <p:cNvPr id="3" name="Down Arrow 2"/>
          <p:cNvSpPr/>
          <p:nvPr/>
        </p:nvSpPr>
        <p:spPr>
          <a:xfrm>
            <a:off x="3181350" y="3477362"/>
            <a:ext cx="133350" cy="2842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1943100" y="3770662"/>
            <a:ext cx="259080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Luận</a:t>
            </a:r>
            <a:r>
              <a:rPr lang="en-US" dirty="0" smtClean="0"/>
              <a:t> </a:t>
            </a:r>
            <a:r>
              <a:rPr lang="en-US" dirty="0" err="1" smtClean="0"/>
              <a:t>chứng</a:t>
            </a:r>
            <a:r>
              <a:rPr lang="en-US" dirty="0" smtClean="0"/>
              <a:t> &amp; </a:t>
            </a:r>
            <a:r>
              <a:rPr lang="en-US" dirty="0" err="1" smtClean="0"/>
              <a:t>Giải</a:t>
            </a:r>
            <a:r>
              <a:rPr lang="en-US" dirty="0" smtClean="0"/>
              <a:t> </a:t>
            </a:r>
            <a:r>
              <a:rPr lang="en-US" dirty="0" err="1" smtClean="0"/>
              <a:t>pháp</a:t>
            </a:r>
            <a:endParaRPr lang="en-US" dirty="0"/>
          </a:p>
        </p:txBody>
      </p:sp>
      <p:sp>
        <p:nvSpPr>
          <p:cNvPr id="12" name="Down Arrow 11"/>
          <p:cNvSpPr/>
          <p:nvPr/>
        </p:nvSpPr>
        <p:spPr>
          <a:xfrm>
            <a:off x="3171825" y="4115272"/>
            <a:ext cx="133350" cy="2842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943100" y="4399548"/>
            <a:ext cx="2590800" cy="6013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CS PCCC </a:t>
            </a:r>
            <a:r>
              <a:rPr lang="en-US" dirty="0" err="1" smtClean="0"/>
              <a:t>thẩm</a:t>
            </a:r>
            <a:r>
              <a:rPr lang="en-US" dirty="0" smtClean="0"/>
              <a:t> </a:t>
            </a:r>
            <a:r>
              <a:rPr lang="en-US" dirty="0" err="1" smtClean="0"/>
              <a:t>duyệt</a:t>
            </a:r>
            <a:r>
              <a:rPr lang="en-US" dirty="0" smtClean="0"/>
              <a:t> (</a:t>
            </a:r>
            <a:r>
              <a:rPr lang="en-US" dirty="0" err="1" smtClean="0"/>
              <a:t>trước</a:t>
            </a:r>
            <a:r>
              <a:rPr lang="en-US" dirty="0" smtClean="0"/>
              <a:t> </a:t>
            </a:r>
            <a:r>
              <a:rPr lang="en-US" dirty="0" err="1" smtClean="0"/>
              <a:t>khi</a:t>
            </a:r>
            <a:r>
              <a:rPr lang="en-US" dirty="0" smtClean="0"/>
              <a:t> </a:t>
            </a:r>
            <a:r>
              <a:rPr lang="en-US" dirty="0" err="1" smtClean="0"/>
              <a:t>gửi</a:t>
            </a:r>
            <a:r>
              <a:rPr lang="en-US" dirty="0" smtClean="0"/>
              <a:t> BXD)</a:t>
            </a:r>
            <a:endParaRPr lang="en-US" dirty="0"/>
          </a:p>
        </p:txBody>
      </p:sp>
      <p:sp>
        <p:nvSpPr>
          <p:cNvPr id="15" name="Rounded Rectangle 14"/>
          <p:cNvSpPr/>
          <p:nvPr/>
        </p:nvSpPr>
        <p:spPr>
          <a:xfrm>
            <a:off x="5238750" y="3115411"/>
            <a:ext cx="259080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Thay</a:t>
            </a:r>
            <a:r>
              <a:rPr lang="en-US" dirty="0" smtClean="0"/>
              <a:t> </a:t>
            </a:r>
            <a:r>
              <a:rPr lang="en-US" dirty="0" err="1" smtClean="0"/>
              <a:t>đổi</a:t>
            </a:r>
            <a:r>
              <a:rPr lang="en-US" dirty="0" smtClean="0"/>
              <a:t> </a:t>
            </a:r>
            <a:r>
              <a:rPr lang="en-US" dirty="0" err="1" smtClean="0"/>
              <a:t>yêu</a:t>
            </a:r>
            <a:r>
              <a:rPr lang="en-US" dirty="0" smtClean="0"/>
              <a:t> </a:t>
            </a:r>
            <a:r>
              <a:rPr lang="en-US" dirty="0" err="1" smtClean="0"/>
              <a:t>cầu</a:t>
            </a:r>
            <a:r>
              <a:rPr lang="en-US" dirty="0" smtClean="0"/>
              <a:t> QC</a:t>
            </a:r>
            <a:endParaRPr lang="en-US" dirty="0"/>
          </a:p>
        </p:txBody>
      </p:sp>
      <p:sp>
        <p:nvSpPr>
          <p:cNvPr id="16" name="Rounded Rectangle 15"/>
          <p:cNvSpPr/>
          <p:nvPr/>
        </p:nvSpPr>
        <p:spPr>
          <a:xfrm>
            <a:off x="5238750" y="3743095"/>
            <a:ext cx="259080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Luận</a:t>
            </a:r>
            <a:r>
              <a:rPr lang="en-US" dirty="0" smtClean="0"/>
              <a:t> </a:t>
            </a:r>
            <a:r>
              <a:rPr lang="en-US" dirty="0" err="1" smtClean="0"/>
              <a:t>chứng</a:t>
            </a:r>
            <a:r>
              <a:rPr lang="en-US" dirty="0" smtClean="0"/>
              <a:t> &amp; </a:t>
            </a:r>
            <a:r>
              <a:rPr lang="en-US" dirty="0" err="1" smtClean="0"/>
              <a:t>Giải</a:t>
            </a:r>
            <a:r>
              <a:rPr lang="en-US" dirty="0" smtClean="0"/>
              <a:t> </a:t>
            </a:r>
            <a:r>
              <a:rPr lang="en-US" dirty="0" err="1" smtClean="0"/>
              <a:t>pháp</a:t>
            </a:r>
            <a:endParaRPr lang="en-US" dirty="0"/>
          </a:p>
        </p:txBody>
      </p:sp>
      <p:sp>
        <p:nvSpPr>
          <p:cNvPr id="20" name="Rounded Rectangle 19"/>
          <p:cNvSpPr/>
          <p:nvPr/>
        </p:nvSpPr>
        <p:spPr>
          <a:xfrm>
            <a:off x="5238750" y="4370779"/>
            <a:ext cx="2590800" cy="6013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BXD </a:t>
            </a:r>
            <a:r>
              <a:rPr lang="en-US" dirty="0" err="1" smtClean="0">
                <a:solidFill>
                  <a:srgbClr val="FF0000"/>
                </a:solidFill>
              </a:rPr>
              <a:t>thống</a:t>
            </a:r>
            <a:r>
              <a:rPr lang="en-US" dirty="0" smtClean="0">
                <a:solidFill>
                  <a:srgbClr val="FF0000"/>
                </a:solidFill>
              </a:rPr>
              <a:t> </a:t>
            </a:r>
            <a:r>
              <a:rPr lang="en-US" dirty="0" err="1" smtClean="0">
                <a:solidFill>
                  <a:srgbClr val="FF0000"/>
                </a:solidFill>
              </a:rPr>
              <a:t>nhất</a:t>
            </a:r>
            <a:r>
              <a:rPr lang="en-US" dirty="0" smtClean="0">
                <a:solidFill>
                  <a:srgbClr val="FF0000"/>
                </a:solidFill>
              </a:rPr>
              <a:t> </a:t>
            </a:r>
          </a:p>
          <a:p>
            <a:pPr algn="ctr"/>
            <a:r>
              <a:rPr lang="en-US" dirty="0" smtClean="0"/>
              <a:t>CS PCCC </a:t>
            </a:r>
            <a:r>
              <a:rPr lang="en-US" dirty="0" err="1" smtClean="0"/>
              <a:t>thẩm</a:t>
            </a:r>
            <a:r>
              <a:rPr lang="en-US" dirty="0" smtClean="0"/>
              <a:t> </a:t>
            </a:r>
            <a:r>
              <a:rPr lang="en-US" dirty="0" err="1" smtClean="0"/>
              <a:t>duyệt</a:t>
            </a:r>
            <a:endParaRPr lang="en-US" dirty="0"/>
          </a:p>
        </p:txBody>
      </p:sp>
      <p:sp>
        <p:nvSpPr>
          <p:cNvPr id="21" name="Down Arrow 20"/>
          <p:cNvSpPr/>
          <p:nvPr/>
        </p:nvSpPr>
        <p:spPr>
          <a:xfrm>
            <a:off x="6467475" y="3448049"/>
            <a:ext cx="133350" cy="2842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wn Arrow 21"/>
          <p:cNvSpPr/>
          <p:nvPr/>
        </p:nvSpPr>
        <p:spPr>
          <a:xfrm>
            <a:off x="6467475" y="4076470"/>
            <a:ext cx="133350" cy="2842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359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0" y="456096"/>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730190"/>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nvPr>
        </p:nvGraphicFramePr>
        <p:xfrm>
          <a:off x="28626" y="1235078"/>
          <a:ext cx="9069654" cy="5669280"/>
        </p:xfrm>
        <a:graphic>
          <a:graphicData uri="http://schemas.openxmlformats.org/drawingml/2006/table">
            <a:tbl>
              <a:tblPr firstRow="1" bandRow="1">
                <a:tableStyleId>{5C22544A-7EE6-4342-B048-85BDC9FD1C3A}</a:tableStyleId>
              </a:tblPr>
              <a:tblGrid>
                <a:gridCol w="714324">
                  <a:extLst>
                    <a:ext uri="{9D8B030D-6E8A-4147-A177-3AD203B41FA5}">
                      <a16:colId xmlns:a16="http://schemas.microsoft.com/office/drawing/2014/main" val="1411077708"/>
                    </a:ext>
                  </a:extLst>
                </a:gridCol>
                <a:gridCol w="790575">
                  <a:extLst>
                    <a:ext uri="{9D8B030D-6E8A-4147-A177-3AD203B41FA5}">
                      <a16:colId xmlns:a16="http://schemas.microsoft.com/office/drawing/2014/main" val="4040167514"/>
                    </a:ext>
                  </a:extLst>
                </a:gridCol>
                <a:gridCol w="2800350">
                  <a:extLst>
                    <a:ext uri="{9D8B030D-6E8A-4147-A177-3AD203B41FA5}">
                      <a16:colId xmlns:a16="http://schemas.microsoft.com/office/drawing/2014/main" val="4262170039"/>
                    </a:ext>
                  </a:extLst>
                </a:gridCol>
                <a:gridCol w="4086225">
                  <a:extLst>
                    <a:ext uri="{9D8B030D-6E8A-4147-A177-3AD203B41FA5}">
                      <a16:colId xmlns:a16="http://schemas.microsoft.com/office/drawing/2014/main" val="483846451"/>
                    </a:ext>
                  </a:extLst>
                </a:gridCol>
                <a:gridCol w="678180">
                  <a:extLst>
                    <a:ext uri="{9D8B030D-6E8A-4147-A177-3AD203B41FA5}">
                      <a16:colId xmlns:a16="http://schemas.microsoft.com/office/drawing/2014/main" val="4141122400"/>
                    </a:ext>
                  </a:extLst>
                </a:gridCol>
              </a:tblGrid>
              <a:tr h="317016">
                <a:tc>
                  <a:txBody>
                    <a:bodyPr/>
                    <a:lstStyle/>
                    <a:p>
                      <a:pPr algn="ctr"/>
                      <a:r>
                        <a:rPr lang="en-US" sz="1500" dirty="0" err="1" smtClean="0"/>
                        <a:t>Điều</a:t>
                      </a:r>
                      <a:endParaRPr lang="en-US" sz="1500" dirty="0"/>
                    </a:p>
                  </a:txBody>
                  <a:tcPr/>
                </a:tc>
                <a:tc>
                  <a:txBody>
                    <a:bodyPr/>
                    <a:lstStyle/>
                    <a:p>
                      <a:pPr algn="ctr"/>
                      <a:endParaRPr lang="en-US"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algn="ctr"/>
                      <a:r>
                        <a:rPr lang="en-US" sz="1500" dirty="0" err="1" smtClean="0"/>
                        <a:t>Ghi</a:t>
                      </a:r>
                      <a:r>
                        <a:rPr lang="en-US" sz="1500" dirty="0" smtClean="0"/>
                        <a:t> </a:t>
                      </a:r>
                      <a:r>
                        <a:rPr lang="en-US" sz="1500" dirty="0" err="1" smtClean="0"/>
                        <a:t>chú</a:t>
                      </a:r>
                      <a:endParaRPr lang="en-US" sz="1500" dirty="0"/>
                    </a:p>
                  </a:txBody>
                  <a:tcPr/>
                </a:tc>
                <a:extLst>
                  <a:ext uri="{0D108BD9-81ED-4DB2-BD59-A6C34878D82A}">
                    <a16:rowId xmlns:a16="http://schemas.microsoft.com/office/drawing/2014/main" val="2393609304"/>
                  </a:ext>
                </a:extLst>
              </a:tr>
              <a:tr h="1419781">
                <a:tc>
                  <a:txBody>
                    <a:bodyPr/>
                    <a:lstStyle/>
                    <a:p>
                      <a:r>
                        <a:rPr lang="en-US" sz="1500" dirty="0" smtClean="0"/>
                        <a:t>1.4.9</a:t>
                      </a:r>
                      <a:endParaRPr lang="en-US" sz="1500" dirty="0"/>
                    </a:p>
                  </a:txBody>
                  <a:tcPr/>
                </a:tc>
                <a:tc>
                  <a:txBody>
                    <a:bodyPr/>
                    <a:lstStyle/>
                    <a:p>
                      <a:r>
                        <a:rPr lang="en-US" sz="1500" dirty="0" err="1" smtClean="0"/>
                        <a:t>Chiều</a:t>
                      </a:r>
                      <a:r>
                        <a:rPr lang="en-US" sz="1500" baseline="0" dirty="0" smtClean="0"/>
                        <a:t> </a:t>
                      </a:r>
                      <a:r>
                        <a:rPr lang="en-US" sz="1500" baseline="0" dirty="0" err="1" smtClean="0"/>
                        <a:t>cao</a:t>
                      </a:r>
                      <a:r>
                        <a:rPr lang="en-US" sz="1500" baseline="0" dirty="0" smtClean="0"/>
                        <a:t> PCCC</a:t>
                      </a:r>
                      <a:endParaRPr lang="en-US" sz="1500" dirty="0"/>
                    </a:p>
                  </a:txBody>
                  <a:tcPr/>
                </a:tc>
                <a:tc>
                  <a:txBody>
                    <a:bodyPr/>
                    <a:lstStyle/>
                    <a:p>
                      <a:pPr marL="6350" marR="0" indent="0" algn="just" defTabSz="914400" rtl="0" eaLnBrk="1" fontAlgn="auto" latinLnBrk="0" hangingPunct="1">
                        <a:lnSpc>
                          <a:spcPct val="100000"/>
                        </a:lnSpc>
                        <a:spcBef>
                          <a:spcPts val="0"/>
                        </a:spcBef>
                        <a:spcAft>
                          <a:spcPts val="0"/>
                        </a:spcAft>
                        <a:buClrTx/>
                        <a:buSzTx/>
                        <a:buFontTx/>
                        <a:buNone/>
                        <a:tabLst/>
                        <a:defRPr/>
                      </a:pPr>
                      <a:r>
                        <a:rPr lang="vi-VN" sz="1500" kern="1200" dirty="0" smtClean="0">
                          <a:solidFill>
                            <a:schemeClr val="dk1"/>
                          </a:solidFill>
                          <a:effectLst/>
                          <a:latin typeface="Calibri" panose="020F0502020204030204" pitchFamily="34" charset="0"/>
                          <a:ea typeface="+mn-ea"/>
                          <a:cs typeface="Calibri" panose="020F0502020204030204" pitchFamily="34" charset="0"/>
                        </a:rPr>
                        <a:t>Chiều cao PCCC của nhà được xác định bằng khoảng cách từ mặt đường thấp nhất cho xe chữa cháy tiếp cận tới mép dưới của lỗ cửa (cửa sổ) mở trên tường ngoài của tầng trên cùng, không kể tầng kỹ thuật trên cùng. Khi không có lỗ cửa (cửa sổ), thì chiều cao PCCC được xác định bằng một nửa tổng khoảng cách tính từ mặt đường cho xe chữa cháy tiếp cận đến mặt sàn và đến trần của tầng trên cùng. </a:t>
                      </a:r>
                      <a:r>
                        <a:rPr lang="vi-VN" sz="1500" kern="1200" dirty="0" smtClean="0">
                          <a:solidFill>
                            <a:srgbClr val="7030A0"/>
                          </a:solidFill>
                          <a:effectLst/>
                          <a:latin typeface="Calibri" panose="020F0502020204030204" pitchFamily="34" charset="0"/>
                          <a:ea typeface="+mn-ea"/>
                          <a:cs typeface="Calibri" panose="020F0502020204030204" pitchFamily="34" charset="0"/>
                        </a:rPr>
                        <a:t>Trong trường hợp mái nhà được khai thác sử dụng thì chiều cao PCCC của nhà được xác định bằng khoảng cách lớn nhất từ mặt đường cho xe chữa cháy tiếp cận đến mép trên của tường chắn mái</a:t>
                      </a:r>
                      <a:endParaRPr lang="en-US" sz="1500" baseline="0" dirty="0" smtClean="0">
                        <a:solidFill>
                          <a:srgbClr val="7030A0"/>
                        </a:solidFill>
                        <a:latin typeface="Calibri" panose="020F0502020204030204" pitchFamily="34" charset="0"/>
                        <a:cs typeface="Calibri" panose="020F0502020204030204" pitchFamily="34" charset="0"/>
                      </a:endParaRPr>
                    </a:p>
                  </a:txBody>
                  <a:tcPr/>
                </a:tc>
                <a:tc>
                  <a:txBody>
                    <a:bodyPr/>
                    <a:lstStyle/>
                    <a:p>
                      <a:r>
                        <a:rPr lang="vi-VN" sz="1500" kern="1200" dirty="0" smtClean="0">
                          <a:solidFill>
                            <a:schemeClr val="dk1"/>
                          </a:solidFill>
                          <a:effectLst/>
                          <a:latin typeface="Calibri" panose="020F0502020204030204" pitchFamily="34" charset="0"/>
                          <a:ea typeface="+mn-ea"/>
                          <a:cs typeface="Calibri" panose="020F0502020204030204" pitchFamily="34" charset="0"/>
                        </a:rPr>
                        <a:t>Chiều cao PCCC của nhà (không tính tầng kỹ thuật trên cùng)</a:t>
                      </a:r>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p>
                      <a:pPr lvl="0" fontAlgn="base"/>
                      <a:r>
                        <a:rPr lang="vi-VN" sz="1500" u="none" strike="noStrike" kern="1200" dirty="0" smtClean="0">
                          <a:solidFill>
                            <a:schemeClr val="dk1"/>
                          </a:solidFill>
                          <a:effectLst/>
                          <a:latin typeface="Calibri" panose="020F0502020204030204" pitchFamily="34" charset="0"/>
                          <a:ea typeface="+mn-ea"/>
                          <a:cs typeface="Calibri" panose="020F0502020204030204" pitchFamily="34" charset="0"/>
                        </a:rPr>
                        <a:t>Bằng khoảng cách lớn nhất tính từ mặt đường cho xe chữa cháy tiếp cận đến mép dưới của lỗ cửa (cửa sổ) mở trên tường ngoài của tầng trên cùng; </a:t>
                      </a:r>
                      <a:endParaRPr lang="en-US" sz="1500" u="none" strike="noStrike" kern="1200" dirty="0" smtClean="0">
                        <a:solidFill>
                          <a:schemeClr val="dk1"/>
                        </a:solidFill>
                        <a:effectLst/>
                        <a:latin typeface="Calibri" panose="020F0502020204030204" pitchFamily="34" charset="0"/>
                        <a:ea typeface="+mn-ea"/>
                        <a:cs typeface="Calibri" panose="020F0502020204030204" pitchFamily="34" charset="0"/>
                      </a:endParaRPr>
                    </a:p>
                    <a:p>
                      <a:pPr lvl="0" fontAlgn="base"/>
                      <a:r>
                        <a:rPr lang="vi-VN" sz="1500" u="none" strike="noStrike" kern="1200" dirty="0" smtClean="0">
                          <a:solidFill>
                            <a:schemeClr val="dk1"/>
                          </a:solidFill>
                          <a:effectLst/>
                          <a:latin typeface="Calibri" panose="020F0502020204030204" pitchFamily="34" charset="0"/>
                          <a:ea typeface="+mn-ea"/>
                          <a:cs typeface="Calibri" panose="020F0502020204030204" pitchFamily="34" charset="0"/>
                        </a:rPr>
                        <a:t>Bằng một nửa tổng khoảng cách tính từ mặt đường cho xe chữa cháy tiếp cận đến mặt sàn và đến trần của tầng trên cùng – khi không có lỗ cửa (cửa sổ). </a:t>
                      </a:r>
                      <a:endParaRPr lang="en-US" sz="1500" u="none" strike="noStrike" kern="1200" dirty="0" smtClean="0">
                        <a:solidFill>
                          <a:schemeClr val="dk1"/>
                        </a:solidFill>
                        <a:effectLst/>
                        <a:latin typeface="Calibri" panose="020F0502020204030204" pitchFamily="34" charset="0"/>
                        <a:ea typeface="+mn-ea"/>
                        <a:cs typeface="Calibri" panose="020F0502020204030204" pitchFamily="34" charset="0"/>
                      </a:endParaRPr>
                    </a:p>
                    <a:p>
                      <a:r>
                        <a:rPr lang="vi-VN" sz="1500" kern="1200" dirty="0" smtClean="0">
                          <a:solidFill>
                            <a:schemeClr val="dk1"/>
                          </a:solidFill>
                          <a:effectLst/>
                          <a:latin typeface="Calibri" panose="020F0502020204030204" pitchFamily="34" charset="0"/>
                          <a:ea typeface="+mn-ea"/>
                          <a:cs typeface="Calibri" panose="020F0502020204030204" pitchFamily="34" charset="0"/>
                        </a:rPr>
                        <a:t>CHÚ THÍCH 1:  </a:t>
                      </a:r>
                      <a:r>
                        <a:rPr lang="vi-VN" sz="1500" kern="1200" dirty="0" smtClean="0">
                          <a:solidFill>
                            <a:srgbClr val="7030A0"/>
                          </a:solidFill>
                          <a:effectLst/>
                          <a:latin typeface="Calibri" panose="020F0502020204030204" pitchFamily="34" charset="0"/>
                          <a:ea typeface="+mn-ea"/>
                          <a:cs typeface="Calibri" panose="020F0502020204030204" pitchFamily="34" charset="0"/>
                        </a:rPr>
                        <a:t>Khi mái nhà được khai thác sử dụng thì chiều cao PCCC của nhà được xác định bằng khoảng cách lớn nhất từ mặt đường cho xe chữa cháy tiếp cận đến mép trên tường bao của mái</a:t>
                      </a:r>
                      <a:r>
                        <a:rPr lang="vi-VN" sz="1500" kern="1200" dirty="0" smtClean="0">
                          <a:solidFill>
                            <a:schemeClr val="dk1"/>
                          </a:solidFill>
                          <a:effectLst/>
                          <a:latin typeface="Calibri" panose="020F0502020204030204" pitchFamily="34" charset="0"/>
                          <a:ea typeface="+mn-ea"/>
                          <a:cs typeface="Calibri" panose="020F0502020204030204" pitchFamily="34" charset="0"/>
                        </a:rPr>
                        <a:t>. </a:t>
                      </a:r>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p>
                      <a:r>
                        <a:rPr lang="vi-VN" sz="1500" kern="1200" dirty="0" smtClean="0">
                          <a:solidFill>
                            <a:schemeClr val="dk1"/>
                          </a:solidFill>
                          <a:effectLst/>
                          <a:latin typeface="Calibri" panose="020F0502020204030204" pitchFamily="34" charset="0"/>
                          <a:ea typeface="+mn-ea"/>
                          <a:cs typeface="Calibri" panose="020F0502020204030204" pitchFamily="34" charset="0"/>
                        </a:rPr>
                        <a:t>CHÚ THÍCH 2:  </a:t>
                      </a:r>
                      <a:r>
                        <a:rPr lang="vi-VN" sz="1500" kern="1200" dirty="0" smtClean="0">
                          <a:solidFill>
                            <a:srgbClr val="FF0000"/>
                          </a:solidFill>
                          <a:effectLst/>
                          <a:latin typeface="Calibri" panose="020F0502020204030204" pitchFamily="34" charset="0"/>
                          <a:ea typeface="+mn-ea"/>
                          <a:cs typeface="Calibri" panose="020F0502020204030204" pitchFamily="34" charset="0"/>
                        </a:rPr>
                        <a:t>Khi xác định chiều cao PCCC thì mái nhà không được tính là có khai thác sử dụng nếu con người không có mặt thường xuyên trên mái</a:t>
                      </a:r>
                      <a:r>
                        <a:rPr lang="vi-VN" sz="1500" kern="1200" dirty="0" smtClean="0">
                          <a:solidFill>
                            <a:schemeClr val="dk1"/>
                          </a:solidFill>
                          <a:effectLst/>
                          <a:latin typeface="Calibri" panose="020F0502020204030204" pitchFamily="34" charset="0"/>
                          <a:ea typeface="+mn-ea"/>
                          <a:cs typeface="Calibri" panose="020F0502020204030204" pitchFamily="34" charset="0"/>
                        </a:rPr>
                        <a:t>. </a:t>
                      </a:r>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p>
                      <a:r>
                        <a:rPr lang="vi-VN" sz="1500" kern="1200" dirty="0" smtClean="0">
                          <a:solidFill>
                            <a:schemeClr val="dk1"/>
                          </a:solidFill>
                          <a:effectLst/>
                          <a:latin typeface="Calibri" panose="020F0502020204030204" pitchFamily="34" charset="0"/>
                          <a:ea typeface="+mn-ea"/>
                          <a:cs typeface="Calibri" panose="020F0502020204030204" pitchFamily="34" charset="0"/>
                        </a:rPr>
                        <a:t>CHÚ THÍCH 3:  </a:t>
                      </a:r>
                      <a:r>
                        <a:rPr lang="vi-VN" sz="1500" kern="1200" dirty="0" smtClean="0">
                          <a:solidFill>
                            <a:srgbClr val="FF0000"/>
                          </a:solidFill>
                          <a:effectLst/>
                          <a:latin typeface="Calibri" panose="020F0502020204030204" pitchFamily="34" charset="0"/>
                          <a:ea typeface="+mn-ea"/>
                          <a:cs typeface="Calibri" panose="020F0502020204030204" pitchFamily="34" charset="0"/>
                        </a:rPr>
                        <a:t>Khi có ban công (lô gia) hoặc kết cấu bao che (lan can) cửa sổ thì chiều cao PCCC được tính bằng khoảng cách lớn nhất từ mặt đường cho xe chữa cháy tiếp cận đến mép trên của kết cấu bao che (lan can)</a:t>
                      </a:r>
                      <a:r>
                        <a:rPr lang="vi-VN" sz="1500" kern="1200" dirty="0" smtClean="0">
                          <a:solidFill>
                            <a:schemeClr val="dk1"/>
                          </a:solidFill>
                          <a:effectLst/>
                          <a:latin typeface="Calibri" panose="020F0502020204030204" pitchFamily="34" charset="0"/>
                          <a:ea typeface="+mn-ea"/>
                          <a:cs typeface="Calibri" panose="020F0502020204030204" pitchFamily="34" charset="0"/>
                        </a:rPr>
                        <a:t>. </a:t>
                      </a:r>
                      <a:endParaRPr lang="en-US" sz="1500" baseline="0" dirty="0" smtClean="0">
                        <a:solidFill>
                          <a:schemeClr val="tx1"/>
                        </a:solidFill>
                        <a:latin typeface="Calibri" panose="020F0502020204030204" pitchFamily="34" charset="0"/>
                        <a:cs typeface="Calibri" panose="020F0502020204030204" pitchFamily="34" charset="0"/>
                      </a:endParaRPr>
                    </a:p>
                  </a:txBody>
                  <a:tcPr/>
                </a:tc>
                <a:tc>
                  <a:txBody>
                    <a:bodyPr/>
                    <a:lstStyle/>
                    <a:p>
                      <a:endParaRPr lang="en-US" sz="1500" baseline="-25000" dirty="0"/>
                    </a:p>
                  </a:txBody>
                  <a:tcPr/>
                </a:tc>
                <a:extLst>
                  <a:ext uri="{0D108BD9-81ED-4DB2-BD59-A6C34878D82A}">
                    <a16:rowId xmlns:a16="http://schemas.microsoft.com/office/drawing/2014/main" val="990584549"/>
                  </a:ext>
                </a:extLst>
              </a:tr>
            </a:tbl>
          </a:graphicData>
        </a:graphic>
      </p:graphicFrame>
    </p:spTree>
    <p:extLst>
      <p:ext uri="{BB962C8B-B14F-4D97-AF65-F5344CB8AC3E}">
        <p14:creationId xmlns:p14="http://schemas.microsoft.com/office/powerpoint/2010/main" val="205223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0" y="456096"/>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723424"/>
            <a:ext cx="6766742" cy="35348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88535277"/>
              </p:ext>
            </p:extLst>
          </p:nvPr>
        </p:nvGraphicFramePr>
        <p:xfrm>
          <a:off x="37175" y="1212561"/>
          <a:ext cx="9069654" cy="5656021"/>
        </p:xfrm>
        <a:graphic>
          <a:graphicData uri="http://schemas.openxmlformats.org/drawingml/2006/table">
            <a:tbl>
              <a:tblPr firstRow="1" bandRow="1">
                <a:tableStyleId>{5C22544A-7EE6-4342-B048-85BDC9FD1C3A}</a:tableStyleId>
              </a:tblPr>
              <a:tblGrid>
                <a:gridCol w="714324">
                  <a:extLst>
                    <a:ext uri="{9D8B030D-6E8A-4147-A177-3AD203B41FA5}">
                      <a16:colId xmlns:a16="http://schemas.microsoft.com/office/drawing/2014/main" val="1411077708"/>
                    </a:ext>
                  </a:extLst>
                </a:gridCol>
                <a:gridCol w="971550">
                  <a:extLst>
                    <a:ext uri="{9D8B030D-6E8A-4147-A177-3AD203B41FA5}">
                      <a16:colId xmlns:a16="http://schemas.microsoft.com/office/drawing/2014/main" val="4040167514"/>
                    </a:ext>
                  </a:extLst>
                </a:gridCol>
                <a:gridCol w="3171825">
                  <a:extLst>
                    <a:ext uri="{9D8B030D-6E8A-4147-A177-3AD203B41FA5}">
                      <a16:colId xmlns:a16="http://schemas.microsoft.com/office/drawing/2014/main" val="4262170039"/>
                    </a:ext>
                  </a:extLst>
                </a:gridCol>
                <a:gridCol w="3276600">
                  <a:extLst>
                    <a:ext uri="{9D8B030D-6E8A-4147-A177-3AD203B41FA5}">
                      <a16:colId xmlns:a16="http://schemas.microsoft.com/office/drawing/2014/main" val="483846451"/>
                    </a:ext>
                  </a:extLst>
                </a:gridCol>
                <a:gridCol w="935355">
                  <a:extLst>
                    <a:ext uri="{9D8B030D-6E8A-4147-A177-3AD203B41FA5}">
                      <a16:colId xmlns:a16="http://schemas.microsoft.com/office/drawing/2014/main" val="4141122400"/>
                    </a:ext>
                  </a:extLst>
                </a:gridCol>
              </a:tblGrid>
              <a:tr h="341824">
                <a:tc>
                  <a:txBody>
                    <a:bodyPr/>
                    <a:lstStyle/>
                    <a:p>
                      <a:pPr algn="ctr"/>
                      <a:r>
                        <a:rPr lang="en-US" sz="1500" dirty="0" err="1" smtClean="0"/>
                        <a:t>Điều</a:t>
                      </a:r>
                      <a:endParaRPr lang="en-US" sz="1500" dirty="0"/>
                    </a:p>
                  </a:txBody>
                  <a:tcPr/>
                </a:tc>
                <a:tc>
                  <a:txBody>
                    <a:bodyPr/>
                    <a:lstStyle/>
                    <a:p>
                      <a:pPr algn="ctr"/>
                      <a:endParaRPr lang="en-US"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algn="ctr"/>
                      <a:r>
                        <a:rPr lang="en-US" sz="1500" dirty="0" err="1" smtClean="0"/>
                        <a:t>Ghi</a:t>
                      </a:r>
                      <a:r>
                        <a:rPr lang="en-US" sz="1500" dirty="0" smtClean="0"/>
                        <a:t> </a:t>
                      </a:r>
                      <a:r>
                        <a:rPr lang="en-US" sz="1500" dirty="0" err="1" smtClean="0"/>
                        <a:t>chú</a:t>
                      </a:r>
                      <a:endParaRPr lang="en-US" sz="1500" dirty="0"/>
                    </a:p>
                  </a:txBody>
                  <a:tcPr/>
                </a:tc>
                <a:extLst>
                  <a:ext uri="{0D108BD9-81ED-4DB2-BD59-A6C34878D82A}">
                    <a16:rowId xmlns:a16="http://schemas.microsoft.com/office/drawing/2014/main" val="2393609304"/>
                  </a:ext>
                </a:extLst>
              </a:tr>
              <a:tr h="1101322">
                <a:tc>
                  <a:txBody>
                    <a:bodyPr/>
                    <a:lstStyle/>
                    <a:p>
                      <a:r>
                        <a:rPr lang="en-US" sz="1500" dirty="0" smtClean="0">
                          <a:latin typeface="Calibri" panose="020F0502020204030204" pitchFamily="34" charset="0"/>
                          <a:ea typeface="Calibri" panose="020F0502020204030204" pitchFamily="34" charset="0"/>
                          <a:cs typeface="Calibri" panose="020F0502020204030204" pitchFamily="34" charset="0"/>
                        </a:rPr>
                        <a:t>1.</a:t>
                      </a:r>
                      <a:r>
                        <a:rPr lang="vi-VN" sz="1500" dirty="0" smtClean="0">
                          <a:latin typeface="Calibri" panose="020F0502020204030204" pitchFamily="34" charset="0"/>
                          <a:ea typeface="Calibri" panose="020F0502020204030204" pitchFamily="34" charset="0"/>
                          <a:cs typeface="Calibri" panose="020F0502020204030204" pitchFamily="34" charset="0"/>
                        </a:rPr>
                        <a:t>4.37</a:t>
                      </a:r>
                      <a:endParaRPr lang="en-US" sz="15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vi-VN" sz="1500" dirty="0" smtClean="0">
                          <a:latin typeface="Calibri" panose="020F0502020204030204" pitchFamily="34" charset="0"/>
                          <a:ea typeface="Calibri" panose="020F0502020204030204" pitchFamily="34" charset="0"/>
                          <a:cs typeface="Calibri" panose="020F0502020204030204" pitchFamily="34" charset="0"/>
                        </a:rPr>
                        <a:t>Mái có khai thác sử dụng</a:t>
                      </a:r>
                      <a:endParaRPr lang="en-US" sz="15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6350" indent="0" algn="just">
                        <a:buFontTx/>
                        <a:buNone/>
                      </a:pPr>
                      <a:endParaRPr lang="en-US" sz="1500" baseline="0" dirty="0" smtClean="0">
                        <a:latin typeface="Calibri" panose="020F0502020204030204" pitchFamily="34" charset="0"/>
                        <a:cs typeface="Calibri" panose="020F0502020204030204" pitchFamily="34" charset="0"/>
                      </a:endParaRPr>
                    </a:p>
                  </a:txBody>
                  <a:tcPr/>
                </a:tc>
                <a:tc>
                  <a:txBody>
                    <a:bodyPr/>
                    <a:lstStyle/>
                    <a:p>
                      <a:pPr marL="6350" marR="0" indent="0" algn="just" defTabSz="914400" rtl="0" eaLnBrk="1" fontAlgn="auto" latinLnBrk="0" hangingPunct="1">
                        <a:lnSpc>
                          <a:spcPct val="100000"/>
                        </a:lnSpc>
                        <a:spcBef>
                          <a:spcPts val="0"/>
                        </a:spcBef>
                        <a:spcAft>
                          <a:spcPts val="0"/>
                        </a:spcAft>
                        <a:buClrTx/>
                        <a:buSzTx/>
                        <a:buFontTx/>
                        <a:buNone/>
                        <a:tabLst/>
                        <a:defRPr/>
                      </a:pPr>
                      <a:r>
                        <a:rPr lang="en-US" sz="1500" kern="1200" dirty="0" err="1" smtClean="0">
                          <a:solidFill>
                            <a:srgbClr val="FF0000"/>
                          </a:solidFill>
                          <a:effectLst/>
                          <a:latin typeface="Calibri" panose="020F0502020204030204" pitchFamily="34" charset="0"/>
                          <a:ea typeface="+mn-ea"/>
                          <a:cs typeface="Calibri" panose="020F0502020204030204" pitchFamily="34" charset="0"/>
                        </a:rPr>
                        <a:t>Mái</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nhà</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có</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sự</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có</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mặt</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thường</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xuyên</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của</a:t>
                      </a:r>
                      <a:r>
                        <a:rPr lang="en-US" sz="1500" kern="1200" dirty="0" smtClean="0">
                          <a:solidFill>
                            <a:srgbClr val="FF0000"/>
                          </a:solidFill>
                          <a:effectLst/>
                          <a:latin typeface="Calibri" panose="020F0502020204030204" pitchFamily="34" charset="0"/>
                          <a:ea typeface="+mn-ea"/>
                          <a:cs typeface="Calibri" panose="020F0502020204030204" pitchFamily="34" charset="0"/>
                        </a:rPr>
                        <a:t> con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người</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không</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ít</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hơn</a:t>
                      </a:r>
                      <a:r>
                        <a:rPr lang="en-US" sz="1500" kern="1200" dirty="0" smtClean="0">
                          <a:solidFill>
                            <a:srgbClr val="FF0000"/>
                          </a:solidFill>
                          <a:effectLst/>
                          <a:latin typeface="Calibri" panose="020F0502020204030204" pitchFamily="34" charset="0"/>
                          <a:ea typeface="+mn-ea"/>
                          <a:cs typeface="Calibri" panose="020F0502020204030204" pitchFamily="34" charset="0"/>
                        </a:rPr>
                        <a:t> 2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giờ</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liên</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tục</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hoặc</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tổng</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thời</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gian</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không</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ít</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hơn</a:t>
                      </a:r>
                      <a:r>
                        <a:rPr lang="en-US" sz="1500" kern="1200" dirty="0" smtClean="0">
                          <a:solidFill>
                            <a:srgbClr val="FF0000"/>
                          </a:solidFill>
                          <a:effectLst/>
                          <a:latin typeface="Calibri" panose="020F0502020204030204" pitchFamily="34" charset="0"/>
                          <a:ea typeface="+mn-ea"/>
                          <a:cs typeface="Calibri" panose="020F0502020204030204" pitchFamily="34" charset="0"/>
                        </a:rPr>
                        <a:t> 6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giờ</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trong</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vòng</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một</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ngày</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đêm</a:t>
                      </a:r>
                      <a:r>
                        <a:rPr lang="en-US" sz="1500" kern="1200" dirty="0" smtClean="0">
                          <a:solidFill>
                            <a:srgbClr val="FF0000"/>
                          </a:solidFill>
                          <a:effectLst/>
                          <a:latin typeface="Calibri" panose="020F0502020204030204" pitchFamily="34" charset="0"/>
                          <a:ea typeface="+mn-ea"/>
                          <a:cs typeface="Calibri" panose="020F0502020204030204" pitchFamily="34" charset="0"/>
                        </a:rPr>
                        <a:t>)</a:t>
                      </a:r>
                      <a:endParaRPr lang="en-US" sz="1500" baseline="0" dirty="0" smtClean="0">
                        <a:solidFill>
                          <a:srgbClr val="FF0000"/>
                        </a:solidFill>
                        <a:latin typeface="Calibri" panose="020F0502020204030204" pitchFamily="34" charset="0"/>
                        <a:cs typeface="Calibri" panose="020F0502020204030204" pitchFamily="34" charset="0"/>
                      </a:endParaRPr>
                    </a:p>
                  </a:txBody>
                  <a:tcPr/>
                </a:tc>
                <a:tc>
                  <a:txBody>
                    <a:bodyPr/>
                    <a:lstStyle/>
                    <a:p>
                      <a:pPr algn="just"/>
                      <a:r>
                        <a:rPr lang="vi-VN" sz="1500" i="1" baseline="0" dirty="0" smtClean="0">
                          <a:latin typeface="Calibri" panose="020F0502020204030204" pitchFamily="34" charset="0"/>
                          <a:cs typeface="Calibri" panose="020F0502020204030204" pitchFamily="34" charset="0"/>
                        </a:rPr>
                        <a:t>Bổ sung khái niệm</a:t>
                      </a:r>
                      <a:endParaRPr lang="en-US" sz="1500" i="1" baseline="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990584549"/>
                  </a:ext>
                </a:extLst>
              </a:tr>
              <a:tr h="352413">
                <a:tc gridSpan="5">
                  <a:txBody>
                    <a:bodyPr/>
                    <a:lstStyle/>
                    <a:p>
                      <a:r>
                        <a:rPr lang="en-US" sz="1500" b="1" dirty="0" smtClean="0">
                          <a:latin typeface="+mn-lt"/>
                          <a:cs typeface="Calibri" panose="020F0502020204030204" pitchFamily="34" charset="0"/>
                        </a:rPr>
                        <a:t>2. PHÂN</a:t>
                      </a:r>
                      <a:r>
                        <a:rPr lang="en-US" sz="1500" b="1" baseline="0" dirty="0" smtClean="0">
                          <a:latin typeface="+mn-lt"/>
                          <a:cs typeface="Calibri" panose="020F0502020204030204" pitchFamily="34" charset="0"/>
                        </a:rPr>
                        <a:t> LOẠI KỸ THUẬT VỀ CHÁY</a:t>
                      </a:r>
                      <a:endParaRPr lang="en-US" sz="1500" b="1" dirty="0">
                        <a:latin typeface="+mn-lt"/>
                        <a:cs typeface="Calibri" panose="020F0502020204030204" pitchFamily="34" charset="0"/>
                      </a:endParaRPr>
                    </a:p>
                  </a:txBody>
                  <a:tcPr/>
                </a:tc>
                <a:tc hMerge="1">
                  <a:txBody>
                    <a:bodyPr/>
                    <a:lstStyle/>
                    <a:p>
                      <a:endParaRPr lang="en-US" sz="1500" dirty="0">
                        <a:latin typeface="Calibri" panose="020F0502020204030204" pitchFamily="34" charset="0"/>
                        <a:cs typeface="Calibri" panose="020F0502020204030204" pitchFamily="34" charset="0"/>
                      </a:endParaRPr>
                    </a:p>
                  </a:txBody>
                  <a:tcPr/>
                </a:tc>
                <a:tc hMerge="1">
                  <a:txBody>
                    <a:bodyPr/>
                    <a:lstStyle/>
                    <a:p>
                      <a:pPr marL="6350" indent="0">
                        <a:buFontTx/>
                        <a:buNone/>
                      </a:pPr>
                      <a:endParaRPr lang="en-US" sz="1500" baseline="0" dirty="0" smtClean="0">
                        <a:latin typeface="Calibri" panose="020F0502020204030204" pitchFamily="34" charset="0"/>
                        <a:cs typeface="Calibri" panose="020F0502020204030204" pitchFamily="34" charset="0"/>
                      </a:endParaRPr>
                    </a:p>
                  </a:txBody>
                  <a:tcPr/>
                </a:tc>
                <a:tc hMerge="1">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1500" baseline="0" dirty="0" smtClean="0">
                        <a:solidFill>
                          <a:srgbClr val="FF0000"/>
                        </a:solidFill>
                        <a:latin typeface="Calibri" panose="020F0502020204030204" pitchFamily="34" charset="0"/>
                        <a:cs typeface="Calibri" panose="020F0502020204030204" pitchFamily="34" charset="0"/>
                      </a:endParaRPr>
                    </a:p>
                  </a:txBody>
                  <a:tcPr/>
                </a:tc>
                <a:tc hMerge="1">
                  <a:txBody>
                    <a:bodyPr/>
                    <a:lstStyle/>
                    <a:p>
                      <a:pPr algn="just"/>
                      <a:endParaRPr lang="en-US" sz="1500" b="0" i="1" baseline="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543639931"/>
                  </a:ext>
                </a:extLst>
              </a:tr>
              <a:tr h="2053680">
                <a:tc>
                  <a:txBody>
                    <a:bodyPr/>
                    <a:lstStyle/>
                    <a:p>
                      <a:r>
                        <a:rPr lang="en-US" sz="1500" dirty="0" smtClean="0">
                          <a:latin typeface="Calibri" panose="020F0502020204030204" pitchFamily="34" charset="0"/>
                          <a:cs typeface="Calibri" panose="020F0502020204030204" pitchFamily="34" charset="0"/>
                        </a:rPr>
                        <a:t>2.1.8</a:t>
                      </a:r>
                      <a:endParaRPr lang="en-US" sz="1500" dirty="0">
                        <a:latin typeface="Calibri" panose="020F0502020204030204" pitchFamily="34" charset="0"/>
                        <a:cs typeface="Calibri" panose="020F0502020204030204" pitchFamily="34" charset="0"/>
                      </a:endParaRPr>
                    </a:p>
                  </a:txBody>
                  <a:tcPr/>
                </a:tc>
                <a:tc>
                  <a:txBody>
                    <a:bodyPr/>
                    <a:lstStyle/>
                    <a:p>
                      <a:r>
                        <a:rPr lang="en-US" sz="1500" dirty="0" err="1" smtClean="0">
                          <a:latin typeface="Calibri" panose="020F0502020204030204" pitchFamily="34" charset="0"/>
                          <a:cs typeface="Calibri" panose="020F0502020204030204" pitchFamily="34" charset="0"/>
                        </a:rPr>
                        <a:t>Quy</a:t>
                      </a:r>
                      <a:r>
                        <a:rPr lang="en-US" sz="1500" dirty="0" smtClean="0">
                          <a:latin typeface="Calibri" panose="020F0502020204030204" pitchFamily="34" charset="0"/>
                          <a:cs typeface="Calibri" panose="020F0502020204030204" pitchFamily="34" charset="0"/>
                        </a:rPr>
                        <a:t> </a:t>
                      </a:r>
                      <a:r>
                        <a:rPr lang="en-US" sz="1500" dirty="0" err="1" smtClean="0">
                          <a:latin typeface="Calibri" panose="020F0502020204030204" pitchFamily="34" charset="0"/>
                          <a:cs typeface="Calibri" panose="020F0502020204030204" pitchFamily="34" charset="0"/>
                        </a:rPr>
                        <a:t>đinh</a:t>
                      </a:r>
                      <a:r>
                        <a:rPr lang="en-US" sz="1500" baseline="0" dirty="0" smtClean="0">
                          <a:latin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cs typeface="Calibri" panose="020F0502020204030204" pitchFamily="34" charset="0"/>
                        </a:rPr>
                        <a:t>về</a:t>
                      </a:r>
                      <a:r>
                        <a:rPr lang="en-US" sz="1500" baseline="0" dirty="0" smtClean="0">
                          <a:latin typeface="Calibri" panose="020F0502020204030204" pitchFamily="34" charset="0"/>
                          <a:cs typeface="Calibri" panose="020F0502020204030204" pitchFamily="34" charset="0"/>
                        </a:rPr>
                        <a:t> VLXD </a:t>
                      </a:r>
                      <a:r>
                        <a:rPr lang="en-US" sz="1500" baseline="0" dirty="0" err="1" smtClean="0">
                          <a:latin typeface="Calibri" panose="020F0502020204030204" pitchFamily="34" charset="0"/>
                          <a:cs typeface="Calibri" panose="020F0502020204030204" pitchFamily="34" charset="0"/>
                        </a:rPr>
                        <a:t>hoàn</a:t>
                      </a:r>
                      <a:r>
                        <a:rPr lang="en-US" sz="1500" baseline="0" dirty="0" smtClean="0">
                          <a:latin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cs typeface="Calibri" panose="020F0502020204030204" pitchFamily="34" charset="0"/>
                        </a:rPr>
                        <a:t>thiện</a:t>
                      </a:r>
                      <a:endParaRPr lang="en-US" sz="1500" dirty="0">
                        <a:latin typeface="Calibri" panose="020F0502020204030204" pitchFamily="34" charset="0"/>
                        <a:cs typeface="Calibri" panose="020F0502020204030204" pitchFamily="34" charset="0"/>
                      </a:endParaRPr>
                    </a:p>
                  </a:txBody>
                  <a:tcPr/>
                </a:tc>
                <a:tc>
                  <a:txBody>
                    <a:bodyPr/>
                    <a:lstStyle/>
                    <a:p>
                      <a:pPr marL="0" indent="0" algn="just">
                        <a:buFontTx/>
                        <a:buNone/>
                      </a:pPr>
                      <a:r>
                        <a:rPr lang="en-US" sz="1500" baseline="0" dirty="0" err="1" smtClean="0">
                          <a:latin typeface="Calibri" panose="020F0502020204030204" pitchFamily="34" charset="0"/>
                          <a:cs typeface="Calibri" panose="020F0502020204030204" pitchFamily="34" charset="0"/>
                        </a:rPr>
                        <a:t>Phân</a:t>
                      </a:r>
                      <a:r>
                        <a:rPr lang="en-US" sz="1500" baseline="0" dirty="0" smtClean="0">
                          <a:latin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cs typeface="Calibri" panose="020F0502020204030204" pitchFamily="34" charset="0"/>
                        </a:rPr>
                        <a:t>nhóm</a:t>
                      </a:r>
                      <a:endParaRPr lang="en-US" sz="1500" baseline="0" dirty="0" smtClean="0">
                        <a:latin typeface="Calibri" panose="020F0502020204030204" pitchFamily="34" charset="0"/>
                        <a:cs typeface="Calibri" panose="020F0502020204030204" pitchFamily="34" charset="0"/>
                      </a:endParaRPr>
                    </a:p>
                    <a:p>
                      <a:pPr marL="180975" indent="-180975" algn="just">
                        <a:buFontTx/>
                        <a:buChar char="-"/>
                      </a:pPr>
                      <a:r>
                        <a:rPr lang="en-US" sz="1500" baseline="0" dirty="0" err="1" smtClean="0">
                          <a:latin typeface="Calibri" panose="020F0502020204030204" pitchFamily="34" charset="0"/>
                          <a:cs typeface="Calibri" panose="020F0502020204030204" pitchFamily="34" charset="0"/>
                        </a:rPr>
                        <a:t>Tính</a:t>
                      </a:r>
                      <a:r>
                        <a:rPr lang="en-US" sz="1500" baseline="0" dirty="0" smtClean="0">
                          <a:latin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cs typeface="Calibri" panose="020F0502020204030204" pitchFamily="34" charset="0"/>
                        </a:rPr>
                        <a:t>cháy</a:t>
                      </a:r>
                      <a:r>
                        <a:rPr lang="en-US" sz="1500" baseline="0" dirty="0" smtClean="0">
                          <a:latin typeface="Calibri" panose="020F0502020204030204" pitchFamily="34" charset="0"/>
                          <a:cs typeface="Calibri" panose="020F0502020204030204" pitchFamily="34" charset="0"/>
                        </a:rPr>
                        <a:t> (Ch1, Ch2, Ch3, Ch4)</a:t>
                      </a:r>
                    </a:p>
                    <a:p>
                      <a:pPr marL="180975" indent="-180975" algn="just">
                        <a:buFontTx/>
                        <a:buChar char="-"/>
                      </a:pPr>
                      <a:r>
                        <a:rPr lang="en-US" sz="1500" baseline="0" dirty="0" err="1" smtClean="0">
                          <a:latin typeface="Calibri" panose="020F0502020204030204" pitchFamily="34" charset="0"/>
                          <a:cs typeface="Calibri" panose="020F0502020204030204" pitchFamily="34" charset="0"/>
                        </a:rPr>
                        <a:t>Tính</a:t>
                      </a:r>
                      <a:r>
                        <a:rPr lang="en-US" sz="1500" baseline="0" dirty="0" smtClean="0">
                          <a:latin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cs typeface="Calibri" panose="020F0502020204030204" pitchFamily="34" charset="0"/>
                        </a:rPr>
                        <a:t>bắt</a:t>
                      </a:r>
                      <a:r>
                        <a:rPr lang="en-US" sz="1500" baseline="0" dirty="0" smtClean="0">
                          <a:latin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cs typeface="Calibri" panose="020F0502020204030204" pitchFamily="34" charset="0"/>
                        </a:rPr>
                        <a:t>cháy</a:t>
                      </a:r>
                      <a:r>
                        <a:rPr lang="en-US" sz="1500" baseline="0" dirty="0" smtClean="0">
                          <a:latin typeface="Calibri" panose="020F0502020204030204" pitchFamily="34" charset="0"/>
                          <a:cs typeface="Calibri" panose="020F0502020204030204" pitchFamily="34" charset="0"/>
                        </a:rPr>
                        <a:t> (BC1, BC2, BC3)</a:t>
                      </a:r>
                    </a:p>
                    <a:p>
                      <a:pPr marL="180975" indent="-180975" algn="just">
                        <a:buFontTx/>
                        <a:buChar char="-"/>
                      </a:pPr>
                      <a:r>
                        <a:rPr lang="en-US" sz="1500" baseline="0" dirty="0" err="1" smtClean="0">
                          <a:latin typeface="Calibri" panose="020F0502020204030204" pitchFamily="34" charset="0"/>
                          <a:cs typeface="Calibri" panose="020F0502020204030204" pitchFamily="34" charset="0"/>
                        </a:rPr>
                        <a:t>Tính</a:t>
                      </a:r>
                      <a:r>
                        <a:rPr lang="en-US" sz="1500" baseline="0" dirty="0" smtClean="0">
                          <a:latin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cs typeface="Calibri" panose="020F0502020204030204" pitchFamily="34" charset="0"/>
                        </a:rPr>
                        <a:t>lan</a:t>
                      </a:r>
                      <a:r>
                        <a:rPr lang="en-US" sz="1500" baseline="0" dirty="0" smtClean="0">
                          <a:latin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cs typeface="Calibri" panose="020F0502020204030204" pitchFamily="34" charset="0"/>
                        </a:rPr>
                        <a:t>truyền</a:t>
                      </a:r>
                      <a:r>
                        <a:rPr lang="en-US" sz="1500" baseline="0" dirty="0" smtClean="0">
                          <a:latin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cs typeface="Calibri" panose="020F0502020204030204" pitchFamily="34" charset="0"/>
                        </a:rPr>
                        <a:t>lửa</a:t>
                      </a:r>
                      <a:r>
                        <a:rPr lang="en-US" sz="1500" baseline="0" dirty="0" smtClean="0">
                          <a:latin typeface="Calibri" panose="020F0502020204030204" pitchFamily="34" charset="0"/>
                          <a:cs typeface="Calibri" panose="020F0502020204030204" pitchFamily="34" charset="0"/>
                        </a:rPr>
                        <a:t> (LT1, LT2, LT3, LT4)</a:t>
                      </a:r>
                    </a:p>
                    <a:p>
                      <a:pPr marL="180975" indent="-180975" algn="just">
                        <a:buFontTx/>
                        <a:buChar char="-"/>
                      </a:pPr>
                      <a:r>
                        <a:rPr lang="en-US" sz="1500" baseline="0" dirty="0" err="1" smtClean="0">
                          <a:latin typeface="Calibri" panose="020F0502020204030204" pitchFamily="34" charset="0"/>
                          <a:cs typeface="Calibri" panose="020F0502020204030204" pitchFamily="34" charset="0"/>
                        </a:rPr>
                        <a:t>Khả</a:t>
                      </a:r>
                      <a:r>
                        <a:rPr lang="en-US" sz="1500" baseline="0" dirty="0" smtClean="0">
                          <a:latin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cs typeface="Calibri" panose="020F0502020204030204" pitchFamily="34" charset="0"/>
                        </a:rPr>
                        <a:t>năng</a:t>
                      </a:r>
                      <a:r>
                        <a:rPr lang="en-US" sz="1500" baseline="0" dirty="0" smtClean="0">
                          <a:latin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cs typeface="Calibri" panose="020F0502020204030204" pitchFamily="34" charset="0"/>
                        </a:rPr>
                        <a:t>sinh</a:t>
                      </a:r>
                      <a:r>
                        <a:rPr lang="en-US" sz="1500" baseline="0" dirty="0" smtClean="0">
                          <a:latin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cs typeface="Calibri" panose="020F0502020204030204" pitchFamily="34" charset="0"/>
                        </a:rPr>
                        <a:t>khói</a:t>
                      </a:r>
                      <a:r>
                        <a:rPr lang="en-US" sz="1500" baseline="0" dirty="0" smtClean="0">
                          <a:latin typeface="Calibri" panose="020F0502020204030204" pitchFamily="34" charset="0"/>
                          <a:cs typeface="Calibri" panose="020F0502020204030204" pitchFamily="34" charset="0"/>
                        </a:rPr>
                        <a:t> (SK1, SK2, SK3)</a:t>
                      </a:r>
                    </a:p>
                    <a:p>
                      <a:pPr marL="180975" indent="-180975" algn="just">
                        <a:buFontTx/>
                        <a:buChar char="-"/>
                      </a:pPr>
                      <a:r>
                        <a:rPr lang="en-US" sz="1500" baseline="0" dirty="0" err="1" smtClean="0">
                          <a:latin typeface="Calibri" panose="020F0502020204030204" pitchFamily="34" charset="0"/>
                          <a:cs typeface="Calibri" panose="020F0502020204030204" pitchFamily="34" charset="0"/>
                        </a:rPr>
                        <a:t>Độc</a:t>
                      </a:r>
                      <a:r>
                        <a:rPr lang="en-US" sz="1500" baseline="0" dirty="0" smtClean="0">
                          <a:latin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cs typeface="Calibri" panose="020F0502020204030204" pitchFamily="34" charset="0"/>
                        </a:rPr>
                        <a:t>tính</a:t>
                      </a:r>
                      <a:r>
                        <a:rPr lang="en-US" sz="1500" baseline="0" dirty="0" smtClean="0">
                          <a:latin typeface="Calibri" panose="020F0502020204030204" pitchFamily="34" charset="0"/>
                          <a:cs typeface="Calibri" panose="020F0502020204030204" pitchFamily="34" charset="0"/>
                        </a:rPr>
                        <a:t> (ĐT1, ĐT2, ĐT3, ĐT4)</a:t>
                      </a:r>
                    </a:p>
                    <a:p>
                      <a:pPr marL="6350" indent="0">
                        <a:buFontTx/>
                        <a:buNone/>
                      </a:pPr>
                      <a:endParaRPr lang="en-US" sz="1500" baseline="0" dirty="0" smtClean="0">
                        <a:latin typeface="Calibri" panose="020F0502020204030204" pitchFamily="34" charset="0"/>
                        <a:cs typeface="Calibri" panose="020F0502020204030204" pitchFamily="34" charset="0"/>
                      </a:endParaRPr>
                    </a:p>
                  </a:txBody>
                  <a:tcPr/>
                </a:tc>
                <a:tc>
                  <a:txBody>
                    <a:bodyPr/>
                    <a:lstStyle/>
                    <a:p>
                      <a:pPr marL="0" indent="0" algn="just">
                        <a:buFontTx/>
                        <a:buNone/>
                      </a:pPr>
                      <a:r>
                        <a:rPr lang="en-US" sz="1500" baseline="0" dirty="0" err="1" smtClean="0">
                          <a:latin typeface="Calibri" panose="020F0502020204030204" pitchFamily="34" charset="0"/>
                          <a:cs typeface="Calibri" panose="020F0502020204030204" pitchFamily="34" charset="0"/>
                        </a:rPr>
                        <a:t>Phân</a:t>
                      </a:r>
                      <a:r>
                        <a:rPr lang="en-US" sz="1500" baseline="0" dirty="0" smtClean="0">
                          <a:latin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cs typeface="Calibri" panose="020F0502020204030204" pitchFamily="34" charset="0"/>
                        </a:rPr>
                        <a:t>nhóm</a:t>
                      </a:r>
                      <a:endParaRPr lang="en-US" sz="1500" baseline="0" dirty="0" smtClean="0">
                        <a:latin typeface="Calibri" panose="020F0502020204030204" pitchFamily="34" charset="0"/>
                        <a:cs typeface="Calibri" panose="020F0502020204030204" pitchFamily="34" charset="0"/>
                      </a:endParaRPr>
                    </a:p>
                    <a:p>
                      <a:pPr marL="180975" indent="-180975" algn="just">
                        <a:buFontTx/>
                        <a:buChar char="-"/>
                      </a:pPr>
                      <a:r>
                        <a:rPr lang="en-US" sz="1500" baseline="0" dirty="0" err="1" smtClean="0">
                          <a:latin typeface="Calibri" panose="020F0502020204030204" pitchFamily="34" charset="0"/>
                          <a:cs typeface="Calibri" panose="020F0502020204030204" pitchFamily="34" charset="0"/>
                        </a:rPr>
                        <a:t>Tính</a:t>
                      </a:r>
                      <a:r>
                        <a:rPr lang="en-US" sz="1500" baseline="0" dirty="0" smtClean="0">
                          <a:latin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cs typeface="Calibri" panose="020F0502020204030204" pitchFamily="34" charset="0"/>
                        </a:rPr>
                        <a:t>cháy</a:t>
                      </a:r>
                      <a:r>
                        <a:rPr lang="en-US" sz="1500" baseline="0" dirty="0" smtClean="0">
                          <a:latin typeface="Calibri" panose="020F0502020204030204" pitchFamily="34" charset="0"/>
                          <a:cs typeface="Calibri" panose="020F0502020204030204" pitchFamily="34" charset="0"/>
                        </a:rPr>
                        <a:t> (Ch1, Ch2, Ch3, Ch4)</a:t>
                      </a:r>
                    </a:p>
                    <a:p>
                      <a:pPr marL="180975" indent="-180975" algn="just">
                        <a:buFontTx/>
                        <a:buChar char="-"/>
                      </a:pPr>
                      <a:r>
                        <a:rPr lang="en-US" sz="1500" baseline="0" dirty="0" err="1" smtClean="0">
                          <a:latin typeface="Calibri" panose="020F0502020204030204" pitchFamily="34" charset="0"/>
                          <a:cs typeface="Calibri" panose="020F0502020204030204" pitchFamily="34" charset="0"/>
                        </a:rPr>
                        <a:t>Tính</a:t>
                      </a:r>
                      <a:r>
                        <a:rPr lang="en-US" sz="1500" baseline="0" dirty="0" smtClean="0">
                          <a:latin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cs typeface="Calibri" panose="020F0502020204030204" pitchFamily="34" charset="0"/>
                        </a:rPr>
                        <a:t>bắt</a:t>
                      </a:r>
                      <a:r>
                        <a:rPr lang="en-US" sz="1500" baseline="0" dirty="0" smtClean="0">
                          <a:latin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cs typeface="Calibri" panose="020F0502020204030204" pitchFamily="34" charset="0"/>
                        </a:rPr>
                        <a:t>cháy</a:t>
                      </a:r>
                      <a:r>
                        <a:rPr lang="en-US" sz="1500" baseline="0" dirty="0" smtClean="0">
                          <a:latin typeface="Calibri" panose="020F0502020204030204" pitchFamily="34" charset="0"/>
                          <a:cs typeface="Calibri" panose="020F0502020204030204" pitchFamily="34" charset="0"/>
                        </a:rPr>
                        <a:t> (BC1, BC2, BC3)</a:t>
                      </a:r>
                    </a:p>
                    <a:p>
                      <a:pPr marL="180975" indent="-180975" algn="just">
                        <a:buFontTx/>
                        <a:buChar char="-"/>
                      </a:pPr>
                      <a:r>
                        <a:rPr lang="en-US" sz="1500" baseline="0" dirty="0" err="1" smtClean="0">
                          <a:latin typeface="Calibri" panose="020F0502020204030204" pitchFamily="34" charset="0"/>
                          <a:cs typeface="Calibri" panose="020F0502020204030204" pitchFamily="34" charset="0"/>
                        </a:rPr>
                        <a:t>Tính</a:t>
                      </a:r>
                      <a:r>
                        <a:rPr lang="en-US" sz="1500" baseline="0" dirty="0" smtClean="0">
                          <a:latin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cs typeface="Calibri" panose="020F0502020204030204" pitchFamily="34" charset="0"/>
                        </a:rPr>
                        <a:t>lan</a:t>
                      </a:r>
                      <a:r>
                        <a:rPr lang="en-US" sz="1500" baseline="0" dirty="0" smtClean="0">
                          <a:latin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cs typeface="Calibri" panose="020F0502020204030204" pitchFamily="34" charset="0"/>
                        </a:rPr>
                        <a:t>truyền</a:t>
                      </a:r>
                      <a:r>
                        <a:rPr lang="en-US" sz="1500" baseline="0" dirty="0" smtClean="0">
                          <a:latin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cs typeface="Calibri" panose="020F0502020204030204" pitchFamily="34" charset="0"/>
                        </a:rPr>
                        <a:t>lửa</a:t>
                      </a:r>
                      <a:r>
                        <a:rPr lang="en-US" sz="1500" baseline="0" dirty="0" smtClean="0">
                          <a:latin typeface="Calibri" panose="020F0502020204030204" pitchFamily="34" charset="0"/>
                          <a:cs typeface="Calibri" panose="020F0502020204030204" pitchFamily="34" charset="0"/>
                        </a:rPr>
                        <a:t> (LT1, LT2, LT3, LT4)</a:t>
                      </a:r>
                    </a:p>
                    <a:p>
                      <a:pPr marL="180975" indent="-180975" algn="just">
                        <a:buFontTx/>
                        <a:buChar char="-"/>
                      </a:pPr>
                      <a:r>
                        <a:rPr lang="en-US" sz="1500" baseline="0" dirty="0" err="1" smtClean="0">
                          <a:latin typeface="Calibri" panose="020F0502020204030204" pitchFamily="34" charset="0"/>
                          <a:cs typeface="Calibri" panose="020F0502020204030204" pitchFamily="34" charset="0"/>
                        </a:rPr>
                        <a:t>Khả</a:t>
                      </a:r>
                      <a:r>
                        <a:rPr lang="en-US" sz="1500" baseline="0" dirty="0" smtClean="0">
                          <a:latin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cs typeface="Calibri" panose="020F0502020204030204" pitchFamily="34" charset="0"/>
                        </a:rPr>
                        <a:t>năng</a:t>
                      </a:r>
                      <a:r>
                        <a:rPr lang="en-US" sz="1500" baseline="0" dirty="0" smtClean="0">
                          <a:latin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cs typeface="Calibri" panose="020F0502020204030204" pitchFamily="34" charset="0"/>
                        </a:rPr>
                        <a:t>sinh</a:t>
                      </a:r>
                      <a:r>
                        <a:rPr lang="en-US" sz="1500" baseline="0" dirty="0" smtClean="0">
                          <a:latin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cs typeface="Calibri" panose="020F0502020204030204" pitchFamily="34" charset="0"/>
                        </a:rPr>
                        <a:t>khói</a:t>
                      </a:r>
                      <a:r>
                        <a:rPr lang="en-US" sz="1500" baseline="0" dirty="0" smtClean="0">
                          <a:latin typeface="Calibri" panose="020F0502020204030204" pitchFamily="34" charset="0"/>
                          <a:cs typeface="Calibri" panose="020F0502020204030204" pitchFamily="34" charset="0"/>
                        </a:rPr>
                        <a:t> (SK1, SK2, SK3)</a:t>
                      </a:r>
                    </a:p>
                    <a:p>
                      <a:pPr marL="180975" indent="-180975" algn="just">
                        <a:buFontTx/>
                        <a:buChar char="-"/>
                      </a:pPr>
                      <a:r>
                        <a:rPr lang="en-US" sz="1500" baseline="0" dirty="0" err="1" smtClean="0">
                          <a:latin typeface="Calibri" panose="020F0502020204030204" pitchFamily="34" charset="0"/>
                          <a:cs typeface="Calibri" panose="020F0502020204030204" pitchFamily="34" charset="0"/>
                        </a:rPr>
                        <a:t>Độc</a:t>
                      </a:r>
                      <a:r>
                        <a:rPr lang="en-US" sz="1500" baseline="0" dirty="0" smtClean="0">
                          <a:latin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cs typeface="Calibri" panose="020F0502020204030204" pitchFamily="34" charset="0"/>
                        </a:rPr>
                        <a:t>tính</a:t>
                      </a:r>
                      <a:r>
                        <a:rPr lang="en-US" sz="1500" baseline="0" dirty="0" smtClean="0">
                          <a:latin typeface="Calibri" panose="020F0502020204030204" pitchFamily="34" charset="0"/>
                          <a:cs typeface="Calibri" panose="020F0502020204030204" pitchFamily="34" charset="0"/>
                        </a:rPr>
                        <a:t> (ĐT1, ĐT2, ĐT3, ĐT4)</a:t>
                      </a:r>
                    </a:p>
                    <a:p>
                      <a:pPr marL="0" marR="0" indent="0" algn="just" defTabSz="914400" rtl="0" eaLnBrk="1" fontAlgn="auto" latinLnBrk="0" hangingPunct="1">
                        <a:lnSpc>
                          <a:spcPct val="100000"/>
                        </a:lnSpc>
                        <a:spcBef>
                          <a:spcPts val="0"/>
                        </a:spcBef>
                        <a:spcAft>
                          <a:spcPts val="0"/>
                        </a:spcAft>
                        <a:buClrTx/>
                        <a:buSzTx/>
                        <a:buFontTx/>
                        <a:buNone/>
                        <a:tabLst/>
                        <a:defRPr/>
                      </a:pPr>
                      <a:r>
                        <a:rPr lang="en-US" sz="1500" baseline="0" dirty="0" err="1" smtClean="0">
                          <a:solidFill>
                            <a:srgbClr val="FF0000"/>
                          </a:solidFill>
                          <a:latin typeface="Calibri" panose="020F0502020204030204" pitchFamily="34" charset="0"/>
                          <a:cs typeface="Calibri" panose="020F0502020204030204" pitchFamily="34" charset="0"/>
                        </a:rPr>
                        <a:t>Phân</a:t>
                      </a:r>
                      <a:r>
                        <a:rPr lang="en-US" sz="1500" baseline="0" dirty="0" smtClean="0">
                          <a:solidFill>
                            <a:srgbClr val="FF0000"/>
                          </a:solidFill>
                          <a:latin typeface="Calibri" panose="020F0502020204030204" pitchFamily="34" charset="0"/>
                          <a:cs typeface="Calibri" panose="020F0502020204030204" pitchFamily="34" charset="0"/>
                        </a:rPr>
                        <a:t> </a:t>
                      </a:r>
                      <a:r>
                        <a:rPr lang="en-US" sz="1500" baseline="0" dirty="0" err="1" smtClean="0">
                          <a:solidFill>
                            <a:srgbClr val="FF0000"/>
                          </a:solidFill>
                          <a:latin typeface="Calibri" panose="020F0502020204030204" pitchFamily="34" charset="0"/>
                          <a:cs typeface="Calibri" panose="020F0502020204030204" pitchFamily="34" charset="0"/>
                        </a:rPr>
                        <a:t>cấp</a:t>
                      </a:r>
                      <a:r>
                        <a:rPr lang="en-US" sz="1500" baseline="0" dirty="0" smtClean="0">
                          <a:solidFill>
                            <a:srgbClr val="FF0000"/>
                          </a:solidFill>
                          <a:latin typeface="Calibri" panose="020F0502020204030204" pitchFamily="34" charset="0"/>
                          <a:cs typeface="Calibri" panose="020F0502020204030204" pitchFamily="34" charset="0"/>
                        </a:rPr>
                        <a:t> </a:t>
                      </a:r>
                      <a:r>
                        <a:rPr lang="en-US" sz="1500" baseline="0" dirty="0" err="1" smtClean="0">
                          <a:solidFill>
                            <a:srgbClr val="FF0000"/>
                          </a:solidFill>
                          <a:latin typeface="Calibri" panose="020F0502020204030204" pitchFamily="34" charset="0"/>
                          <a:cs typeface="Calibri" panose="020F0502020204030204" pitchFamily="34" charset="0"/>
                        </a:rPr>
                        <a:t>vật</a:t>
                      </a:r>
                      <a:r>
                        <a:rPr lang="en-US" sz="1500" baseline="0" dirty="0" smtClean="0">
                          <a:solidFill>
                            <a:srgbClr val="FF0000"/>
                          </a:solidFill>
                          <a:latin typeface="Calibri" panose="020F0502020204030204" pitchFamily="34" charset="0"/>
                          <a:cs typeface="Calibri" panose="020F0502020204030204" pitchFamily="34" charset="0"/>
                        </a:rPr>
                        <a:t> </a:t>
                      </a:r>
                      <a:r>
                        <a:rPr lang="en-US" sz="1500" baseline="0" dirty="0" err="1" smtClean="0">
                          <a:solidFill>
                            <a:srgbClr val="FF0000"/>
                          </a:solidFill>
                          <a:latin typeface="Calibri" panose="020F0502020204030204" pitchFamily="34" charset="0"/>
                          <a:cs typeface="Calibri" panose="020F0502020204030204" pitchFamily="34" charset="0"/>
                        </a:rPr>
                        <a:t>liệu</a:t>
                      </a:r>
                      <a:r>
                        <a:rPr lang="en-US" sz="1500" baseline="0" dirty="0" smtClean="0">
                          <a:solidFill>
                            <a:srgbClr val="FF0000"/>
                          </a:solidFill>
                          <a:latin typeface="Calibri" panose="020F0502020204030204" pitchFamily="34" charset="0"/>
                          <a:cs typeface="Calibri" panose="020F0502020204030204" pitchFamily="34" charset="0"/>
                        </a:rPr>
                        <a:t> </a:t>
                      </a:r>
                      <a:r>
                        <a:rPr lang="en-US" sz="1500" baseline="0" dirty="0" err="1" smtClean="0">
                          <a:solidFill>
                            <a:srgbClr val="FF0000"/>
                          </a:solidFill>
                          <a:latin typeface="Calibri" panose="020F0502020204030204" pitchFamily="34" charset="0"/>
                          <a:cs typeface="Calibri" panose="020F0502020204030204" pitchFamily="34" charset="0"/>
                        </a:rPr>
                        <a:t>theo</a:t>
                      </a:r>
                      <a:r>
                        <a:rPr lang="en-US" sz="1500" baseline="0" dirty="0" smtClean="0">
                          <a:solidFill>
                            <a:srgbClr val="FF0000"/>
                          </a:solidFill>
                          <a:latin typeface="Calibri" panose="020F0502020204030204" pitchFamily="34" charset="0"/>
                          <a:cs typeface="Calibri" panose="020F0502020204030204" pitchFamily="34" charset="0"/>
                        </a:rPr>
                        <a:t> </a:t>
                      </a:r>
                      <a:r>
                        <a:rPr lang="en-US" sz="1500" baseline="0" dirty="0" err="1" smtClean="0">
                          <a:solidFill>
                            <a:srgbClr val="FF0000"/>
                          </a:solidFill>
                          <a:latin typeface="Calibri" panose="020F0502020204030204" pitchFamily="34" charset="0"/>
                          <a:cs typeface="Calibri" panose="020F0502020204030204" pitchFamily="34" charset="0"/>
                        </a:rPr>
                        <a:t>tính</a:t>
                      </a:r>
                      <a:r>
                        <a:rPr lang="en-US" sz="1500" baseline="0" dirty="0" smtClean="0">
                          <a:solidFill>
                            <a:srgbClr val="FF0000"/>
                          </a:solidFill>
                          <a:latin typeface="Calibri" panose="020F0502020204030204" pitchFamily="34" charset="0"/>
                          <a:cs typeface="Calibri" panose="020F0502020204030204" pitchFamily="34" charset="0"/>
                        </a:rPr>
                        <a:t> </a:t>
                      </a:r>
                      <a:r>
                        <a:rPr lang="en-US" sz="1500" baseline="0" dirty="0" err="1" smtClean="0">
                          <a:solidFill>
                            <a:srgbClr val="FF0000"/>
                          </a:solidFill>
                          <a:latin typeface="Calibri" panose="020F0502020204030204" pitchFamily="34" charset="0"/>
                          <a:cs typeface="Calibri" panose="020F0502020204030204" pitchFamily="34" charset="0"/>
                        </a:rPr>
                        <a:t>nguy</a:t>
                      </a:r>
                      <a:r>
                        <a:rPr lang="en-US" sz="1500" baseline="0" dirty="0" smtClean="0">
                          <a:solidFill>
                            <a:srgbClr val="FF0000"/>
                          </a:solidFill>
                          <a:latin typeface="Calibri" panose="020F0502020204030204" pitchFamily="34" charset="0"/>
                          <a:cs typeface="Calibri" panose="020F0502020204030204" pitchFamily="34" charset="0"/>
                        </a:rPr>
                        <a:t> </a:t>
                      </a:r>
                      <a:r>
                        <a:rPr lang="en-US" sz="1500" baseline="0" dirty="0" err="1" smtClean="0">
                          <a:solidFill>
                            <a:srgbClr val="FF0000"/>
                          </a:solidFill>
                          <a:latin typeface="Calibri" panose="020F0502020204030204" pitchFamily="34" charset="0"/>
                          <a:cs typeface="Calibri" panose="020F0502020204030204" pitchFamily="34" charset="0"/>
                        </a:rPr>
                        <a:t>hiểm</a:t>
                      </a:r>
                      <a:r>
                        <a:rPr lang="en-US" sz="1500" baseline="0" dirty="0" smtClean="0">
                          <a:solidFill>
                            <a:srgbClr val="FF0000"/>
                          </a:solidFill>
                          <a:latin typeface="Calibri" panose="020F0502020204030204" pitchFamily="34" charset="0"/>
                          <a:cs typeface="Calibri" panose="020F0502020204030204" pitchFamily="34" charset="0"/>
                        </a:rPr>
                        <a:t> </a:t>
                      </a:r>
                      <a:r>
                        <a:rPr lang="en-US" sz="1500" baseline="0" dirty="0" err="1" smtClean="0">
                          <a:solidFill>
                            <a:srgbClr val="FF0000"/>
                          </a:solidFill>
                          <a:latin typeface="Calibri" panose="020F0502020204030204" pitchFamily="34" charset="0"/>
                          <a:cs typeface="Calibri" panose="020F0502020204030204" pitchFamily="34" charset="0"/>
                        </a:rPr>
                        <a:t>cháy</a:t>
                      </a:r>
                      <a:r>
                        <a:rPr lang="en-US" sz="1500" baseline="0" dirty="0" smtClean="0">
                          <a:solidFill>
                            <a:srgbClr val="FF0000"/>
                          </a:solidFill>
                          <a:latin typeface="Calibri" panose="020F0502020204030204" pitchFamily="34" charset="0"/>
                          <a:cs typeface="Calibri" panose="020F0502020204030204" pitchFamily="34" charset="0"/>
                        </a:rPr>
                        <a:t> </a:t>
                      </a:r>
                      <a:r>
                        <a:rPr lang="en-US" sz="1500" baseline="0" dirty="0" err="1" smtClean="0">
                          <a:solidFill>
                            <a:srgbClr val="FF0000"/>
                          </a:solidFill>
                          <a:latin typeface="Calibri" panose="020F0502020204030204" pitchFamily="34" charset="0"/>
                          <a:cs typeface="Calibri" panose="020F0502020204030204" pitchFamily="34" charset="0"/>
                        </a:rPr>
                        <a:t>từ</a:t>
                      </a:r>
                      <a:r>
                        <a:rPr lang="en-US" sz="1500" baseline="0" dirty="0" smtClean="0">
                          <a:solidFill>
                            <a:srgbClr val="FF0000"/>
                          </a:solidFill>
                          <a:latin typeface="Calibri" panose="020F0502020204030204" pitchFamily="34" charset="0"/>
                          <a:cs typeface="Calibri" panose="020F0502020204030204" pitchFamily="34" charset="0"/>
                        </a:rPr>
                        <a:t> CV0 </a:t>
                      </a:r>
                      <a:r>
                        <a:rPr lang="en-US" sz="1500" baseline="0" dirty="0" err="1" smtClean="0">
                          <a:solidFill>
                            <a:srgbClr val="FF0000"/>
                          </a:solidFill>
                          <a:latin typeface="Calibri" panose="020F0502020204030204" pitchFamily="34" charset="0"/>
                          <a:cs typeface="Calibri" panose="020F0502020204030204" pitchFamily="34" charset="0"/>
                        </a:rPr>
                        <a:t>đến</a:t>
                      </a:r>
                      <a:r>
                        <a:rPr lang="en-US" sz="1500" baseline="0" dirty="0" smtClean="0">
                          <a:solidFill>
                            <a:srgbClr val="FF0000"/>
                          </a:solidFill>
                          <a:latin typeface="Calibri" panose="020F0502020204030204" pitchFamily="34" charset="0"/>
                          <a:cs typeface="Calibri" panose="020F0502020204030204" pitchFamily="34" charset="0"/>
                        </a:rPr>
                        <a:t> CV5 (x/đ B.1.7, PLB)</a:t>
                      </a:r>
                    </a:p>
                  </a:txBody>
                  <a:tcPr/>
                </a:tc>
                <a:tc>
                  <a:txBody>
                    <a:bodyPr/>
                    <a:lstStyle/>
                    <a:p>
                      <a:pPr algn="just"/>
                      <a:r>
                        <a:rPr lang="en-US" sz="1500" b="0" i="1" baseline="0" dirty="0" smtClean="0">
                          <a:latin typeface="Calibri" panose="020F0502020204030204" pitchFamily="34" charset="0"/>
                          <a:cs typeface="Calibri" panose="020F0502020204030204" pitchFamily="34" charset="0"/>
                        </a:rPr>
                        <a:t>B/s </a:t>
                      </a:r>
                      <a:r>
                        <a:rPr lang="en-US" sz="1500" b="0" i="1" baseline="0" dirty="0" err="1" smtClean="0">
                          <a:latin typeface="Calibri" panose="020F0502020204030204" pitchFamily="34" charset="0"/>
                          <a:cs typeface="Calibri" panose="020F0502020204030204" pitchFamily="34" charset="0"/>
                        </a:rPr>
                        <a:t>phân</a:t>
                      </a:r>
                      <a:r>
                        <a:rPr lang="en-US" sz="1500" b="0" i="1" baseline="0" dirty="0" smtClean="0">
                          <a:latin typeface="Calibri" panose="020F0502020204030204" pitchFamily="34" charset="0"/>
                          <a:cs typeface="Calibri" panose="020F0502020204030204" pitchFamily="34" charset="0"/>
                        </a:rPr>
                        <a:t> </a:t>
                      </a:r>
                      <a:r>
                        <a:rPr lang="en-US" sz="1500" b="0" i="1" baseline="0" dirty="0" err="1" smtClean="0">
                          <a:latin typeface="Calibri" panose="020F0502020204030204" pitchFamily="34" charset="0"/>
                          <a:cs typeface="Calibri" panose="020F0502020204030204" pitchFamily="34" charset="0"/>
                        </a:rPr>
                        <a:t>cấp</a:t>
                      </a:r>
                      <a:r>
                        <a:rPr lang="en-US" sz="1500" b="0" i="1" baseline="0" dirty="0" smtClean="0">
                          <a:latin typeface="Calibri" panose="020F0502020204030204" pitchFamily="34" charset="0"/>
                          <a:cs typeface="Calibri" panose="020F0502020204030204" pitchFamily="34" charset="0"/>
                        </a:rPr>
                        <a:t> VLXD </a:t>
                      </a:r>
                      <a:r>
                        <a:rPr lang="en-US" sz="1500" b="0" i="1" baseline="0" dirty="0" err="1" smtClean="0">
                          <a:latin typeface="Calibri" panose="020F0502020204030204" pitchFamily="34" charset="0"/>
                          <a:cs typeface="Calibri" panose="020F0502020204030204" pitchFamily="34" charset="0"/>
                        </a:rPr>
                        <a:t>hoàn</a:t>
                      </a:r>
                      <a:r>
                        <a:rPr lang="en-US" sz="1500" b="0" i="1" baseline="0" dirty="0" smtClean="0">
                          <a:latin typeface="Calibri" panose="020F0502020204030204" pitchFamily="34" charset="0"/>
                          <a:cs typeface="Calibri" panose="020F0502020204030204" pitchFamily="34" charset="0"/>
                        </a:rPr>
                        <a:t> </a:t>
                      </a:r>
                      <a:r>
                        <a:rPr lang="en-US" sz="1500" b="0" i="1" baseline="0" dirty="0" err="1" smtClean="0">
                          <a:latin typeface="Calibri" panose="020F0502020204030204" pitchFamily="34" charset="0"/>
                          <a:cs typeface="Calibri" panose="020F0502020204030204" pitchFamily="34" charset="0"/>
                        </a:rPr>
                        <a:t>thiện</a:t>
                      </a:r>
                      <a:r>
                        <a:rPr lang="en-US" sz="1500" b="0" i="1" baseline="0" dirty="0" smtClean="0">
                          <a:latin typeface="Calibri" panose="020F0502020204030204" pitchFamily="34" charset="0"/>
                          <a:cs typeface="Calibri" panose="020F0502020204030204" pitchFamily="34" charset="0"/>
                        </a:rPr>
                        <a:t> </a:t>
                      </a:r>
                      <a:r>
                        <a:rPr lang="en-US" sz="1500" b="0" i="1" baseline="0" dirty="0" err="1" smtClean="0">
                          <a:latin typeface="Calibri" panose="020F0502020204030204" pitchFamily="34" charset="0"/>
                          <a:cs typeface="Calibri" panose="020F0502020204030204" pitchFamily="34" charset="0"/>
                        </a:rPr>
                        <a:t>theo</a:t>
                      </a:r>
                      <a:r>
                        <a:rPr lang="en-US" sz="1500" b="0" i="1" baseline="0" dirty="0" smtClean="0">
                          <a:latin typeface="Calibri" panose="020F0502020204030204" pitchFamily="34" charset="0"/>
                          <a:cs typeface="Calibri" panose="020F0502020204030204" pitchFamily="34" charset="0"/>
                        </a:rPr>
                        <a:t> </a:t>
                      </a:r>
                      <a:r>
                        <a:rPr lang="en-US" sz="1500" b="0" i="1" baseline="0" dirty="0" err="1" smtClean="0">
                          <a:latin typeface="Calibri" panose="020F0502020204030204" pitchFamily="34" charset="0"/>
                          <a:cs typeface="Calibri" panose="020F0502020204030204" pitchFamily="34" charset="0"/>
                        </a:rPr>
                        <a:t>tính</a:t>
                      </a:r>
                      <a:r>
                        <a:rPr lang="en-US" sz="1500" b="0" i="1" baseline="0" dirty="0" smtClean="0">
                          <a:latin typeface="Calibri" panose="020F0502020204030204" pitchFamily="34" charset="0"/>
                          <a:cs typeface="Calibri" panose="020F0502020204030204" pitchFamily="34" charset="0"/>
                        </a:rPr>
                        <a:t> </a:t>
                      </a:r>
                      <a:r>
                        <a:rPr lang="en-US" sz="1500" b="0" i="1" baseline="0" dirty="0" err="1" smtClean="0">
                          <a:latin typeface="Calibri" panose="020F0502020204030204" pitchFamily="34" charset="0"/>
                          <a:cs typeface="Calibri" panose="020F0502020204030204" pitchFamily="34" charset="0"/>
                        </a:rPr>
                        <a:t>nguy</a:t>
                      </a:r>
                      <a:r>
                        <a:rPr lang="en-US" sz="1500" b="0" i="1" baseline="0" dirty="0" smtClean="0">
                          <a:latin typeface="Calibri" panose="020F0502020204030204" pitchFamily="34" charset="0"/>
                          <a:cs typeface="Calibri" panose="020F0502020204030204" pitchFamily="34" charset="0"/>
                        </a:rPr>
                        <a:t> </a:t>
                      </a:r>
                      <a:r>
                        <a:rPr lang="en-US" sz="1500" b="0" i="1" baseline="0" dirty="0" err="1" smtClean="0">
                          <a:latin typeface="Calibri" panose="020F0502020204030204" pitchFamily="34" charset="0"/>
                          <a:cs typeface="Calibri" panose="020F0502020204030204" pitchFamily="34" charset="0"/>
                        </a:rPr>
                        <a:t>hiểm</a:t>
                      </a:r>
                      <a:r>
                        <a:rPr lang="en-US" sz="1500" b="0" i="1" baseline="0" dirty="0" smtClean="0">
                          <a:latin typeface="Calibri" panose="020F0502020204030204" pitchFamily="34" charset="0"/>
                          <a:cs typeface="Calibri" panose="020F0502020204030204" pitchFamily="34" charset="0"/>
                        </a:rPr>
                        <a:t> </a:t>
                      </a:r>
                      <a:r>
                        <a:rPr lang="en-US" sz="1500" b="0" i="1" baseline="0" dirty="0" err="1" smtClean="0">
                          <a:latin typeface="Calibri" panose="020F0502020204030204" pitchFamily="34" charset="0"/>
                          <a:cs typeface="Calibri" panose="020F0502020204030204" pitchFamily="34" charset="0"/>
                        </a:rPr>
                        <a:t>cháy</a:t>
                      </a:r>
                      <a:endParaRPr lang="en-US" sz="1500" b="0" i="1" baseline="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82424695"/>
                  </a:ext>
                </a:extLst>
              </a:tr>
              <a:tr h="1806782">
                <a:tc>
                  <a:txBody>
                    <a:bodyPr/>
                    <a:lstStyle/>
                    <a:p>
                      <a:r>
                        <a:rPr lang="en-US" sz="1500" dirty="0" smtClean="0">
                          <a:latin typeface="Calibri" panose="020F0502020204030204" pitchFamily="34" charset="0"/>
                          <a:cs typeface="Calibri" panose="020F0502020204030204" pitchFamily="34" charset="0"/>
                        </a:rPr>
                        <a:t>3.5</a:t>
                      </a:r>
                      <a:endParaRPr lang="en-US" sz="1500" dirty="0">
                        <a:latin typeface="Calibri" panose="020F0502020204030204" pitchFamily="34" charset="0"/>
                        <a:cs typeface="Calibri" panose="020F050202020403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err="1" smtClean="0">
                          <a:latin typeface="Calibri" panose="020F0502020204030204" pitchFamily="34" charset="0"/>
                          <a:cs typeface="Calibri" panose="020F0502020204030204" pitchFamily="34" charset="0"/>
                        </a:rPr>
                        <a:t>Quy</a:t>
                      </a:r>
                      <a:r>
                        <a:rPr lang="en-US" sz="1500" dirty="0" smtClean="0">
                          <a:latin typeface="Calibri" panose="020F0502020204030204" pitchFamily="34" charset="0"/>
                          <a:cs typeface="Calibri" panose="020F0502020204030204" pitchFamily="34" charset="0"/>
                        </a:rPr>
                        <a:t> </a:t>
                      </a:r>
                      <a:r>
                        <a:rPr lang="en-US" sz="1500" dirty="0" err="1" smtClean="0">
                          <a:latin typeface="Calibri" panose="020F0502020204030204" pitchFamily="34" charset="0"/>
                          <a:cs typeface="Calibri" panose="020F0502020204030204" pitchFamily="34" charset="0"/>
                        </a:rPr>
                        <a:t>đinh</a:t>
                      </a:r>
                      <a:r>
                        <a:rPr lang="en-US" sz="1500" baseline="0" dirty="0" smtClean="0">
                          <a:latin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cs typeface="Calibri" panose="020F0502020204030204" pitchFamily="34" charset="0"/>
                        </a:rPr>
                        <a:t>về</a:t>
                      </a:r>
                      <a:r>
                        <a:rPr lang="en-US" sz="1500" baseline="0" dirty="0" smtClean="0">
                          <a:latin typeface="Calibri" panose="020F0502020204030204" pitchFamily="34" charset="0"/>
                          <a:cs typeface="Calibri" panose="020F0502020204030204" pitchFamily="34" charset="0"/>
                        </a:rPr>
                        <a:t> VLXD </a:t>
                      </a:r>
                      <a:r>
                        <a:rPr lang="en-US" sz="1500" baseline="0" dirty="0" err="1" smtClean="0">
                          <a:latin typeface="Calibri" panose="020F0502020204030204" pitchFamily="34" charset="0"/>
                          <a:cs typeface="Calibri" panose="020F0502020204030204" pitchFamily="34" charset="0"/>
                        </a:rPr>
                        <a:t>hoàn</a:t>
                      </a:r>
                      <a:r>
                        <a:rPr lang="en-US" sz="1500" baseline="0" dirty="0" smtClean="0">
                          <a:latin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cs typeface="Calibri" panose="020F0502020204030204" pitchFamily="34" charset="0"/>
                        </a:rPr>
                        <a:t>thiện</a:t>
                      </a:r>
                      <a:endParaRPr lang="en-US" sz="1500" dirty="0" smtClean="0">
                        <a:latin typeface="Calibri" panose="020F0502020204030204" pitchFamily="34" charset="0"/>
                        <a:cs typeface="Calibri" panose="020F0502020204030204" pitchFamily="34" charset="0"/>
                      </a:endParaRPr>
                    </a:p>
                  </a:txBody>
                  <a:tcPr/>
                </a:tc>
                <a:tc>
                  <a:txBody>
                    <a:bodyPr/>
                    <a:lstStyle/>
                    <a:p>
                      <a:pPr marL="180975" indent="-180975">
                        <a:buFontTx/>
                        <a:buChar char="-"/>
                      </a:pPr>
                      <a:r>
                        <a:rPr lang="en-US" sz="1500" baseline="0" dirty="0" err="1" smtClean="0">
                          <a:latin typeface="Calibri" panose="020F0502020204030204" pitchFamily="34" charset="0"/>
                          <a:cs typeface="Calibri" panose="020F0502020204030204" pitchFamily="34" charset="0"/>
                        </a:rPr>
                        <a:t>Quy</a:t>
                      </a:r>
                      <a:r>
                        <a:rPr lang="en-US" sz="1500" baseline="0" dirty="0" smtClean="0">
                          <a:latin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cs typeface="Calibri" panose="020F0502020204030204" pitchFamily="34" charset="0"/>
                        </a:rPr>
                        <a:t>định</a:t>
                      </a:r>
                      <a:r>
                        <a:rPr lang="en-US" sz="1500" baseline="0" dirty="0" smtClean="0">
                          <a:latin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cs typeface="Calibri" panose="020F0502020204030204" pitchFamily="34" charset="0"/>
                        </a:rPr>
                        <a:t>về</a:t>
                      </a:r>
                      <a:r>
                        <a:rPr lang="en-US" sz="1500" baseline="0" dirty="0" smtClean="0">
                          <a:latin typeface="Calibri" panose="020F0502020204030204" pitchFamily="34" charset="0"/>
                          <a:cs typeface="Calibri" panose="020F0502020204030204" pitchFamily="34" charset="0"/>
                        </a:rPr>
                        <a:t> VL </a:t>
                      </a:r>
                      <a:r>
                        <a:rPr lang="en-US" sz="1500" baseline="0" dirty="0" err="1" smtClean="0">
                          <a:latin typeface="Calibri" panose="020F0502020204030204" pitchFamily="34" charset="0"/>
                          <a:cs typeface="Calibri" panose="020F0502020204030204" pitchFamily="34" charset="0"/>
                        </a:rPr>
                        <a:t>trên</a:t>
                      </a:r>
                      <a:r>
                        <a:rPr lang="en-US" sz="1500" baseline="0" dirty="0" smtClean="0">
                          <a:latin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cs typeface="Calibri" panose="020F0502020204030204" pitchFamily="34" charset="0"/>
                        </a:rPr>
                        <a:t>lối</a:t>
                      </a:r>
                      <a:r>
                        <a:rPr lang="en-US" sz="1500" baseline="0" dirty="0" smtClean="0">
                          <a:latin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cs typeface="Calibri" panose="020F0502020204030204" pitchFamily="34" charset="0"/>
                        </a:rPr>
                        <a:t>thoát</a:t>
                      </a:r>
                      <a:r>
                        <a:rPr lang="en-US" sz="1500" baseline="0" dirty="0" smtClean="0">
                          <a:latin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cs typeface="Calibri" panose="020F0502020204030204" pitchFamily="34" charset="0"/>
                        </a:rPr>
                        <a:t>nạn</a:t>
                      </a:r>
                      <a:r>
                        <a:rPr lang="en-US" sz="1500" baseline="0" dirty="0" smtClean="0">
                          <a:latin typeface="Calibri" panose="020F0502020204030204" pitchFamily="34" charset="0"/>
                          <a:cs typeface="Calibri" panose="020F0502020204030204" pitchFamily="34" charset="0"/>
                        </a:rPr>
                        <a:t> (3.3.4) </a:t>
                      </a:r>
                      <a:r>
                        <a:rPr lang="en-US" sz="1500" baseline="0" dirty="0" err="1" smtClean="0">
                          <a:latin typeface="Calibri" panose="020F0502020204030204" pitchFamily="34" charset="0"/>
                          <a:cs typeface="Calibri" panose="020F0502020204030204" pitchFamily="34" charset="0"/>
                        </a:rPr>
                        <a:t>và</a:t>
                      </a:r>
                      <a:r>
                        <a:rPr lang="en-US" sz="1500" baseline="0" dirty="0" smtClean="0">
                          <a:latin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cs typeface="Calibri" panose="020F0502020204030204" pitchFamily="34" charset="0"/>
                        </a:rPr>
                        <a:t>một</a:t>
                      </a:r>
                      <a:r>
                        <a:rPr lang="en-US" sz="1500" baseline="0" dirty="0" smtClean="0">
                          <a:latin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cs typeface="Calibri" panose="020F0502020204030204" pitchFamily="34" charset="0"/>
                        </a:rPr>
                        <a:t>số</a:t>
                      </a:r>
                      <a:r>
                        <a:rPr lang="en-US" sz="1500" baseline="0" dirty="0" smtClean="0">
                          <a:latin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cs typeface="Calibri" panose="020F0502020204030204" pitchFamily="34" charset="0"/>
                        </a:rPr>
                        <a:t>khu</a:t>
                      </a:r>
                      <a:r>
                        <a:rPr lang="en-US" sz="1500" baseline="0" dirty="0" smtClean="0">
                          <a:latin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cs typeface="Calibri" panose="020F0502020204030204" pitchFamily="34" charset="0"/>
                        </a:rPr>
                        <a:t>vực</a:t>
                      </a:r>
                      <a:r>
                        <a:rPr lang="en-US" sz="1500" baseline="0" dirty="0" smtClean="0">
                          <a:latin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cs typeface="Calibri" panose="020F0502020204030204" pitchFamily="34" charset="0"/>
                        </a:rPr>
                        <a:t>khác</a:t>
                      </a:r>
                      <a:r>
                        <a:rPr lang="en-US" sz="1500" baseline="0" dirty="0" smtClean="0">
                          <a:latin typeface="Calibri" panose="020F0502020204030204" pitchFamily="34" charset="0"/>
                          <a:cs typeface="Calibri" panose="020F0502020204030204" pitchFamily="34" charset="0"/>
                        </a:rPr>
                        <a:t> </a:t>
                      </a:r>
                    </a:p>
                    <a:p>
                      <a:pPr marL="0" indent="0">
                        <a:buFontTx/>
                        <a:buNone/>
                      </a:pPr>
                      <a:r>
                        <a:rPr lang="en-US" sz="1500" i="1" baseline="0" dirty="0" smtClean="0">
                          <a:latin typeface="Calibri" panose="020F0502020204030204" pitchFamily="34" charset="0"/>
                          <a:cs typeface="Calibri" panose="020F0502020204030204" pitchFamily="34" charset="0"/>
                        </a:rPr>
                        <a:t>(</a:t>
                      </a:r>
                      <a:r>
                        <a:rPr lang="en-US" sz="1500" i="1" baseline="0" dirty="0" err="1" smtClean="0">
                          <a:latin typeface="Calibri" panose="020F0502020204030204" pitchFamily="34" charset="0"/>
                          <a:cs typeface="Calibri" panose="020F0502020204030204" pitchFamily="34" charset="0"/>
                        </a:rPr>
                        <a:t>Các</a:t>
                      </a:r>
                      <a:r>
                        <a:rPr lang="en-US" sz="1500" i="1" baseline="0" dirty="0" smtClean="0">
                          <a:latin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cs typeface="Calibri" panose="020F0502020204030204" pitchFamily="34" charset="0"/>
                        </a:rPr>
                        <a:t>quy</a:t>
                      </a:r>
                      <a:r>
                        <a:rPr lang="en-US" sz="1500" i="1" baseline="0" dirty="0" smtClean="0">
                          <a:latin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cs typeface="Calibri" panose="020F0502020204030204" pitchFamily="34" charset="0"/>
                        </a:rPr>
                        <a:t>định</a:t>
                      </a:r>
                      <a:r>
                        <a:rPr lang="en-US" sz="1500" i="1" baseline="0" dirty="0" smtClean="0">
                          <a:latin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cs typeface="Calibri" panose="020F0502020204030204" pitchFamily="34" charset="0"/>
                        </a:rPr>
                        <a:t>nằm</a:t>
                      </a:r>
                      <a:r>
                        <a:rPr lang="en-US" sz="1500" i="1" baseline="0" dirty="0" smtClean="0">
                          <a:latin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cs typeface="Calibri" panose="020F0502020204030204" pitchFamily="34" charset="0"/>
                        </a:rPr>
                        <a:t>rải</a:t>
                      </a:r>
                      <a:r>
                        <a:rPr lang="en-US" sz="1500" i="1" baseline="0" dirty="0" smtClean="0">
                          <a:latin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cs typeface="Calibri" panose="020F0502020204030204" pitchFamily="34" charset="0"/>
                        </a:rPr>
                        <a:t>rác</a:t>
                      </a:r>
                      <a:r>
                        <a:rPr lang="en-US" sz="1500" i="1" baseline="0" dirty="0" smtClean="0">
                          <a:latin typeface="Calibri" panose="020F0502020204030204" pitchFamily="34" charset="0"/>
                          <a:cs typeface="Calibri" panose="020F0502020204030204" pitchFamily="34" charset="0"/>
                        </a:rPr>
                        <a:t>)</a:t>
                      </a:r>
                    </a:p>
                    <a:p>
                      <a:pPr marL="6350" indent="0">
                        <a:buFontTx/>
                        <a:buNone/>
                      </a:pPr>
                      <a:endParaRPr lang="en-US" sz="1500" baseline="0" dirty="0" smtClean="0">
                        <a:latin typeface="Calibri" panose="020F0502020204030204" pitchFamily="34" charset="0"/>
                        <a:cs typeface="Calibri" panose="020F0502020204030204" pitchFamily="34" charset="0"/>
                      </a:endParaRPr>
                    </a:p>
                  </a:txBody>
                  <a:tcPr/>
                </a:tc>
                <a:tc>
                  <a:txBody>
                    <a:bodyPr/>
                    <a:lstStyle/>
                    <a:p>
                      <a:pPr marL="174625" marR="0" indent="-174625" algn="just" defTabSz="914400" rtl="0" eaLnBrk="1" fontAlgn="auto" latinLnBrk="0" hangingPunct="1">
                        <a:lnSpc>
                          <a:spcPct val="100000"/>
                        </a:lnSpc>
                        <a:spcBef>
                          <a:spcPts val="0"/>
                        </a:spcBef>
                        <a:spcAft>
                          <a:spcPts val="0"/>
                        </a:spcAft>
                        <a:buClrTx/>
                        <a:buSzTx/>
                        <a:buFontTx/>
                        <a:buChar char="-"/>
                        <a:tabLst/>
                        <a:defRPr/>
                      </a:pPr>
                      <a:r>
                        <a:rPr lang="en-US" sz="1500" baseline="0" dirty="0" err="1" smtClean="0">
                          <a:latin typeface="Calibri" panose="020F0502020204030204" pitchFamily="34" charset="0"/>
                          <a:cs typeface="Calibri" panose="020F0502020204030204" pitchFamily="34" charset="0"/>
                        </a:rPr>
                        <a:t>Quy</a:t>
                      </a:r>
                      <a:r>
                        <a:rPr lang="en-US" sz="1500" baseline="0" dirty="0" smtClean="0">
                          <a:latin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cs typeface="Calibri" panose="020F0502020204030204" pitchFamily="34" charset="0"/>
                        </a:rPr>
                        <a:t>định</a:t>
                      </a:r>
                      <a:r>
                        <a:rPr lang="en-US" sz="1500" baseline="0" dirty="0" smtClean="0">
                          <a:latin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cs typeface="Calibri" panose="020F0502020204030204" pitchFamily="34" charset="0"/>
                        </a:rPr>
                        <a:t>về</a:t>
                      </a:r>
                      <a:r>
                        <a:rPr lang="en-US" sz="1500" baseline="0" dirty="0" smtClean="0">
                          <a:latin typeface="Calibri" panose="020F0502020204030204" pitchFamily="34" charset="0"/>
                          <a:cs typeface="Calibri" panose="020F0502020204030204" pitchFamily="34" charset="0"/>
                        </a:rPr>
                        <a:t> VL </a:t>
                      </a:r>
                      <a:r>
                        <a:rPr lang="en-US" sz="1500" baseline="0" dirty="0" err="1" smtClean="0">
                          <a:latin typeface="Calibri" panose="020F0502020204030204" pitchFamily="34" charset="0"/>
                          <a:cs typeface="Calibri" panose="020F0502020204030204" pitchFamily="34" charset="0"/>
                        </a:rPr>
                        <a:t>trên</a:t>
                      </a:r>
                      <a:r>
                        <a:rPr lang="en-US" sz="1500" baseline="0" dirty="0" smtClean="0">
                          <a:latin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cs typeface="Calibri" panose="020F0502020204030204" pitchFamily="34" charset="0"/>
                        </a:rPr>
                        <a:t>lối</a:t>
                      </a:r>
                      <a:r>
                        <a:rPr lang="en-US" sz="1500" baseline="0" dirty="0" smtClean="0">
                          <a:latin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cs typeface="Calibri" panose="020F0502020204030204" pitchFamily="34" charset="0"/>
                        </a:rPr>
                        <a:t>thoát</a:t>
                      </a:r>
                      <a:r>
                        <a:rPr lang="en-US" sz="1500" baseline="0" dirty="0" smtClean="0">
                          <a:latin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cs typeface="Calibri" panose="020F0502020204030204" pitchFamily="34" charset="0"/>
                        </a:rPr>
                        <a:t>nạn</a:t>
                      </a:r>
                      <a:r>
                        <a:rPr lang="en-US" sz="1500" baseline="0" dirty="0" smtClean="0">
                          <a:latin typeface="Calibri" panose="020F0502020204030204" pitchFamily="34" charset="0"/>
                          <a:cs typeface="Calibri" panose="020F0502020204030204" pitchFamily="34" charset="0"/>
                        </a:rPr>
                        <a:t> (3.3.4)</a:t>
                      </a:r>
                    </a:p>
                    <a:p>
                      <a:pPr marL="174625" marR="0" indent="-174625" algn="just" defTabSz="914400" rtl="0" eaLnBrk="1" fontAlgn="auto" latinLnBrk="0" hangingPunct="1">
                        <a:lnSpc>
                          <a:spcPct val="100000"/>
                        </a:lnSpc>
                        <a:spcBef>
                          <a:spcPts val="0"/>
                        </a:spcBef>
                        <a:spcAft>
                          <a:spcPts val="0"/>
                        </a:spcAft>
                        <a:buClrTx/>
                        <a:buSzTx/>
                        <a:buFontTx/>
                        <a:buChar char="-"/>
                        <a:tabLst/>
                        <a:defRPr/>
                      </a:pPr>
                      <a:r>
                        <a:rPr lang="en-US" sz="1500" baseline="0" dirty="0" err="1" smtClean="0">
                          <a:solidFill>
                            <a:srgbClr val="FF0000"/>
                          </a:solidFill>
                          <a:latin typeface="Calibri" panose="020F0502020204030204" pitchFamily="34" charset="0"/>
                          <a:cs typeface="Calibri" panose="020F0502020204030204" pitchFamily="34" charset="0"/>
                        </a:rPr>
                        <a:t>Quy</a:t>
                      </a:r>
                      <a:r>
                        <a:rPr lang="en-US" sz="1500" baseline="0" dirty="0" smtClean="0">
                          <a:solidFill>
                            <a:srgbClr val="FF0000"/>
                          </a:solidFill>
                          <a:latin typeface="Calibri" panose="020F0502020204030204" pitchFamily="34" charset="0"/>
                          <a:cs typeface="Calibri" panose="020F0502020204030204" pitchFamily="34" charset="0"/>
                        </a:rPr>
                        <a:t> </a:t>
                      </a:r>
                      <a:r>
                        <a:rPr lang="en-US" sz="1500" baseline="0" dirty="0" err="1" smtClean="0">
                          <a:solidFill>
                            <a:srgbClr val="FF0000"/>
                          </a:solidFill>
                          <a:latin typeface="Calibri" panose="020F0502020204030204" pitchFamily="34" charset="0"/>
                          <a:cs typeface="Calibri" panose="020F0502020204030204" pitchFamily="34" charset="0"/>
                        </a:rPr>
                        <a:t>định</a:t>
                      </a:r>
                      <a:r>
                        <a:rPr lang="en-US" sz="1500" baseline="0" dirty="0" smtClean="0">
                          <a:solidFill>
                            <a:srgbClr val="FF0000"/>
                          </a:solidFill>
                          <a:latin typeface="Calibri" panose="020F0502020204030204" pitchFamily="34" charset="0"/>
                          <a:cs typeface="Calibri" panose="020F0502020204030204" pitchFamily="34" charset="0"/>
                        </a:rPr>
                        <a:t> </a:t>
                      </a:r>
                      <a:r>
                        <a:rPr lang="en-US" sz="1500" baseline="0" dirty="0" err="1" smtClean="0">
                          <a:solidFill>
                            <a:srgbClr val="FF0000"/>
                          </a:solidFill>
                          <a:latin typeface="Calibri" panose="020F0502020204030204" pitchFamily="34" charset="0"/>
                          <a:cs typeface="Calibri" panose="020F0502020204030204" pitchFamily="34" charset="0"/>
                        </a:rPr>
                        <a:t>đối</a:t>
                      </a:r>
                      <a:r>
                        <a:rPr lang="en-US" sz="1500" baseline="0" dirty="0" smtClean="0">
                          <a:solidFill>
                            <a:srgbClr val="FF0000"/>
                          </a:solidFill>
                          <a:latin typeface="Calibri" panose="020F0502020204030204" pitchFamily="34" charset="0"/>
                          <a:cs typeface="Calibri" panose="020F0502020204030204" pitchFamily="34" charset="0"/>
                        </a:rPr>
                        <a:t> </a:t>
                      </a:r>
                      <a:r>
                        <a:rPr lang="en-US" sz="1500" baseline="0" dirty="0" err="1" smtClean="0">
                          <a:solidFill>
                            <a:srgbClr val="FF0000"/>
                          </a:solidFill>
                          <a:latin typeface="Calibri" panose="020F0502020204030204" pitchFamily="34" charset="0"/>
                          <a:cs typeface="Calibri" panose="020F0502020204030204" pitchFamily="34" charset="0"/>
                        </a:rPr>
                        <a:t>với</a:t>
                      </a:r>
                      <a:r>
                        <a:rPr lang="en-US" sz="1500" baseline="0" dirty="0" smtClean="0">
                          <a:solidFill>
                            <a:srgbClr val="FF0000"/>
                          </a:solidFill>
                          <a:latin typeface="Calibri" panose="020F0502020204030204" pitchFamily="34" charset="0"/>
                          <a:cs typeface="Calibri" panose="020F0502020204030204" pitchFamily="34" charset="0"/>
                        </a:rPr>
                        <a:t> </a:t>
                      </a:r>
                      <a:r>
                        <a:rPr lang="en-US" sz="1500" baseline="0" dirty="0" err="1" smtClean="0">
                          <a:solidFill>
                            <a:srgbClr val="FF0000"/>
                          </a:solidFill>
                          <a:latin typeface="Calibri" panose="020F0502020204030204" pitchFamily="34" charset="0"/>
                          <a:cs typeface="Calibri" panose="020F0502020204030204" pitchFamily="34" charset="0"/>
                        </a:rPr>
                        <a:t>khu</a:t>
                      </a:r>
                      <a:r>
                        <a:rPr lang="en-US" sz="1500" baseline="0" dirty="0" smtClean="0">
                          <a:solidFill>
                            <a:srgbClr val="FF0000"/>
                          </a:solidFill>
                          <a:latin typeface="Calibri" panose="020F0502020204030204" pitchFamily="34" charset="0"/>
                          <a:cs typeface="Calibri" panose="020F0502020204030204" pitchFamily="34" charset="0"/>
                        </a:rPr>
                        <a:t> </a:t>
                      </a:r>
                      <a:r>
                        <a:rPr lang="en-US" sz="1500" baseline="0" dirty="0" err="1" smtClean="0">
                          <a:solidFill>
                            <a:srgbClr val="FF0000"/>
                          </a:solidFill>
                          <a:latin typeface="Calibri" panose="020F0502020204030204" pitchFamily="34" charset="0"/>
                          <a:cs typeface="Calibri" panose="020F0502020204030204" pitchFamily="34" charset="0"/>
                        </a:rPr>
                        <a:t>vực</a:t>
                      </a:r>
                      <a:r>
                        <a:rPr lang="en-US" sz="1500" baseline="0" dirty="0" smtClean="0">
                          <a:solidFill>
                            <a:srgbClr val="FF0000"/>
                          </a:solidFill>
                          <a:latin typeface="Calibri" panose="020F0502020204030204" pitchFamily="34" charset="0"/>
                          <a:cs typeface="Calibri" panose="020F0502020204030204" pitchFamily="34" charset="0"/>
                        </a:rPr>
                        <a:t> </a:t>
                      </a:r>
                      <a:r>
                        <a:rPr lang="en-US" sz="1500" baseline="0" dirty="0" err="1" smtClean="0">
                          <a:solidFill>
                            <a:srgbClr val="FF0000"/>
                          </a:solidFill>
                          <a:latin typeface="Calibri" panose="020F0502020204030204" pitchFamily="34" charset="0"/>
                          <a:cs typeface="Calibri" panose="020F0502020204030204" pitchFamily="34" charset="0"/>
                        </a:rPr>
                        <a:t>tập</a:t>
                      </a:r>
                      <a:r>
                        <a:rPr lang="en-US" sz="1500" baseline="0" dirty="0" smtClean="0">
                          <a:solidFill>
                            <a:srgbClr val="FF0000"/>
                          </a:solidFill>
                          <a:latin typeface="Calibri" panose="020F0502020204030204" pitchFamily="34" charset="0"/>
                          <a:cs typeface="Calibri" panose="020F0502020204030204" pitchFamily="34" charset="0"/>
                        </a:rPr>
                        <a:t> </a:t>
                      </a:r>
                      <a:r>
                        <a:rPr lang="en-US" sz="1500" baseline="0" dirty="0" err="1" smtClean="0">
                          <a:solidFill>
                            <a:srgbClr val="FF0000"/>
                          </a:solidFill>
                          <a:latin typeface="Calibri" panose="020F0502020204030204" pitchFamily="34" charset="0"/>
                          <a:cs typeface="Calibri" panose="020F0502020204030204" pitchFamily="34" charset="0"/>
                        </a:rPr>
                        <a:t>trung</a:t>
                      </a:r>
                      <a:r>
                        <a:rPr lang="en-US" sz="1500" baseline="0" dirty="0" smtClean="0">
                          <a:solidFill>
                            <a:srgbClr val="FF0000"/>
                          </a:solidFill>
                          <a:latin typeface="Calibri" panose="020F0502020204030204" pitchFamily="34" charset="0"/>
                          <a:cs typeface="Calibri" panose="020F0502020204030204" pitchFamily="34" charset="0"/>
                        </a:rPr>
                        <a:t> </a:t>
                      </a:r>
                      <a:r>
                        <a:rPr lang="en-US" sz="1500" baseline="0" dirty="0" err="1" smtClean="0">
                          <a:solidFill>
                            <a:srgbClr val="FF0000"/>
                          </a:solidFill>
                          <a:latin typeface="Calibri" panose="020F0502020204030204" pitchFamily="34" charset="0"/>
                          <a:cs typeface="Calibri" panose="020F0502020204030204" pitchFamily="34" charset="0"/>
                        </a:rPr>
                        <a:t>đông</a:t>
                      </a:r>
                      <a:r>
                        <a:rPr lang="en-US" sz="1500" baseline="0" dirty="0" smtClean="0">
                          <a:solidFill>
                            <a:srgbClr val="FF0000"/>
                          </a:solidFill>
                          <a:latin typeface="Calibri" panose="020F0502020204030204" pitchFamily="34" charset="0"/>
                          <a:cs typeface="Calibri" panose="020F0502020204030204" pitchFamily="34" charset="0"/>
                        </a:rPr>
                        <a:t> </a:t>
                      </a:r>
                      <a:r>
                        <a:rPr lang="en-US" sz="1500" baseline="0" dirty="0" err="1" smtClean="0">
                          <a:solidFill>
                            <a:srgbClr val="FF0000"/>
                          </a:solidFill>
                          <a:latin typeface="Calibri" panose="020F0502020204030204" pitchFamily="34" charset="0"/>
                          <a:cs typeface="Calibri" panose="020F0502020204030204" pitchFamily="34" charset="0"/>
                        </a:rPr>
                        <a:t>người</a:t>
                      </a:r>
                      <a:r>
                        <a:rPr lang="en-US" sz="1500" baseline="0" dirty="0" smtClean="0">
                          <a:solidFill>
                            <a:srgbClr val="FF0000"/>
                          </a:solidFill>
                          <a:latin typeface="Calibri" panose="020F0502020204030204" pitchFamily="34" charset="0"/>
                          <a:cs typeface="Calibri" panose="020F0502020204030204" pitchFamily="34" charset="0"/>
                        </a:rPr>
                        <a:t> (3.5, B1.8, B1.9), </a:t>
                      </a:r>
                      <a:r>
                        <a:rPr lang="en-US" sz="1500" baseline="0" dirty="0" err="1" smtClean="0">
                          <a:solidFill>
                            <a:srgbClr val="FF0000"/>
                          </a:solidFill>
                          <a:latin typeface="Calibri" panose="020F0502020204030204" pitchFamily="34" charset="0"/>
                          <a:cs typeface="Calibri" panose="020F0502020204030204" pitchFamily="34" charset="0"/>
                        </a:rPr>
                        <a:t>các</a:t>
                      </a:r>
                      <a:r>
                        <a:rPr lang="en-US" sz="1500" baseline="0" dirty="0" smtClean="0">
                          <a:solidFill>
                            <a:srgbClr val="FF0000"/>
                          </a:solidFill>
                          <a:latin typeface="Calibri" panose="020F0502020204030204" pitchFamily="34" charset="0"/>
                          <a:cs typeface="Calibri" panose="020F0502020204030204" pitchFamily="34" charset="0"/>
                        </a:rPr>
                        <a:t> </a:t>
                      </a:r>
                      <a:r>
                        <a:rPr lang="en-US" sz="1500" baseline="0" dirty="0" err="1" smtClean="0">
                          <a:solidFill>
                            <a:srgbClr val="FF0000"/>
                          </a:solidFill>
                          <a:latin typeface="Calibri" panose="020F0502020204030204" pitchFamily="34" charset="0"/>
                          <a:cs typeface="Calibri" panose="020F0502020204030204" pitchFamily="34" charset="0"/>
                        </a:rPr>
                        <a:t>phòng</a:t>
                      </a:r>
                      <a:r>
                        <a:rPr lang="en-US" sz="1500" baseline="0" dirty="0" smtClean="0">
                          <a:solidFill>
                            <a:srgbClr val="FF0000"/>
                          </a:solidFill>
                          <a:latin typeface="Calibri" panose="020F0502020204030204" pitchFamily="34" charset="0"/>
                          <a:cs typeface="Calibri" panose="020F0502020204030204" pitchFamily="34" charset="0"/>
                        </a:rPr>
                        <a:t> ở </a:t>
                      </a:r>
                      <a:r>
                        <a:rPr lang="en-US" sz="1500" baseline="0" dirty="0" err="1" smtClean="0">
                          <a:solidFill>
                            <a:srgbClr val="FF0000"/>
                          </a:solidFill>
                          <a:latin typeface="Calibri" panose="020F0502020204030204" pitchFamily="34" charset="0"/>
                          <a:cs typeface="Calibri" panose="020F0502020204030204" pitchFamily="34" charset="0"/>
                        </a:rPr>
                        <a:t>tầng</a:t>
                      </a:r>
                      <a:r>
                        <a:rPr lang="en-US" sz="1500" baseline="0" dirty="0" smtClean="0">
                          <a:solidFill>
                            <a:srgbClr val="FF0000"/>
                          </a:solidFill>
                          <a:latin typeface="Calibri" panose="020F0502020204030204" pitchFamily="34" charset="0"/>
                          <a:cs typeface="Calibri" panose="020F0502020204030204" pitchFamily="34" charset="0"/>
                        </a:rPr>
                        <a:t> </a:t>
                      </a:r>
                      <a:r>
                        <a:rPr lang="en-US" sz="1500" baseline="0" dirty="0" err="1" smtClean="0">
                          <a:solidFill>
                            <a:srgbClr val="FF0000"/>
                          </a:solidFill>
                          <a:latin typeface="Calibri" panose="020F0502020204030204" pitchFamily="34" charset="0"/>
                          <a:cs typeface="Calibri" panose="020F0502020204030204" pitchFamily="34" charset="0"/>
                        </a:rPr>
                        <a:t>hầm</a:t>
                      </a:r>
                      <a:r>
                        <a:rPr lang="en-US" sz="1500" baseline="0" dirty="0" smtClean="0">
                          <a:solidFill>
                            <a:srgbClr val="FF0000"/>
                          </a:solidFill>
                          <a:latin typeface="Calibri" panose="020F0502020204030204" pitchFamily="34" charset="0"/>
                          <a:cs typeface="Calibri" panose="020F0502020204030204" pitchFamily="34" charset="0"/>
                        </a:rPr>
                        <a:t> (3.2.2)</a:t>
                      </a:r>
                    </a:p>
                    <a:p>
                      <a:pPr marL="0" marR="0" indent="0" algn="just" defTabSz="914400" rtl="0" eaLnBrk="1" fontAlgn="auto" latinLnBrk="0" hangingPunct="1">
                        <a:lnSpc>
                          <a:spcPct val="100000"/>
                        </a:lnSpc>
                        <a:spcBef>
                          <a:spcPts val="0"/>
                        </a:spcBef>
                        <a:spcAft>
                          <a:spcPts val="0"/>
                        </a:spcAft>
                        <a:buClrTx/>
                        <a:buSzTx/>
                        <a:buFontTx/>
                        <a:buNone/>
                        <a:tabLst/>
                        <a:defRPr/>
                      </a:pPr>
                      <a:endParaRPr lang="en-US" sz="1500" baseline="0" dirty="0" smtClean="0">
                        <a:solidFill>
                          <a:srgbClr val="FF0000"/>
                        </a:solidFill>
                        <a:latin typeface="Calibri" panose="020F0502020204030204" pitchFamily="34" charset="0"/>
                        <a:cs typeface="Calibri" panose="020F0502020204030204" pitchFamily="34" charset="0"/>
                      </a:endParaRPr>
                    </a:p>
                  </a:txBody>
                  <a:tcPr/>
                </a:tc>
                <a:tc>
                  <a:txBody>
                    <a:bodyPr/>
                    <a:lstStyle/>
                    <a:p>
                      <a:pPr algn="just"/>
                      <a:r>
                        <a:rPr lang="en-US" sz="1500" b="0" i="1" baseline="0" dirty="0" smtClean="0">
                          <a:latin typeface="Calibri" panose="020F0502020204030204" pitchFamily="34" charset="0"/>
                          <a:cs typeface="Calibri" panose="020F0502020204030204" pitchFamily="34" charset="0"/>
                        </a:rPr>
                        <a:t>B/s </a:t>
                      </a:r>
                      <a:r>
                        <a:rPr lang="en-US" sz="1500" b="0" i="1" baseline="0" dirty="0" err="1" smtClean="0">
                          <a:latin typeface="Calibri" panose="020F0502020204030204" pitchFamily="34" charset="0"/>
                          <a:cs typeface="Calibri" panose="020F0502020204030204" pitchFamily="34" charset="0"/>
                        </a:rPr>
                        <a:t>Qđ</a:t>
                      </a:r>
                      <a:r>
                        <a:rPr lang="en-US" sz="1500" b="0" i="1" baseline="0" dirty="0" smtClean="0">
                          <a:latin typeface="Calibri" panose="020F0502020204030204" pitchFamily="34" charset="0"/>
                          <a:cs typeface="Calibri" panose="020F0502020204030204" pitchFamily="34" charset="0"/>
                        </a:rPr>
                        <a:t> </a:t>
                      </a:r>
                      <a:r>
                        <a:rPr lang="en-US" sz="1500" b="0" i="1" baseline="0" dirty="0" err="1" smtClean="0">
                          <a:latin typeface="Calibri" panose="020F0502020204030204" pitchFamily="34" charset="0"/>
                          <a:cs typeface="Calibri" panose="020F0502020204030204" pitchFamily="34" charset="0"/>
                        </a:rPr>
                        <a:t>về</a:t>
                      </a:r>
                      <a:r>
                        <a:rPr lang="en-US" sz="1500" b="0" i="1" baseline="0" dirty="0" smtClean="0">
                          <a:latin typeface="Calibri" panose="020F0502020204030204" pitchFamily="34" charset="0"/>
                          <a:cs typeface="Calibri" panose="020F0502020204030204" pitchFamily="34" charset="0"/>
                        </a:rPr>
                        <a:t> VLXD  </a:t>
                      </a:r>
                      <a:r>
                        <a:rPr lang="en-US" sz="1500" b="0" i="1" baseline="0" dirty="0" err="1" smtClean="0">
                          <a:latin typeface="Calibri" panose="020F0502020204030204" pitchFamily="34" charset="0"/>
                          <a:cs typeface="Calibri" panose="020F0502020204030204" pitchFamily="34" charset="0"/>
                        </a:rPr>
                        <a:t>đối</a:t>
                      </a:r>
                      <a:r>
                        <a:rPr lang="en-US" sz="1500" b="0" i="1" baseline="0" dirty="0" smtClean="0">
                          <a:latin typeface="Calibri" panose="020F0502020204030204" pitchFamily="34" charset="0"/>
                          <a:cs typeface="Calibri" panose="020F0502020204030204" pitchFamily="34" charset="0"/>
                        </a:rPr>
                        <a:t> </a:t>
                      </a:r>
                      <a:r>
                        <a:rPr lang="en-US" sz="1500" b="0" i="1" baseline="0" dirty="0" err="1" smtClean="0">
                          <a:latin typeface="Calibri" panose="020F0502020204030204" pitchFamily="34" charset="0"/>
                          <a:cs typeface="Calibri" panose="020F0502020204030204" pitchFamily="34" charset="0"/>
                        </a:rPr>
                        <a:t>với</a:t>
                      </a:r>
                      <a:r>
                        <a:rPr lang="en-US" sz="1500" b="0" i="1" baseline="0" dirty="0" smtClean="0">
                          <a:latin typeface="Calibri" panose="020F0502020204030204" pitchFamily="34" charset="0"/>
                          <a:cs typeface="Calibri" panose="020F0502020204030204" pitchFamily="34" charset="0"/>
                        </a:rPr>
                        <a:t> </a:t>
                      </a:r>
                      <a:r>
                        <a:rPr lang="en-US" sz="1500" b="0" i="1" baseline="0" dirty="0" err="1" smtClean="0">
                          <a:latin typeface="Calibri" panose="020F0502020204030204" pitchFamily="34" charset="0"/>
                          <a:cs typeface="Calibri" panose="020F0502020204030204" pitchFamily="34" charset="0"/>
                        </a:rPr>
                        <a:t>khu</a:t>
                      </a:r>
                      <a:r>
                        <a:rPr lang="en-US" sz="1500" b="0" i="1" baseline="0" dirty="0" smtClean="0">
                          <a:latin typeface="Calibri" panose="020F0502020204030204" pitchFamily="34" charset="0"/>
                          <a:cs typeface="Calibri" panose="020F0502020204030204" pitchFamily="34" charset="0"/>
                        </a:rPr>
                        <a:t> </a:t>
                      </a:r>
                      <a:r>
                        <a:rPr lang="en-US" sz="1500" b="0" i="1" baseline="0" dirty="0" err="1" smtClean="0">
                          <a:latin typeface="Calibri" panose="020F0502020204030204" pitchFamily="34" charset="0"/>
                          <a:cs typeface="Calibri" panose="020F0502020204030204" pitchFamily="34" charset="0"/>
                        </a:rPr>
                        <a:t>vực</a:t>
                      </a:r>
                      <a:r>
                        <a:rPr lang="en-US" sz="1500" b="0" i="1" baseline="0" dirty="0" smtClean="0">
                          <a:latin typeface="Calibri" panose="020F0502020204030204" pitchFamily="34" charset="0"/>
                          <a:cs typeface="Calibri" panose="020F0502020204030204" pitchFamily="34" charset="0"/>
                        </a:rPr>
                        <a:t> </a:t>
                      </a:r>
                      <a:r>
                        <a:rPr lang="en-US" sz="1500" b="0" i="1" baseline="0" dirty="0" err="1" smtClean="0">
                          <a:latin typeface="Calibri" panose="020F0502020204030204" pitchFamily="34" charset="0"/>
                          <a:cs typeface="Calibri" panose="020F0502020204030204" pitchFamily="34" charset="0"/>
                        </a:rPr>
                        <a:t>tập</a:t>
                      </a:r>
                      <a:r>
                        <a:rPr lang="en-US" sz="1500" b="0" i="1" baseline="0" dirty="0" smtClean="0">
                          <a:latin typeface="Calibri" panose="020F0502020204030204" pitchFamily="34" charset="0"/>
                          <a:cs typeface="Calibri" panose="020F0502020204030204" pitchFamily="34" charset="0"/>
                        </a:rPr>
                        <a:t> </a:t>
                      </a:r>
                      <a:r>
                        <a:rPr lang="en-US" sz="1500" b="0" i="1" baseline="0" dirty="0" err="1" smtClean="0">
                          <a:latin typeface="Calibri" panose="020F0502020204030204" pitchFamily="34" charset="0"/>
                          <a:cs typeface="Calibri" panose="020F0502020204030204" pitchFamily="34" charset="0"/>
                        </a:rPr>
                        <a:t>trung</a:t>
                      </a:r>
                      <a:r>
                        <a:rPr lang="en-US" sz="1500" b="0" i="1" baseline="0" dirty="0" smtClean="0">
                          <a:latin typeface="Calibri" panose="020F0502020204030204" pitchFamily="34" charset="0"/>
                          <a:cs typeface="Calibri" panose="020F0502020204030204" pitchFamily="34" charset="0"/>
                        </a:rPr>
                        <a:t> </a:t>
                      </a:r>
                      <a:r>
                        <a:rPr lang="en-US" sz="1500" b="0" i="1" baseline="0" dirty="0" err="1" smtClean="0">
                          <a:latin typeface="Calibri" panose="020F0502020204030204" pitchFamily="34" charset="0"/>
                          <a:cs typeface="Calibri" panose="020F0502020204030204" pitchFamily="34" charset="0"/>
                        </a:rPr>
                        <a:t>đông</a:t>
                      </a:r>
                      <a:r>
                        <a:rPr lang="en-US" sz="1500" b="0" i="1" baseline="0" dirty="0" smtClean="0">
                          <a:latin typeface="Calibri" panose="020F0502020204030204" pitchFamily="34" charset="0"/>
                          <a:cs typeface="Calibri" panose="020F0502020204030204" pitchFamily="34" charset="0"/>
                        </a:rPr>
                        <a:t> </a:t>
                      </a:r>
                      <a:r>
                        <a:rPr lang="en-US" sz="1500" b="0" i="1" baseline="0" dirty="0" err="1" smtClean="0">
                          <a:latin typeface="Calibri" panose="020F0502020204030204" pitchFamily="34" charset="0"/>
                          <a:cs typeface="Calibri" panose="020F0502020204030204" pitchFamily="34" charset="0"/>
                        </a:rPr>
                        <a:t>người</a:t>
                      </a:r>
                      <a:endParaRPr lang="en-US" sz="1500" b="0" i="1" baseline="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344178461"/>
                  </a:ext>
                </a:extLst>
              </a:tr>
            </a:tbl>
          </a:graphicData>
        </a:graphic>
      </p:graphicFrame>
    </p:spTree>
    <p:extLst>
      <p:ext uri="{BB962C8B-B14F-4D97-AF65-F5344CB8AC3E}">
        <p14:creationId xmlns:p14="http://schemas.microsoft.com/office/powerpoint/2010/main" val="395669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0" y="456096"/>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731810"/>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268776"/>
            <a:ext cx="9144000" cy="5589224"/>
          </a:xfrm>
          <a:prstGeom prst="rect">
            <a:avLst/>
          </a:prstGeom>
        </p:spPr>
      </p:pic>
    </p:spTree>
    <p:extLst>
      <p:ext uri="{BB962C8B-B14F-4D97-AF65-F5344CB8AC3E}">
        <p14:creationId xmlns:p14="http://schemas.microsoft.com/office/powerpoint/2010/main" val="260126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0" y="456096"/>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77288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626285955"/>
              </p:ext>
            </p:extLst>
          </p:nvPr>
        </p:nvGraphicFramePr>
        <p:xfrm>
          <a:off x="37175" y="1257174"/>
          <a:ext cx="9069654" cy="5623560"/>
        </p:xfrm>
        <a:graphic>
          <a:graphicData uri="http://schemas.openxmlformats.org/drawingml/2006/table">
            <a:tbl>
              <a:tblPr firstRow="1" bandRow="1">
                <a:tableStyleId>{5C22544A-7EE6-4342-B048-85BDC9FD1C3A}</a:tableStyleId>
              </a:tblPr>
              <a:tblGrid>
                <a:gridCol w="714324">
                  <a:extLst>
                    <a:ext uri="{9D8B030D-6E8A-4147-A177-3AD203B41FA5}">
                      <a16:colId xmlns:a16="http://schemas.microsoft.com/office/drawing/2014/main" val="1411077708"/>
                    </a:ext>
                  </a:extLst>
                </a:gridCol>
                <a:gridCol w="971550">
                  <a:extLst>
                    <a:ext uri="{9D8B030D-6E8A-4147-A177-3AD203B41FA5}">
                      <a16:colId xmlns:a16="http://schemas.microsoft.com/office/drawing/2014/main" val="4040167514"/>
                    </a:ext>
                  </a:extLst>
                </a:gridCol>
                <a:gridCol w="3171825">
                  <a:extLst>
                    <a:ext uri="{9D8B030D-6E8A-4147-A177-3AD203B41FA5}">
                      <a16:colId xmlns:a16="http://schemas.microsoft.com/office/drawing/2014/main" val="4262170039"/>
                    </a:ext>
                  </a:extLst>
                </a:gridCol>
                <a:gridCol w="3276600">
                  <a:extLst>
                    <a:ext uri="{9D8B030D-6E8A-4147-A177-3AD203B41FA5}">
                      <a16:colId xmlns:a16="http://schemas.microsoft.com/office/drawing/2014/main" val="483846451"/>
                    </a:ext>
                  </a:extLst>
                </a:gridCol>
                <a:gridCol w="935355">
                  <a:extLst>
                    <a:ext uri="{9D8B030D-6E8A-4147-A177-3AD203B41FA5}">
                      <a16:colId xmlns:a16="http://schemas.microsoft.com/office/drawing/2014/main" val="4141122400"/>
                    </a:ext>
                  </a:extLst>
                </a:gridCol>
              </a:tblGrid>
              <a:tr h="317016">
                <a:tc>
                  <a:txBody>
                    <a:bodyPr/>
                    <a:lstStyle/>
                    <a:p>
                      <a:pPr algn="ctr"/>
                      <a:r>
                        <a:rPr lang="en-US" sz="1500" dirty="0" err="1" smtClean="0"/>
                        <a:t>Điều</a:t>
                      </a:r>
                      <a:endParaRPr lang="en-US" sz="1500" dirty="0"/>
                    </a:p>
                  </a:txBody>
                  <a:tcPr/>
                </a:tc>
                <a:tc>
                  <a:txBody>
                    <a:bodyPr/>
                    <a:lstStyle/>
                    <a:p>
                      <a:pPr algn="ctr"/>
                      <a:endParaRPr lang="en-US"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algn="ctr"/>
                      <a:r>
                        <a:rPr lang="en-US" sz="1500" dirty="0" err="1" smtClean="0"/>
                        <a:t>Ghi</a:t>
                      </a:r>
                      <a:r>
                        <a:rPr lang="en-US" sz="1500" dirty="0" smtClean="0"/>
                        <a:t> </a:t>
                      </a:r>
                      <a:r>
                        <a:rPr lang="en-US" sz="1500" dirty="0" err="1" smtClean="0"/>
                        <a:t>chú</a:t>
                      </a:r>
                      <a:endParaRPr lang="en-US" sz="1500" dirty="0"/>
                    </a:p>
                  </a:txBody>
                  <a:tcPr/>
                </a:tc>
                <a:extLst>
                  <a:ext uri="{0D108BD9-81ED-4DB2-BD59-A6C34878D82A}">
                    <a16:rowId xmlns:a16="http://schemas.microsoft.com/office/drawing/2014/main" val="2393609304"/>
                  </a:ext>
                </a:extLst>
              </a:tr>
              <a:tr h="1031137">
                <a:tc>
                  <a:txBody>
                    <a:bodyPr/>
                    <a:lstStyle/>
                    <a:p>
                      <a:r>
                        <a:rPr lang="en-US" sz="1500" dirty="0" smtClean="0">
                          <a:latin typeface="Calibri" panose="020F0502020204030204" pitchFamily="34" charset="0"/>
                          <a:ea typeface="Calibri" panose="020F0502020204030204" pitchFamily="34" charset="0"/>
                          <a:cs typeface="Calibri" panose="020F0502020204030204" pitchFamily="34" charset="0"/>
                        </a:rPr>
                        <a:t>2.4</a:t>
                      </a:r>
                      <a:r>
                        <a:rPr lang="en-US" sz="1500" baseline="0" dirty="0" smtClean="0">
                          <a:latin typeface="Calibri" panose="020F0502020204030204" pitchFamily="34" charset="0"/>
                          <a:ea typeface="Calibri" panose="020F0502020204030204" pitchFamily="34" charset="0"/>
                          <a:cs typeface="Calibri" panose="020F0502020204030204" pitchFamily="34" charset="0"/>
                        </a:rPr>
                        <a:t> – </a:t>
                      </a:r>
                      <a:r>
                        <a:rPr lang="en-US" sz="1500" baseline="0" dirty="0" err="1" smtClean="0">
                          <a:latin typeface="Calibri" panose="020F0502020204030204" pitchFamily="34" charset="0"/>
                          <a:ea typeface="Calibri" panose="020F0502020204030204" pitchFamily="34" charset="0"/>
                          <a:cs typeface="Calibri" panose="020F0502020204030204" pitchFamily="34" charset="0"/>
                        </a:rPr>
                        <a:t>Bảng</a:t>
                      </a:r>
                      <a:r>
                        <a:rPr lang="en-US" sz="1500" baseline="0" dirty="0" smtClean="0">
                          <a:latin typeface="Calibri" panose="020F0502020204030204" pitchFamily="34" charset="0"/>
                          <a:ea typeface="Calibri" panose="020F0502020204030204" pitchFamily="34" charset="0"/>
                          <a:cs typeface="Calibri" panose="020F0502020204030204" pitchFamily="34" charset="0"/>
                        </a:rPr>
                        <a:t> 1</a:t>
                      </a:r>
                      <a:endParaRPr lang="en-US" sz="15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en-US" sz="1500" dirty="0" err="1" smtClean="0">
                          <a:latin typeface="Calibri" panose="020F0502020204030204" pitchFamily="34" charset="0"/>
                          <a:ea typeface="Calibri" panose="020F0502020204030204" pitchFamily="34" charset="0"/>
                          <a:cs typeface="Calibri" panose="020F0502020204030204" pitchFamily="34" charset="0"/>
                        </a:rPr>
                        <a:t>Vách</a:t>
                      </a:r>
                      <a:r>
                        <a:rPr lang="en-US" sz="1500" baseline="0" dirty="0" smtClean="0">
                          <a:latin typeface="Calibri" panose="020F0502020204030204" pitchFamily="34" charset="0"/>
                          <a:ea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ea typeface="Calibri" panose="020F0502020204030204" pitchFamily="34" charset="0"/>
                          <a:cs typeface="Calibri" panose="020F0502020204030204" pitchFamily="34" charset="0"/>
                        </a:rPr>
                        <a:t>ngăn</a:t>
                      </a:r>
                      <a:r>
                        <a:rPr lang="en-US" sz="1500" baseline="0" dirty="0" smtClean="0">
                          <a:latin typeface="Calibri" panose="020F0502020204030204" pitchFamily="34" charset="0"/>
                          <a:ea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ea typeface="Calibri" panose="020F0502020204030204" pitchFamily="34" charset="0"/>
                          <a:cs typeface="Calibri" panose="020F0502020204030204" pitchFamily="34" charset="0"/>
                        </a:rPr>
                        <a:t>cháy</a:t>
                      </a:r>
                      <a:r>
                        <a:rPr lang="en-US" sz="1500" baseline="0" dirty="0" smtClean="0">
                          <a:latin typeface="Calibri" panose="020F0502020204030204" pitchFamily="34" charset="0"/>
                          <a:ea typeface="Calibri" panose="020F0502020204030204" pitchFamily="34" charset="0"/>
                          <a:cs typeface="Calibri" panose="020F0502020204030204" pitchFamily="34" charset="0"/>
                        </a:rPr>
                        <a:t>  (DT </a:t>
                      </a:r>
                      <a:r>
                        <a:rPr lang="en-US" sz="1500" baseline="0" dirty="0" err="1" smtClean="0">
                          <a:latin typeface="Calibri" panose="020F0502020204030204" pitchFamily="34" charset="0"/>
                          <a:ea typeface="Calibri" panose="020F0502020204030204" pitchFamily="34" charset="0"/>
                          <a:cs typeface="Calibri" panose="020F0502020204030204" pitchFamily="34" charset="0"/>
                        </a:rPr>
                        <a:t>kính</a:t>
                      </a:r>
                      <a:r>
                        <a:rPr lang="en-US" sz="1500" baseline="0" dirty="0" smtClean="0">
                          <a:latin typeface="Calibri" panose="020F0502020204030204" pitchFamily="34" charset="0"/>
                          <a:ea typeface="Calibri" panose="020F0502020204030204" pitchFamily="34" charset="0"/>
                          <a:cs typeface="Calibri" panose="020F0502020204030204" pitchFamily="34" charset="0"/>
                        </a:rPr>
                        <a:t> &gt;25%)</a:t>
                      </a:r>
                      <a:endParaRPr lang="en-US" sz="15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6350" indent="0" algn="just">
                        <a:buFontTx/>
                        <a:buNone/>
                      </a:pPr>
                      <a:r>
                        <a:rPr lang="en-US" sz="1500" baseline="0" dirty="0" err="1" smtClean="0">
                          <a:latin typeface="Calibri" panose="020F0502020204030204" pitchFamily="34" charset="0"/>
                          <a:cs typeface="Calibri" panose="020F0502020204030204" pitchFamily="34" charset="0"/>
                        </a:rPr>
                        <a:t>Bảng</a:t>
                      </a:r>
                      <a:r>
                        <a:rPr lang="en-US" sz="1500" baseline="0" dirty="0" smtClean="0">
                          <a:latin typeface="Calibri" panose="020F0502020204030204" pitchFamily="34" charset="0"/>
                          <a:cs typeface="Calibri" panose="020F0502020204030204" pitchFamily="34" charset="0"/>
                        </a:rPr>
                        <a:t> 1 </a:t>
                      </a:r>
                      <a:r>
                        <a:rPr lang="en-US" sz="1500" baseline="0" dirty="0" err="1" smtClean="0">
                          <a:latin typeface="Calibri" panose="020F0502020204030204" pitchFamily="34" charset="0"/>
                          <a:cs typeface="Calibri" panose="020F0502020204030204" pitchFamily="34" charset="0"/>
                        </a:rPr>
                        <a:t>chưa</a:t>
                      </a:r>
                      <a:r>
                        <a:rPr lang="en-US" sz="1500" baseline="0" dirty="0" smtClean="0">
                          <a:latin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cs typeface="Calibri" panose="020F0502020204030204" pitchFamily="34" charset="0"/>
                        </a:rPr>
                        <a:t>quy</a:t>
                      </a:r>
                      <a:r>
                        <a:rPr lang="en-US" sz="1500" baseline="0" dirty="0" smtClean="0">
                          <a:latin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cs typeface="Calibri" panose="020F0502020204030204" pitchFamily="34" charset="0"/>
                        </a:rPr>
                        <a:t>định</a:t>
                      </a:r>
                      <a:endParaRPr lang="en-US" sz="1500" baseline="0" dirty="0" smtClean="0">
                        <a:latin typeface="Calibri" panose="020F0502020204030204" pitchFamily="34" charset="0"/>
                        <a:cs typeface="Calibri" panose="020F0502020204030204" pitchFamily="34" charset="0"/>
                      </a:endParaRPr>
                    </a:p>
                  </a:txBody>
                  <a:tcPr/>
                </a:tc>
                <a:tc>
                  <a:txBody>
                    <a:bodyPr/>
                    <a:lstStyle/>
                    <a:p>
                      <a:pPr marL="6350" marR="0" indent="0" algn="just" defTabSz="914400" rtl="0" eaLnBrk="1" fontAlgn="auto" latinLnBrk="0" hangingPunct="1">
                        <a:lnSpc>
                          <a:spcPct val="100000"/>
                        </a:lnSpc>
                        <a:spcBef>
                          <a:spcPts val="0"/>
                        </a:spcBef>
                        <a:spcAft>
                          <a:spcPts val="0"/>
                        </a:spcAft>
                        <a:buClrTx/>
                        <a:buSzTx/>
                        <a:buFontTx/>
                        <a:buNone/>
                        <a:tabLst/>
                        <a:defRPr/>
                      </a:pPr>
                      <a:r>
                        <a:rPr lang="vi-VN" sz="1500" kern="1200" dirty="0" smtClean="0">
                          <a:solidFill>
                            <a:srgbClr val="FF0000"/>
                          </a:solidFill>
                          <a:effectLst/>
                          <a:latin typeface="Calibri" panose="020F0502020204030204" pitchFamily="34" charset="0"/>
                          <a:ea typeface="+mn-ea"/>
                          <a:cs typeface="Calibri" panose="020F0502020204030204" pitchFamily="34" charset="0"/>
                        </a:rPr>
                        <a:t>B</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ảng</a:t>
                      </a:r>
                      <a:r>
                        <a:rPr lang="en-US" sz="1500" kern="1200" baseline="0" dirty="0" smtClean="0">
                          <a:solidFill>
                            <a:srgbClr val="FF0000"/>
                          </a:solidFill>
                          <a:effectLst/>
                          <a:latin typeface="Calibri" panose="020F0502020204030204" pitchFamily="34" charset="0"/>
                          <a:ea typeface="+mn-ea"/>
                          <a:cs typeface="Calibri" panose="020F0502020204030204" pitchFamily="34" charset="0"/>
                        </a:rPr>
                        <a:t> 1 </a:t>
                      </a:r>
                      <a:r>
                        <a:rPr lang="en-US" sz="1500" kern="1200" baseline="0" dirty="0" err="1" smtClean="0">
                          <a:solidFill>
                            <a:srgbClr val="FF0000"/>
                          </a:solidFill>
                          <a:effectLst/>
                          <a:latin typeface="Calibri" panose="020F0502020204030204" pitchFamily="34" charset="0"/>
                          <a:ea typeface="+mn-ea"/>
                          <a:cs typeface="Calibri" panose="020F0502020204030204" pitchFamily="34" charset="0"/>
                        </a:rPr>
                        <a:t>b</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ổ</a:t>
                      </a:r>
                      <a:r>
                        <a:rPr lang="en-US" sz="1500" kern="1200" baseline="0" dirty="0" smtClean="0">
                          <a:solidFill>
                            <a:srgbClr val="FF0000"/>
                          </a:solidFill>
                          <a:effectLst/>
                          <a:latin typeface="Calibri" panose="020F0502020204030204" pitchFamily="34" charset="0"/>
                          <a:ea typeface="+mn-ea"/>
                          <a:cs typeface="Calibri" panose="020F0502020204030204" pitchFamily="34" charset="0"/>
                        </a:rPr>
                        <a:t> sung </a:t>
                      </a:r>
                      <a:r>
                        <a:rPr lang="en-US" sz="1500" kern="1200" baseline="0" dirty="0" err="1" smtClean="0">
                          <a:solidFill>
                            <a:srgbClr val="FF0000"/>
                          </a:solidFill>
                          <a:effectLst/>
                          <a:latin typeface="Calibri" panose="020F0502020204030204" pitchFamily="34" charset="0"/>
                          <a:ea typeface="+mn-ea"/>
                          <a:cs typeface="Calibri" panose="020F0502020204030204" pitchFamily="34" charset="0"/>
                        </a:rPr>
                        <a:t>quy</a:t>
                      </a:r>
                      <a:r>
                        <a:rPr lang="en-US" sz="1500" kern="1200" baseline="0" dirty="0" smtClean="0">
                          <a:solidFill>
                            <a:srgbClr val="FF0000"/>
                          </a:solidFill>
                          <a:effectLst/>
                          <a:latin typeface="Calibri" panose="020F0502020204030204" pitchFamily="34" charset="0"/>
                          <a:ea typeface="+mn-ea"/>
                          <a:cs typeface="Calibri" panose="020F0502020204030204" pitchFamily="34" charset="0"/>
                        </a:rPr>
                        <a:t> </a:t>
                      </a:r>
                      <a:r>
                        <a:rPr lang="en-US" sz="1500" kern="1200" baseline="0" dirty="0" err="1" smtClean="0">
                          <a:solidFill>
                            <a:srgbClr val="FF0000"/>
                          </a:solidFill>
                          <a:effectLst/>
                          <a:latin typeface="Calibri" panose="020F0502020204030204" pitchFamily="34" charset="0"/>
                          <a:ea typeface="+mn-ea"/>
                          <a:cs typeface="Calibri" panose="020F0502020204030204" pitchFamily="34" charset="0"/>
                        </a:rPr>
                        <a:t>định</a:t>
                      </a:r>
                      <a:r>
                        <a:rPr lang="vi-VN"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smtClean="0">
                          <a:solidFill>
                            <a:srgbClr val="FF0000"/>
                          </a:solidFill>
                          <a:effectLst/>
                          <a:latin typeface="Calibri" panose="020F0502020204030204" pitchFamily="34" charset="0"/>
                          <a:ea typeface="+mn-ea"/>
                          <a:cs typeface="Calibri" panose="020F0502020204030204" pitchFamily="34" charset="0"/>
                        </a:rPr>
                        <a:t>v</a:t>
                      </a:r>
                      <a:r>
                        <a:rPr lang="vi-VN" sz="1500" kern="1200" dirty="0" smtClean="0">
                          <a:solidFill>
                            <a:srgbClr val="FF0000"/>
                          </a:solidFill>
                          <a:effectLst/>
                          <a:latin typeface="Calibri" panose="020F0502020204030204" pitchFamily="34" charset="0"/>
                          <a:ea typeface="+mn-ea"/>
                          <a:cs typeface="Calibri" panose="020F0502020204030204" pitchFamily="34" charset="0"/>
                        </a:rPr>
                        <a:t>ách ngăn cháy có </a:t>
                      </a:r>
                      <a:r>
                        <a:rPr lang="en-US" sz="1500" kern="1200" dirty="0" smtClean="0">
                          <a:solidFill>
                            <a:srgbClr val="FF0000"/>
                          </a:solidFill>
                          <a:effectLst/>
                          <a:latin typeface="Calibri" panose="020F0502020204030204" pitchFamily="34" charset="0"/>
                          <a:ea typeface="+mn-ea"/>
                          <a:cs typeface="Calibri" panose="020F0502020204030204" pitchFamily="34" charset="0"/>
                        </a:rPr>
                        <a:t>DT</a:t>
                      </a:r>
                      <a:r>
                        <a:rPr lang="vi-VN" sz="1500" kern="1200" dirty="0" smtClean="0">
                          <a:solidFill>
                            <a:srgbClr val="FF0000"/>
                          </a:solidFill>
                          <a:effectLst/>
                          <a:latin typeface="Calibri" panose="020F0502020204030204" pitchFamily="34" charset="0"/>
                          <a:ea typeface="+mn-ea"/>
                          <a:cs typeface="Calibri" panose="020F0502020204030204" pitchFamily="34" charset="0"/>
                        </a:rPr>
                        <a:t> kính </a:t>
                      </a:r>
                      <a:r>
                        <a:rPr lang="en-US" sz="1500" kern="1200" dirty="0" smtClean="0">
                          <a:solidFill>
                            <a:srgbClr val="FF0000"/>
                          </a:solidFill>
                          <a:effectLst/>
                          <a:latin typeface="Calibri" panose="020F0502020204030204" pitchFamily="34" charset="0"/>
                          <a:ea typeface="+mn-ea"/>
                          <a:cs typeface="Calibri" panose="020F0502020204030204" pitchFamily="34" charset="0"/>
                        </a:rPr>
                        <a:t>&gt;</a:t>
                      </a:r>
                      <a:r>
                        <a:rPr lang="vi-VN" sz="1500" kern="1200" dirty="0" smtClean="0">
                          <a:solidFill>
                            <a:srgbClr val="FF0000"/>
                          </a:solidFill>
                          <a:effectLst/>
                          <a:latin typeface="Calibri" panose="020F0502020204030204" pitchFamily="34" charset="0"/>
                          <a:ea typeface="+mn-ea"/>
                          <a:cs typeface="Calibri" panose="020F0502020204030204" pitchFamily="34" charset="0"/>
                        </a:rPr>
                        <a:t> 25 % diện tích vách</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p>
                      <a:pPr marL="6350" marR="0" indent="0" algn="just" defTabSz="914400" rtl="0" eaLnBrk="1" fontAlgn="auto" latinLnBrk="0" hangingPunct="1">
                        <a:lnSpc>
                          <a:spcPct val="100000"/>
                        </a:lnSpc>
                        <a:spcBef>
                          <a:spcPts val="0"/>
                        </a:spcBef>
                        <a:spcAft>
                          <a:spcPts val="0"/>
                        </a:spcAft>
                        <a:buClrTx/>
                        <a:buSzTx/>
                        <a:buFontTx/>
                        <a:buNone/>
                        <a:tabLst/>
                        <a:defRPr/>
                      </a:pPr>
                      <a:r>
                        <a:rPr lang="en-US" sz="1500" i="1" kern="1200" dirty="0" smtClean="0">
                          <a:solidFill>
                            <a:schemeClr val="dk1"/>
                          </a:solidFill>
                          <a:effectLst/>
                          <a:latin typeface="Calibri" panose="020F0502020204030204" pitchFamily="34" charset="0"/>
                          <a:ea typeface="+mn-ea"/>
                          <a:cs typeface="Calibri" panose="020F0502020204030204" pitchFamily="34" charset="0"/>
                        </a:rPr>
                        <a:t>W: </a:t>
                      </a:r>
                      <a:r>
                        <a:rPr lang="vi-VN" sz="1500" i="1" kern="1200" dirty="0" smtClean="0">
                          <a:solidFill>
                            <a:schemeClr val="dk1"/>
                          </a:solidFill>
                          <a:effectLst/>
                          <a:latin typeface="Calibri" panose="020F0502020204030204" pitchFamily="34" charset="0"/>
                          <a:ea typeface="+mn-ea"/>
                          <a:cs typeface="Calibri" panose="020F0502020204030204" pitchFamily="34" charset="0"/>
                        </a:rPr>
                        <a:t>Mất khả năng hạn chế bức xạ nhiệt do dòng nhiệt ở khoảng cách quy định từ bề mặt không đốt nóng của cấu kiện/kết cấu đạt tới giá trị giới hạn</a:t>
                      </a:r>
                      <a:endParaRPr lang="en-US" sz="1500" i="1" baseline="0" dirty="0" smtClean="0">
                        <a:solidFill>
                          <a:srgbClr val="FF0000"/>
                        </a:solidFill>
                        <a:latin typeface="Calibri" panose="020F0502020204030204" pitchFamily="34" charset="0"/>
                        <a:cs typeface="Calibri" panose="020F0502020204030204" pitchFamily="34" charset="0"/>
                      </a:endParaRPr>
                    </a:p>
                  </a:txBody>
                  <a:tcPr/>
                </a:tc>
                <a:tc>
                  <a:txBody>
                    <a:bodyPr/>
                    <a:lstStyle/>
                    <a:p>
                      <a:pPr algn="just"/>
                      <a:r>
                        <a:rPr lang="en-US" sz="1500" i="1" baseline="0" dirty="0" err="1" smtClean="0">
                          <a:latin typeface="Calibri" panose="020F0502020204030204" pitchFamily="34" charset="0"/>
                          <a:cs typeface="Calibri" panose="020F0502020204030204" pitchFamily="34" charset="0"/>
                        </a:rPr>
                        <a:t>Bs</a:t>
                      </a:r>
                      <a:r>
                        <a:rPr lang="en-US" sz="1500" i="1" baseline="0" dirty="0" smtClean="0">
                          <a:latin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cs typeface="Calibri" panose="020F0502020204030204" pitchFamily="34" charset="0"/>
                        </a:rPr>
                        <a:t>quy</a:t>
                      </a:r>
                      <a:r>
                        <a:rPr lang="en-US" sz="1500" i="1" baseline="0" dirty="0" smtClean="0">
                          <a:latin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cs typeface="Calibri" panose="020F0502020204030204" pitchFamily="34" charset="0"/>
                        </a:rPr>
                        <a:t>định</a:t>
                      </a:r>
                      <a:r>
                        <a:rPr lang="en-US" sz="1500" i="1" baseline="0" dirty="0" smtClean="0">
                          <a:latin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cs typeface="Calibri" panose="020F0502020204030204" pitchFamily="34" charset="0"/>
                        </a:rPr>
                        <a:t>vách</a:t>
                      </a:r>
                      <a:r>
                        <a:rPr lang="en-US" sz="1500" i="1" baseline="0" dirty="0" smtClean="0">
                          <a:latin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cs typeface="Calibri" panose="020F0502020204030204" pitchFamily="34" charset="0"/>
                        </a:rPr>
                        <a:t>ngăn</a:t>
                      </a:r>
                      <a:r>
                        <a:rPr lang="en-US" sz="1500" i="1" baseline="0" dirty="0" smtClean="0">
                          <a:latin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cs typeface="Calibri" panose="020F0502020204030204" pitchFamily="34" charset="0"/>
                        </a:rPr>
                        <a:t>cháy</a:t>
                      </a:r>
                      <a:r>
                        <a:rPr lang="en-US" sz="1500" i="1" baseline="0" dirty="0" smtClean="0">
                          <a:latin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cs typeface="Calibri" panose="020F0502020204030204" pitchFamily="34" charset="0"/>
                        </a:rPr>
                        <a:t>có</a:t>
                      </a:r>
                      <a:r>
                        <a:rPr lang="en-US" sz="1500" i="1" baseline="0" dirty="0" smtClean="0">
                          <a:latin typeface="Calibri" panose="020F0502020204030204" pitchFamily="34" charset="0"/>
                          <a:cs typeface="Calibri" panose="020F0502020204030204" pitchFamily="34" charset="0"/>
                        </a:rPr>
                        <a:t> DT </a:t>
                      </a:r>
                      <a:r>
                        <a:rPr lang="en-US" sz="1500" i="1" baseline="0" dirty="0" err="1" smtClean="0">
                          <a:latin typeface="Calibri" panose="020F0502020204030204" pitchFamily="34" charset="0"/>
                          <a:cs typeface="Calibri" panose="020F0502020204030204" pitchFamily="34" charset="0"/>
                        </a:rPr>
                        <a:t>kính</a:t>
                      </a:r>
                      <a:r>
                        <a:rPr lang="en-US" sz="1500" i="1" baseline="0" dirty="0" smtClean="0">
                          <a:latin typeface="Calibri" panose="020F0502020204030204" pitchFamily="34" charset="0"/>
                          <a:cs typeface="Calibri" panose="020F0502020204030204" pitchFamily="34" charset="0"/>
                        </a:rPr>
                        <a:t> &gt; 25%</a:t>
                      </a:r>
                      <a:endParaRPr lang="en-US" sz="1500" i="1" baseline="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990584549"/>
                  </a:ext>
                </a:extLst>
              </a:tr>
              <a:tr h="1031137">
                <a:tc>
                  <a:txBody>
                    <a:bodyPr/>
                    <a:lstStyle/>
                    <a:p>
                      <a:r>
                        <a:rPr lang="en-US" sz="1500" dirty="0" smtClean="0">
                          <a:latin typeface="Calibri" panose="020F0502020204030204" pitchFamily="34" charset="0"/>
                          <a:ea typeface="Calibri" panose="020F0502020204030204" pitchFamily="34" charset="0"/>
                          <a:cs typeface="Calibri" panose="020F0502020204030204" pitchFamily="34" charset="0"/>
                        </a:rPr>
                        <a:t>2.4</a:t>
                      </a:r>
                      <a:r>
                        <a:rPr lang="en-US" sz="1500" baseline="0" dirty="0" smtClean="0">
                          <a:latin typeface="Calibri" panose="020F0502020204030204" pitchFamily="34" charset="0"/>
                          <a:ea typeface="Calibri" panose="020F0502020204030204" pitchFamily="34" charset="0"/>
                          <a:cs typeface="Calibri" panose="020F0502020204030204" pitchFamily="34" charset="0"/>
                        </a:rPr>
                        <a:t> – </a:t>
                      </a:r>
                      <a:r>
                        <a:rPr lang="en-US" sz="1500" baseline="0" dirty="0" err="1" smtClean="0">
                          <a:latin typeface="Calibri" panose="020F0502020204030204" pitchFamily="34" charset="0"/>
                          <a:ea typeface="Calibri" panose="020F0502020204030204" pitchFamily="34" charset="0"/>
                          <a:cs typeface="Calibri" panose="020F0502020204030204" pitchFamily="34" charset="0"/>
                        </a:rPr>
                        <a:t>Bảng</a:t>
                      </a:r>
                      <a:r>
                        <a:rPr lang="en-US" sz="1500" baseline="0" dirty="0" smtClean="0">
                          <a:latin typeface="Calibri" panose="020F0502020204030204" pitchFamily="34" charset="0"/>
                          <a:ea typeface="Calibri" panose="020F0502020204030204" pitchFamily="34" charset="0"/>
                          <a:cs typeface="Calibri" panose="020F0502020204030204" pitchFamily="34" charset="0"/>
                        </a:rPr>
                        <a:t> 2</a:t>
                      </a:r>
                      <a:endParaRPr lang="en-US" sz="15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1500" b="0" kern="1200" dirty="0" smtClean="0">
                          <a:solidFill>
                            <a:schemeClr val="dk1"/>
                          </a:solidFill>
                          <a:effectLst/>
                          <a:latin typeface="Calibri" panose="020F0502020204030204" pitchFamily="34" charset="0"/>
                          <a:ea typeface="+mn-ea"/>
                          <a:cs typeface="Calibri" panose="020F0502020204030204" pitchFamily="34" charset="0"/>
                        </a:rPr>
                        <a:t>Giới hạn chịu lửa của cửa và van ngăn cháy trong bộ phận ngăn cháy</a:t>
                      </a:r>
                      <a:endParaRPr lang="en-US" sz="1500" b="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6350" indent="0" algn="just">
                        <a:buFontTx/>
                        <a:buNone/>
                      </a:pPr>
                      <a:r>
                        <a:rPr lang="vi-VN" sz="1500" b="0" kern="1200" dirty="0" smtClean="0">
                          <a:solidFill>
                            <a:schemeClr val="dk1"/>
                          </a:solidFill>
                          <a:effectLst/>
                          <a:latin typeface="Calibri" panose="020F0502020204030204" pitchFamily="34" charset="0"/>
                          <a:ea typeface="+mn-ea"/>
                          <a:cs typeface="Calibri" panose="020F0502020204030204" pitchFamily="34" charset="0"/>
                        </a:rPr>
                        <a:t>Bảng 2</a:t>
                      </a:r>
                      <a:r>
                        <a:rPr lang="vi-VN" sz="1500" kern="1200" dirty="0" smtClean="0">
                          <a:solidFill>
                            <a:schemeClr val="dk1"/>
                          </a:solidFill>
                          <a:effectLst/>
                          <a:latin typeface="Calibri" panose="020F0502020204030204" pitchFamily="34" charset="0"/>
                          <a:ea typeface="+mn-ea"/>
                          <a:cs typeface="Calibri" panose="020F0502020204030204" pitchFamily="34" charset="0"/>
                        </a:rPr>
                        <a:t> - Giới hạn chịu lửa của cửa và van ngăn cháy trong bộ phận ngăn cháy</a:t>
                      </a:r>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p>
                      <a:pPr marL="177800" indent="-177800" algn="just">
                        <a:buFont typeface="+mj-lt"/>
                        <a:buAutoNum type="arabicPeriod"/>
                      </a:pPr>
                      <a:r>
                        <a:rPr lang="en-US" sz="1500" kern="1200" baseline="0" dirty="0" err="1" smtClean="0">
                          <a:solidFill>
                            <a:schemeClr val="dk1"/>
                          </a:solidFill>
                          <a:effectLst/>
                          <a:latin typeface="Calibri" panose="020F0502020204030204" pitchFamily="34" charset="0"/>
                          <a:ea typeface="+mn-ea"/>
                          <a:cs typeface="Calibri" panose="020F0502020204030204" pitchFamily="34" charset="0"/>
                        </a:rPr>
                        <a:t>Cửa</a:t>
                      </a:r>
                      <a:r>
                        <a:rPr lang="en-US" sz="150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kern="1200" baseline="0" dirty="0" err="1" smtClean="0">
                          <a:solidFill>
                            <a:schemeClr val="dk1"/>
                          </a:solidFill>
                          <a:effectLst/>
                          <a:latin typeface="Calibri" panose="020F0502020204030204" pitchFamily="34" charset="0"/>
                          <a:ea typeface="+mn-ea"/>
                          <a:cs typeface="Calibri" panose="020F0502020204030204" pitchFamily="34" charset="0"/>
                        </a:rPr>
                        <a:t>đi</a:t>
                      </a:r>
                      <a:r>
                        <a:rPr lang="en-US" sz="150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kern="1200" baseline="0" dirty="0" err="1" smtClean="0">
                          <a:solidFill>
                            <a:schemeClr val="dk1"/>
                          </a:solidFill>
                          <a:effectLst/>
                          <a:latin typeface="Calibri" panose="020F0502020204030204" pitchFamily="34" charset="0"/>
                          <a:ea typeface="+mn-ea"/>
                          <a:cs typeface="Calibri" panose="020F0502020204030204" pitchFamily="34" charset="0"/>
                        </a:rPr>
                        <a:t>cổng</a:t>
                      </a:r>
                      <a:r>
                        <a:rPr lang="en-US" sz="150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kern="1200" baseline="0" dirty="0" err="1" smtClean="0">
                          <a:solidFill>
                            <a:schemeClr val="dk1"/>
                          </a:solidFill>
                          <a:effectLst/>
                          <a:latin typeface="Calibri" panose="020F0502020204030204" pitchFamily="34" charset="0"/>
                          <a:ea typeface="+mn-ea"/>
                          <a:cs typeface="Calibri" panose="020F0502020204030204" pitchFamily="34" charset="0"/>
                        </a:rPr>
                        <a:t>cửa</a:t>
                      </a:r>
                      <a:r>
                        <a:rPr lang="en-US" sz="150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kern="1200" baseline="0" dirty="0" err="1" smtClean="0">
                          <a:solidFill>
                            <a:schemeClr val="dk1"/>
                          </a:solidFill>
                          <a:effectLst/>
                          <a:latin typeface="Calibri" panose="020F0502020204030204" pitchFamily="34" charset="0"/>
                          <a:ea typeface="+mn-ea"/>
                          <a:cs typeface="Calibri" panose="020F0502020204030204" pitchFamily="34" charset="0"/>
                        </a:rPr>
                        <a:t>nắp</a:t>
                      </a:r>
                      <a:r>
                        <a:rPr lang="en-US" sz="1500" kern="1200" baseline="0" dirty="0" smtClean="0">
                          <a:solidFill>
                            <a:schemeClr val="dk1"/>
                          </a:solidFill>
                          <a:effectLst/>
                          <a:latin typeface="Calibri" panose="020F0502020204030204" pitchFamily="34" charset="0"/>
                          <a:ea typeface="+mn-ea"/>
                          <a:cs typeface="Calibri" panose="020F0502020204030204" pitchFamily="34" charset="0"/>
                        </a:rPr>
                        <a:t>, van (EI)</a:t>
                      </a:r>
                    </a:p>
                    <a:p>
                      <a:pPr marL="177800" indent="-177800" algn="just">
                        <a:buFont typeface="+mj-lt"/>
                        <a:buAutoNum type="arabicPeriod"/>
                      </a:pPr>
                      <a:r>
                        <a:rPr lang="en-US" sz="1500" kern="1200" baseline="0" dirty="0" err="1" smtClean="0">
                          <a:solidFill>
                            <a:schemeClr val="dk1"/>
                          </a:solidFill>
                          <a:effectLst/>
                          <a:latin typeface="Calibri" panose="020F0502020204030204" pitchFamily="34" charset="0"/>
                          <a:ea typeface="+mn-ea"/>
                          <a:cs typeface="Calibri" panose="020F0502020204030204" pitchFamily="34" charset="0"/>
                        </a:rPr>
                        <a:t>Cửa</a:t>
                      </a:r>
                      <a:r>
                        <a:rPr lang="en-US" sz="150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kern="1200" baseline="0" dirty="0" err="1" smtClean="0">
                          <a:solidFill>
                            <a:schemeClr val="dk1"/>
                          </a:solidFill>
                          <a:effectLst/>
                          <a:latin typeface="Calibri" panose="020F0502020204030204" pitchFamily="34" charset="0"/>
                          <a:ea typeface="+mn-ea"/>
                          <a:cs typeface="Calibri" panose="020F0502020204030204" pitchFamily="34" charset="0"/>
                        </a:rPr>
                        <a:t>sổ</a:t>
                      </a:r>
                      <a:r>
                        <a:rPr lang="en-US" sz="1500" kern="1200" baseline="0" dirty="0" smtClean="0">
                          <a:solidFill>
                            <a:schemeClr val="dk1"/>
                          </a:solidFill>
                          <a:effectLst/>
                          <a:latin typeface="Calibri" panose="020F0502020204030204" pitchFamily="34" charset="0"/>
                          <a:ea typeface="+mn-ea"/>
                          <a:cs typeface="Calibri" panose="020F0502020204030204" pitchFamily="34" charset="0"/>
                        </a:rPr>
                        <a:t> (E)</a:t>
                      </a:r>
                    </a:p>
                    <a:p>
                      <a:pPr marL="177800" indent="-177800" algn="just">
                        <a:buFont typeface="+mj-lt"/>
                        <a:buAutoNum type="arabicPeriod"/>
                      </a:pPr>
                      <a:r>
                        <a:rPr lang="en-US" sz="1500" kern="1200" baseline="0" dirty="0" err="1" smtClean="0">
                          <a:solidFill>
                            <a:schemeClr val="dk1"/>
                          </a:solidFill>
                          <a:effectLst/>
                          <a:latin typeface="Calibri" panose="020F0502020204030204" pitchFamily="34" charset="0"/>
                          <a:ea typeface="+mn-ea"/>
                          <a:cs typeface="Calibri" panose="020F0502020204030204" pitchFamily="34" charset="0"/>
                        </a:rPr>
                        <a:t>Màn</a:t>
                      </a:r>
                      <a:r>
                        <a:rPr lang="en-US" sz="150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kern="1200" baseline="0" dirty="0" err="1" smtClean="0">
                          <a:solidFill>
                            <a:schemeClr val="dk1"/>
                          </a:solidFill>
                          <a:effectLst/>
                          <a:latin typeface="Calibri" panose="020F0502020204030204" pitchFamily="34" charset="0"/>
                          <a:ea typeface="+mn-ea"/>
                          <a:cs typeface="Calibri" panose="020F0502020204030204" pitchFamily="34" charset="0"/>
                        </a:rPr>
                        <a:t>chắn</a:t>
                      </a:r>
                      <a:r>
                        <a:rPr lang="en-US" sz="1500" kern="1200" baseline="0" dirty="0" smtClean="0">
                          <a:solidFill>
                            <a:schemeClr val="dk1"/>
                          </a:solidFill>
                          <a:effectLst/>
                          <a:latin typeface="Calibri" panose="020F0502020204030204" pitchFamily="34" charset="0"/>
                          <a:ea typeface="+mn-ea"/>
                          <a:cs typeface="Calibri" panose="020F0502020204030204" pitchFamily="34" charset="0"/>
                        </a:rPr>
                        <a:t> (EI)</a:t>
                      </a:r>
                      <a:endParaRPr lang="en-US" sz="1500" baseline="0" dirty="0" smtClean="0">
                        <a:latin typeface="Calibri" panose="020F0502020204030204" pitchFamily="34" charset="0"/>
                        <a:cs typeface="Calibri" panose="020F0502020204030204" pitchFamily="34" charset="0"/>
                      </a:endParaRPr>
                    </a:p>
                  </a:txBody>
                  <a:tcPr/>
                </a:tc>
                <a:tc>
                  <a:txBody>
                    <a:bodyPr/>
                    <a:lstStyle/>
                    <a:p>
                      <a:pPr marL="6350" marR="0" indent="0" algn="just" defTabSz="914400" rtl="0" eaLnBrk="1" fontAlgn="auto" latinLnBrk="0" hangingPunct="1">
                        <a:lnSpc>
                          <a:spcPct val="100000"/>
                        </a:lnSpc>
                        <a:spcBef>
                          <a:spcPts val="0"/>
                        </a:spcBef>
                        <a:spcAft>
                          <a:spcPts val="0"/>
                        </a:spcAft>
                        <a:buClrTx/>
                        <a:buSzTx/>
                        <a:buFontTx/>
                        <a:buNone/>
                        <a:tabLst/>
                        <a:defRPr/>
                      </a:pPr>
                      <a:r>
                        <a:rPr lang="vi-VN" sz="1500" b="0" kern="1200" dirty="0" smtClean="0">
                          <a:solidFill>
                            <a:schemeClr val="dk1"/>
                          </a:solidFill>
                          <a:effectLst/>
                          <a:latin typeface="Calibri" panose="020F0502020204030204" pitchFamily="34" charset="0"/>
                          <a:ea typeface="+mn-ea"/>
                          <a:cs typeface="Calibri" panose="020F0502020204030204" pitchFamily="34" charset="0"/>
                        </a:rPr>
                        <a:t>Bảng 2</a:t>
                      </a:r>
                      <a:r>
                        <a:rPr lang="vi-VN"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vi-VN" sz="1500" kern="1200" dirty="0" smtClean="0">
                          <a:solidFill>
                            <a:schemeClr val="dk1"/>
                          </a:solidFill>
                          <a:effectLst/>
                          <a:latin typeface="Calibri" panose="020F0502020204030204" pitchFamily="34" charset="0"/>
                          <a:ea typeface="+mn-ea"/>
                          <a:cs typeface="Calibri" panose="020F0502020204030204" pitchFamily="34" charset="0"/>
                        </a:rPr>
                        <a:t>Giới hạn chịu lửa của các bộ phận chèn bịt của bộ phận ngăn cháy</a:t>
                      </a:r>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p>
                      <a:pPr marL="177800" indent="-177800" algn="just">
                        <a:buFont typeface="+mj-lt"/>
                        <a:buAutoNum type="arabicPeriod"/>
                      </a:pPr>
                      <a:r>
                        <a:rPr lang="vi-VN" sz="1500" kern="1200" dirty="0" smtClean="0">
                          <a:solidFill>
                            <a:schemeClr val="dk1"/>
                          </a:solidFill>
                          <a:effectLst/>
                          <a:latin typeface="Calibri" panose="020F0502020204030204" pitchFamily="34" charset="0"/>
                          <a:ea typeface="+mn-ea"/>
                          <a:cs typeface="Calibri" panose="020F0502020204030204" pitchFamily="34" charset="0"/>
                        </a:rPr>
                        <a:t>Cửa đi (</a:t>
                      </a:r>
                      <a:r>
                        <a:rPr lang="vi-VN" sz="1500" kern="1200" dirty="0" smtClean="0">
                          <a:solidFill>
                            <a:srgbClr val="FF0000"/>
                          </a:solidFill>
                          <a:effectLst/>
                          <a:latin typeface="Calibri" panose="020F0502020204030204" pitchFamily="34" charset="0"/>
                          <a:ea typeface="+mn-ea"/>
                          <a:cs typeface="Calibri" panose="020F0502020204030204" pitchFamily="34" charset="0"/>
                        </a:rPr>
                        <a:t>trừ</a:t>
                      </a:r>
                      <a:r>
                        <a:rPr lang="en-US" sz="1500" kern="1200" dirty="0" smtClean="0">
                          <a:solidFill>
                            <a:srgbClr val="FF0000"/>
                          </a:solidFill>
                          <a:effectLst/>
                          <a:latin typeface="Calibri" panose="020F0502020204030204" pitchFamily="34" charset="0"/>
                          <a:ea typeface="+mn-ea"/>
                          <a:cs typeface="Calibri" panose="020F0502020204030204" pitchFamily="34" charset="0"/>
                        </a:rPr>
                        <a:t>:</a:t>
                      </a:r>
                      <a:r>
                        <a:rPr lang="vi-VN" sz="1500" kern="1200" dirty="0" smtClean="0">
                          <a:solidFill>
                            <a:srgbClr val="FF0000"/>
                          </a:solidFill>
                          <a:effectLst/>
                          <a:latin typeface="Calibri" panose="020F0502020204030204" pitchFamily="34" charset="0"/>
                          <a:ea typeface="+mn-ea"/>
                          <a:cs typeface="Calibri" panose="020F0502020204030204" pitchFamily="34" charset="0"/>
                        </a:rPr>
                        <a:t> cửa có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tỷ</a:t>
                      </a:r>
                      <a:r>
                        <a:rPr lang="en-US" sz="1500" kern="1200" baseline="0" dirty="0" smtClean="0">
                          <a:solidFill>
                            <a:srgbClr val="FF0000"/>
                          </a:solidFill>
                          <a:effectLst/>
                          <a:latin typeface="Calibri" panose="020F0502020204030204" pitchFamily="34" charset="0"/>
                          <a:ea typeface="+mn-ea"/>
                          <a:cs typeface="Calibri" panose="020F0502020204030204" pitchFamily="34" charset="0"/>
                        </a:rPr>
                        <a:t> </a:t>
                      </a:r>
                      <a:r>
                        <a:rPr lang="en-US" sz="1500" kern="1200" baseline="0" dirty="0" err="1" smtClean="0">
                          <a:solidFill>
                            <a:srgbClr val="FF0000"/>
                          </a:solidFill>
                          <a:effectLst/>
                          <a:latin typeface="Calibri" panose="020F0502020204030204" pitchFamily="34" charset="0"/>
                          <a:ea typeface="+mn-ea"/>
                          <a:cs typeface="Calibri" panose="020F0502020204030204" pitchFamily="34" charset="0"/>
                        </a:rPr>
                        <a:t>lệ</a:t>
                      </a:r>
                      <a:r>
                        <a:rPr lang="vi-VN"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smtClean="0">
                          <a:solidFill>
                            <a:srgbClr val="FF0000"/>
                          </a:solidFill>
                          <a:effectLst/>
                          <a:latin typeface="Calibri" panose="020F0502020204030204" pitchFamily="34" charset="0"/>
                          <a:ea typeface="+mn-ea"/>
                          <a:cs typeface="Calibri" panose="020F0502020204030204" pitchFamily="34" charset="0"/>
                        </a:rPr>
                        <a:t>DT </a:t>
                      </a:r>
                      <a:r>
                        <a:rPr lang="vi-VN" sz="1500" kern="1200" dirty="0" smtClean="0">
                          <a:solidFill>
                            <a:srgbClr val="FF0000"/>
                          </a:solidFill>
                          <a:effectLst/>
                          <a:latin typeface="Calibri" panose="020F0502020204030204" pitchFamily="34" charset="0"/>
                          <a:ea typeface="+mn-ea"/>
                          <a:cs typeface="Calibri" panose="020F0502020204030204" pitchFamily="34" charset="0"/>
                        </a:rPr>
                        <a:t>kính </a:t>
                      </a:r>
                      <a:r>
                        <a:rPr lang="en-US" sz="1500" kern="1200" dirty="0" smtClean="0">
                          <a:solidFill>
                            <a:srgbClr val="FF0000"/>
                          </a:solidFill>
                          <a:effectLst/>
                          <a:latin typeface="Calibri" panose="020F0502020204030204" pitchFamily="34" charset="0"/>
                          <a:ea typeface="+mn-ea"/>
                          <a:cs typeface="Calibri" panose="020F0502020204030204" pitchFamily="34" charset="0"/>
                        </a:rPr>
                        <a:t>&gt;</a:t>
                      </a:r>
                      <a:r>
                        <a:rPr lang="vi-VN" sz="1500" kern="1200" dirty="0" smtClean="0">
                          <a:solidFill>
                            <a:srgbClr val="FF0000"/>
                          </a:solidFill>
                          <a:effectLst/>
                          <a:latin typeface="Calibri" panose="020F0502020204030204" pitchFamily="34" charset="0"/>
                          <a:ea typeface="+mn-ea"/>
                          <a:cs typeface="Calibri" panose="020F0502020204030204" pitchFamily="34" charset="0"/>
                        </a:rPr>
                        <a:t> 25 %</a:t>
                      </a:r>
                      <a:r>
                        <a:rPr lang="en-US" sz="1500" kern="1200" dirty="0" smtClean="0">
                          <a:solidFill>
                            <a:srgbClr val="FF0000"/>
                          </a:solidFill>
                          <a:effectLst/>
                          <a:latin typeface="Calibri" panose="020F0502020204030204" pitchFamily="34" charset="0"/>
                          <a:ea typeface="+mn-ea"/>
                          <a:cs typeface="Calibri" panose="020F0502020204030204" pitchFamily="34" charset="0"/>
                        </a:rPr>
                        <a:t>;</a:t>
                      </a:r>
                      <a:r>
                        <a:rPr lang="vi-VN" sz="1500" kern="1200" dirty="0" smtClean="0">
                          <a:solidFill>
                            <a:srgbClr val="FF0000"/>
                          </a:solidFill>
                          <a:effectLst/>
                          <a:latin typeface="Calibri" panose="020F0502020204030204" pitchFamily="34" charset="0"/>
                          <a:ea typeface="+mn-ea"/>
                          <a:cs typeface="Calibri" panose="020F0502020204030204" pitchFamily="34" charset="0"/>
                        </a:rPr>
                        <a:t> cửa kín khói</a:t>
                      </a:r>
                      <a:r>
                        <a:rPr lang="vi-VN" sz="1500" kern="1200" dirty="0" smtClean="0">
                          <a:solidFill>
                            <a:schemeClr val="dk1"/>
                          </a:solidFill>
                          <a:effectLst/>
                          <a:latin typeface="Calibri" panose="020F0502020204030204" pitchFamily="34" charset="0"/>
                          <a:ea typeface="+mn-ea"/>
                          <a:cs typeface="Calibri" panose="020F0502020204030204" pitchFamily="34" charset="0"/>
                        </a:rPr>
                        <a:t>), cửa nắp, van ngăn cháy </a:t>
                      </a:r>
                      <a:r>
                        <a:rPr lang="vi-VN" sz="1500" kern="1200" baseline="30000" dirty="0" smtClean="0">
                          <a:solidFill>
                            <a:schemeClr val="dk1"/>
                          </a:solidFill>
                          <a:effectLst/>
                          <a:latin typeface="Calibri" panose="020F0502020204030204" pitchFamily="34" charset="0"/>
                          <a:ea typeface="+mn-ea"/>
                          <a:cs typeface="Calibri" panose="020F0502020204030204" pitchFamily="34" charset="0"/>
                        </a:rPr>
                        <a:t>1</a:t>
                      </a:r>
                      <a:r>
                        <a:rPr lang="vi-VN" sz="1500" kern="1200" dirty="0" smtClean="0">
                          <a:solidFill>
                            <a:schemeClr val="dk1"/>
                          </a:solidFill>
                          <a:effectLst/>
                          <a:latin typeface="Calibri" panose="020F0502020204030204" pitchFamily="34" charset="0"/>
                          <a:ea typeface="+mn-ea"/>
                          <a:cs typeface="Calibri" panose="020F0502020204030204" pitchFamily="34" charset="0"/>
                        </a:rPr>
                        <a:t>, </a:t>
                      </a:r>
                      <a:r>
                        <a:rPr lang="vi-VN" sz="1500" kern="1200" dirty="0" smtClean="0">
                          <a:solidFill>
                            <a:schemeClr val="tx1"/>
                          </a:solidFill>
                          <a:effectLst/>
                          <a:latin typeface="Calibri" panose="020F0502020204030204" pitchFamily="34" charset="0"/>
                          <a:ea typeface="+mn-ea"/>
                          <a:cs typeface="Calibri" panose="020F0502020204030204" pitchFamily="34" charset="0"/>
                        </a:rPr>
                        <a:t>màn ngăn cháy  </a:t>
                      </a:r>
                      <a:r>
                        <a:rPr lang="vi-VN" sz="1500" kern="1200" dirty="0" smtClean="0">
                          <a:solidFill>
                            <a:schemeClr val="dk1"/>
                          </a:solidFill>
                          <a:effectLst/>
                          <a:latin typeface="Calibri" panose="020F0502020204030204" pitchFamily="34" charset="0"/>
                          <a:ea typeface="+mn-ea"/>
                          <a:cs typeface="Calibri" panose="020F0502020204030204" pitchFamily="34" charset="0"/>
                        </a:rPr>
                        <a:t>(theo EI)</a:t>
                      </a:r>
                      <a:endParaRPr lang="en-US" sz="1500" kern="1200" baseline="0" dirty="0" smtClean="0">
                        <a:solidFill>
                          <a:schemeClr val="dk1"/>
                        </a:solidFill>
                        <a:effectLst/>
                        <a:latin typeface="Calibri" panose="020F0502020204030204" pitchFamily="34" charset="0"/>
                        <a:ea typeface="+mn-ea"/>
                        <a:cs typeface="Calibri" panose="020F0502020204030204" pitchFamily="34" charset="0"/>
                      </a:endParaRPr>
                    </a:p>
                    <a:p>
                      <a:pPr marL="177800" indent="-177800" algn="just">
                        <a:buFont typeface="+mj-lt"/>
                        <a:buAutoNum type="arabicPeriod"/>
                      </a:pPr>
                      <a:r>
                        <a:rPr lang="vi-VN" sz="1500" kern="1200" dirty="0" smtClean="0">
                          <a:solidFill>
                            <a:srgbClr val="FF0000"/>
                          </a:solidFill>
                          <a:effectLst/>
                          <a:latin typeface="Calibri" panose="020F0502020204030204" pitchFamily="34" charset="0"/>
                          <a:ea typeface="+mn-ea"/>
                          <a:cs typeface="Calibri" panose="020F0502020204030204" pitchFamily="34" charset="0"/>
                        </a:rPr>
                        <a:t>Cửa đi có tỉ lệ </a:t>
                      </a:r>
                      <a:r>
                        <a:rPr lang="en-US" sz="1500" kern="1200" dirty="0" smtClean="0">
                          <a:solidFill>
                            <a:srgbClr val="FF0000"/>
                          </a:solidFill>
                          <a:effectLst/>
                          <a:latin typeface="Calibri" panose="020F0502020204030204" pitchFamily="34" charset="0"/>
                          <a:ea typeface="+mn-ea"/>
                          <a:cs typeface="Calibri" panose="020F0502020204030204" pitchFamily="34" charset="0"/>
                        </a:rPr>
                        <a:t>DT</a:t>
                      </a:r>
                      <a:r>
                        <a:rPr lang="vi-VN" sz="1500" kern="1200" dirty="0" smtClean="0">
                          <a:solidFill>
                            <a:srgbClr val="FF0000"/>
                          </a:solidFill>
                          <a:effectLst/>
                          <a:latin typeface="Calibri" panose="020F0502020204030204" pitchFamily="34" charset="0"/>
                          <a:ea typeface="+mn-ea"/>
                          <a:cs typeface="Calibri" panose="020F0502020204030204" pitchFamily="34" charset="0"/>
                        </a:rPr>
                        <a:t> kính </a:t>
                      </a:r>
                      <a:r>
                        <a:rPr lang="en-US" sz="1500" kern="1200" dirty="0" smtClean="0">
                          <a:solidFill>
                            <a:srgbClr val="FF0000"/>
                          </a:solidFill>
                          <a:effectLst/>
                          <a:latin typeface="Calibri" panose="020F0502020204030204" pitchFamily="34" charset="0"/>
                          <a:ea typeface="+mn-ea"/>
                          <a:cs typeface="Calibri" panose="020F0502020204030204" pitchFamily="34" charset="0"/>
                        </a:rPr>
                        <a:t>&gt;</a:t>
                      </a:r>
                      <a:r>
                        <a:rPr lang="vi-VN" sz="1500" kern="1200" dirty="0" smtClean="0">
                          <a:solidFill>
                            <a:srgbClr val="FF0000"/>
                          </a:solidFill>
                          <a:effectLst/>
                          <a:latin typeface="Calibri" panose="020F0502020204030204" pitchFamily="34" charset="0"/>
                          <a:ea typeface="+mn-ea"/>
                          <a:cs typeface="Calibri" panose="020F0502020204030204" pitchFamily="34" charset="0"/>
                        </a:rPr>
                        <a:t> 25 % (theo EW)</a:t>
                      </a:r>
                      <a:endParaRPr lang="en-US" sz="1500" kern="1200" baseline="0" dirty="0" smtClean="0">
                        <a:solidFill>
                          <a:srgbClr val="FF0000"/>
                        </a:solidFill>
                        <a:effectLst/>
                        <a:latin typeface="Calibri" panose="020F0502020204030204" pitchFamily="34" charset="0"/>
                        <a:ea typeface="+mn-ea"/>
                        <a:cs typeface="Calibri" panose="020F0502020204030204" pitchFamily="34" charset="0"/>
                      </a:endParaRPr>
                    </a:p>
                    <a:p>
                      <a:pPr marL="177800" indent="-177800" algn="just">
                        <a:buFont typeface="+mj-lt"/>
                        <a:buAutoNum type="arabicPeriod"/>
                      </a:pPr>
                      <a:r>
                        <a:rPr lang="vi-VN" sz="1500" kern="1200" dirty="0" smtClean="0">
                          <a:solidFill>
                            <a:srgbClr val="FFC000"/>
                          </a:solidFill>
                          <a:effectLst/>
                          <a:latin typeface="Calibri" panose="020F0502020204030204" pitchFamily="34" charset="0"/>
                          <a:ea typeface="+mn-ea"/>
                          <a:cs typeface="Calibri" panose="020F0502020204030204" pitchFamily="34" charset="0"/>
                        </a:rPr>
                        <a:t>Cửa giếng thang máy (khi có yêu cầu về giới hạn chịu lửa) (theo E)</a:t>
                      </a:r>
                      <a:endParaRPr lang="en-US" sz="1500" kern="1200" baseline="0" dirty="0" smtClean="0">
                        <a:solidFill>
                          <a:srgbClr val="FFC000"/>
                        </a:solidFill>
                        <a:effectLst/>
                        <a:latin typeface="Calibri" panose="020F0502020204030204" pitchFamily="34" charset="0"/>
                        <a:ea typeface="+mn-ea"/>
                        <a:cs typeface="Calibri" panose="020F0502020204030204" pitchFamily="34" charset="0"/>
                      </a:endParaRPr>
                    </a:p>
                    <a:p>
                      <a:pPr marL="177800" marR="0" indent="-177800" algn="just" defTabSz="914400" rtl="0" eaLnBrk="1" fontAlgn="auto" latinLnBrk="0" hangingPunct="1">
                        <a:lnSpc>
                          <a:spcPct val="100000"/>
                        </a:lnSpc>
                        <a:spcBef>
                          <a:spcPts val="0"/>
                        </a:spcBef>
                        <a:spcAft>
                          <a:spcPts val="0"/>
                        </a:spcAft>
                        <a:buClrTx/>
                        <a:buSzTx/>
                        <a:buFont typeface="+mj-lt"/>
                        <a:buAutoNum type="arabicPeriod"/>
                        <a:tabLst/>
                        <a:defRPr/>
                      </a:pPr>
                      <a:r>
                        <a:rPr lang="en-US" sz="1500" kern="1200" baseline="0" dirty="0" err="1" smtClean="0">
                          <a:solidFill>
                            <a:schemeClr val="dk1"/>
                          </a:solidFill>
                          <a:effectLst/>
                          <a:latin typeface="Calibri" panose="020F0502020204030204" pitchFamily="34" charset="0"/>
                          <a:ea typeface="+mn-ea"/>
                          <a:cs typeface="Calibri" panose="020F0502020204030204" pitchFamily="34" charset="0"/>
                        </a:rPr>
                        <a:t>Cửa</a:t>
                      </a:r>
                      <a:r>
                        <a:rPr lang="en-US" sz="150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kern="1200" baseline="0" dirty="0" err="1" smtClean="0">
                          <a:solidFill>
                            <a:schemeClr val="dk1"/>
                          </a:solidFill>
                          <a:effectLst/>
                          <a:latin typeface="Calibri" panose="020F0502020204030204" pitchFamily="34" charset="0"/>
                          <a:ea typeface="+mn-ea"/>
                          <a:cs typeface="Calibri" panose="020F0502020204030204" pitchFamily="34" charset="0"/>
                        </a:rPr>
                        <a:t>sổ</a:t>
                      </a:r>
                      <a:r>
                        <a:rPr lang="en-US" sz="1500" kern="1200" baseline="0" dirty="0" smtClean="0">
                          <a:solidFill>
                            <a:schemeClr val="dk1"/>
                          </a:solidFill>
                          <a:effectLst/>
                          <a:latin typeface="Calibri" panose="020F0502020204030204" pitchFamily="34" charset="0"/>
                          <a:ea typeface="+mn-ea"/>
                          <a:cs typeface="Calibri" panose="020F0502020204030204" pitchFamily="34" charset="0"/>
                        </a:rPr>
                        <a:t> (E)</a:t>
                      </a:r>
                    </a:p>
                  </a:txBody>
                  <a:tcPr/>
                </a:tc>
                <a:tc>
                  <a:txBody>
                    <a:bodyPr/>
                    <a:lstStyle/>
                    <a:p>
                      <a:pPr algn="just"/>
                      <a:r>
                        <a:rPr lang="vi-VN" sz="1500" i="1" baseline="0" dirty="0" smtClean="0">
                          <a:latin typeface="Calibri" panose="020F0502020204030204" pitchFamily="34" charset="0"/>
                          <a:cs typeface="Calibri" panose="020F0502020204030204" pitchFamily="34" charset="0"/>
                        </a:rPr>
                        <a:t>Bổ sung </a:t>
                      </a:r>
                      <a:r>
                        <a:rPr lang="en-US" sz="1500" i="1" baseline="0" dirty="0" err="1" smtClean="0">
                          <a:latin typeface="Calibri" panose="020F0502020204030204" pitchFamily="34" charset="0"/>
                          <a:cs typeface="Calibri" panose="020F0502020204030204" pitchFamily="34" charset="0"/>
                        </a:rPr>
                        <a:t>quy</a:t>
                      </a:r>
                      <a:r>
                        <a:rPr lang="en-US" sz="1500" i="1" baseline="0" dirty="0" smtClean="0">
                          <a:latin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cs typeface="Calibri" panose="020F0502020204030204" pitchFamily="34" charset="0"/>
                        </a:rPr>
                        <a:t>định</a:t>
                      </a:r>
                      <a:r>
                        <a:rPr lang="en-US" sz="1500" i="1" baseline="0" dirty="0" smtClean="0">
                          <a:latin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cs typeface="Calibri" panose="020F0502020204030204" pitchFamily="34" charset="0"/>
                        </a:rPr>
                        <a:t>cửa</a:t>
                      </a:r>
                      <a:r>
                        <a:rPr lang="en-US" sz="1500" i="1" baseline="0" dirty="0" smtClean="0">
                          <a:latin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cs typeface="Calibri" panose="020F0502020204030204" pitchFamily="34" charset="0"/>
                        </a:rPr>
                        <a:t>đi</a:t>
                      </a:r>
                      <a:r>
                        <a:rPr lang="en-US" sz="1500" i="1" baseline="0" dirty="0" smtClean="0">
                          <a:latin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cs typeface="Calibri" panose="020F0502020204030204" pitchFamily="34" charset="0"/>
                        </a:rPr>
                        <a:t>có</a:t>
                      </a:r>
                      <a:r>
                        <a:rPr lang="en-US" sz="1500" i="1" baseline="0" dirty="0" smtClean="0">
                          <a:latin typeface="Calibri" panose="020F0502020204030204" pitchFamily="34" charset="0"/>
                          <a:cs typeface="Calibri" panose="020F0502020204030204" pitchFamily="34" charset="0"/>
                        </a:rPr>
                        <a:t> DT </a:t>
                      </a:r>
                      <a:r>
                        <a:rPr lang="en-US" sz="1500" i="1" baseline="0" dirty="0" err="1" smtClean="0">
                          <a:latin typeface="Calibri" panose="020F0502020204030204" pitchFamily="34" charset="0"/>
                          <a:cs typeface="Calibri" panose="020F0502020204030204" pitchFamily="34" charset="0"/>
                        </a:rPr>
                        <a:t>kính</a:t>
                      </a:r>
                      <a:r>
                        <a:rPr lang="en-US" sz="1500" i="1" baseline="0" dirty="0" smtClean="0">
                          <a:latin typeface="Calibri" panose="020F0502020204030204" pitchFamily="34" charset="0"/>
                          <a:cs typeface="Calibri" panose="020F0502020204030204" pitchFamily="34" charset="0"/>
                        </a:rPr>
                        <a:t> &gt; 25%</a:t>
                      </a:r>
                      <a:endParaRPr lang="en-US" sz="1500" i="1" baseline="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133658906"/>
                  </a:ext>
                </a:extLst>
              </a:tr>
              <a:tr h="1031137">
                <a:tc>
                  <a:txBody>
                    <a:bodyPr/>
                    <a:lstStyle/>
                    <a:p>
                      <a:r>
                        <a:rPr lang="en-US" sz="1500" dirty="0" smtClean="0">
                          <a:latin typeface="Calibri" panose="020F0502020204030204" pitchFamily="34" charset="0"/>
                          <a:ea typeface="Calibri" panose="020F0502020204030204" pitchFamily="34" charset="0"/>
                          <a:cs typeface="Calibri" panose="020F0502020204030204" pitchFamily="34" charset="0"/>
                        </a:rPr>
                        <a:t>2.4</a:t>
                      </a:r>
                      <a:r>
                        <a:rPr lang="en-US" sz="1500" baseline="0" dirty="0" smtClean="0">
                          <a:latin typeface="Calibri" panose="020F0502020204030204" pitchFamily="34" charset="0"/>
                          <a:ea typeface="Calibri" panose="020F0502020204030204" pitchFamily="34" charset="0"/>
                          <a:cs typeface="Calibri" panose="020F0502020204030204" pitchFamily="34" charset="0"/>
                        </a:rPr>
                        <a:t> – </a:t>
                      </a:r>
                      <a:r>
                        <a:rPr lang="en-US" sz="1500" baseline="0" dirty="0" err="1" smtClean="0">
                          <a:latin typeface="Calibri" panose="020F0502020204030204" pitchFamily="34" charset="0"/>
                          <a:ea typeface="Calibri" panose="020F0502020204030204" pitchFamily="34" charset="0"/>
                          <a:cs typeface="Calibri" panose="020F0502020204030204" pitchFamily="34" charset="0"/>
                        </a:rPr>
                        <a:t>Bảng</a:t>
                      </a:r>
                      <a:r>
                        <a:rPr lang="en-US" sz="1500" baseline="0" dirty="0" smtClean="0">
                          <a:latin typeface="Calibri" panose="020F0502020204030204" pitchFamily="34" charset="0"/>
                          <a:ea typeface="Calibri" panose="020F0502020204030204" pitchFamily="34" charset="0"/>
                          <a:cs typeface="Calibri" panose="020F0502020204030204" pitchFamily="34" charset="0"/>
                        </a:rPr>
                        <a:t> 3</a:t>
                      </a:r>
                      <a:endParaRPr lang="en-US" sz="15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en-US" sz="1500" b="0" kern="1200" dirty="0" smtClean="0">
                          <a:solidFill>
                            <a:schemeClr val="dk1"/>
                          </a:solidFill>
                          <a:effectLst/>
                          <a:latin typeface="Calibri" panose="020F0502020204030204" pitchFamily="34" charset="0"/>
                          <a:ea typeface="+mn-ea"/>
                          <a:cs typeface="Calibri" panose="020F0502020204030204" pitchFamily="34" charset="0"/>
                        </a:rPr>
                        <a:t>Y/</a:t>
                      </a:r>
                      <a:r>
                        <a:rPr lang="vi-VN" sz="1500" b="0" kern="1200" dirty="0" smtClean="0">
                          <a:solidFill>
                            <a:schemeClr val="dk1"/>
                          </a:solidFill>
                          <a:effectLst/>
                          <a:latin typeface="Calibri" panose="020F0502020204030204" pitchFamily="34" charset="0"/>
                          <a:ea typeface="+mn-ea"/>
                          <a:cs typeface="Calibri" panose="020F0502020204030204" pitchFamily="34" charset="0"/>
                        </a:rPr>
                        <a:t>c các </a:t>
                      </a:r>
                      <a:r>
                        <a:rPr lang="en-US" sz="1500" b="0" kern="1200" dirty="0" smtClean="0">
                          <a:solidFill>
                            <a:schemeClr val="dk1"/>
                          </a:solidFill>
                          <a:effectLst/>
                          <a:latin typeface="Calibri" panose="020F0502020204030204" pitchFamily="34" charset="0"/>
                          <a:ea typeface="+mn-ea"/>
                          <a:cs typeface="Calibri" panose="020F0502020204030204" pitchFamily="34" charset="0"/>
                        </a:rPr>
                        <a:t>BP</a:t>
                      </a:r>
                      <a:r>
                        <a:rPr lang="vi-VN" sz="1500" b="0" kern="1200" dirty="0" smtClean="0">
                          <a:solidFill>
                            <a:schemeClr val="dk1"/>
                          </a:solidFill>
                          <a:effectLst/>
                          <a:latin typeface="Calibri" panose="020F0502020204030204" pitchFamily="34" charset="0"/>
                          <a:ea typeface="+mn-ea"/>
                          <a:cs typeface="Calibri" panose="020F0502020204030204" pitchFamily="34" charset="0"/>
                        </a:rPr>
                        <a:t> của khoang đệm ngăn cháy</a:t>
                      </a:r>
                      <a:endParaRPr lang="en-US" sz="1500" b="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vi-VN" sz="1500" b="0" kern="1200" dirty="0" smtClean="0">
                          <a:solidFill>
                            <a:schemeClr val="dk1"/>
                          </a:solidFill>
                          <a:effectLst/>
                          <a:latin typeface="Calibri" panose="020F0502020204030204" pitchFamily="34" charset="0"/>
                          <a:ea typeface="+mn-ea"/>
                          <a:cs typeface="Calibri" panose="020F0502020204030204" pitchFamily="34" charset="0"/>
                        </a:rPr>
                        <a:t>Bảng 3 - Giới hạn chịu lửa của các bộ phận của khoang đệm ở các cửa và van ngăn cháy trong bộ phận ngăn cháy</a:t>
                      </a:r>
                      <a:endParaRPr lang="en-US" sz="1500" b="0" kern="1200" dirty="0" smtClean="0">
                        <a:solidFill>
                          <a:schemeClr val="dk1"/>
                        </a:solidFill>
                        <a:effectLst/>
                        <a:latin typeface="Calibri" panose="020F0502020204030204" pitchFamily="34" charset="0"/>
                        <a:ea typeface="+mn-ea"/>
                        <a:cs typeface="Calibri" panose="020F0502020204030204" pitchFamily="34" charset="0"/>
                      </a:endParaRPr>
                    </a:p>
                    <a:p>
                      <a:r>
                        <a:rPr lang="en-US" sz="1500" kern="1200" dirty="0" err="1" smtClean="0">
                          <a:solidFill>
                            <a:schemeClr val="dk1"/>
                          </a:solidFill>
                          <a:effectLst/>
                          <a:latin typeface="Calibri" panose="020F0502020204030204" pitchFamily="34" charset="0"/>
                          <a:ea typeface="+mn-ea"/>
                          <a:cs typeface="Calibri" panose="020F0502020204030204" pitchFamily="34" charset="0"/>
                        </a:rPr>
                        <a:t>Quy</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định</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Giới</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hạn</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chịu</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lửa</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của</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các</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bộ</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phận</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của</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khoang</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đệm</a:t>
                      </a:r>
                      <a:endParaRPr lang="en-US" sz="1500" baseline="0" dirty="0" smtClean="0">
                        <a:latin typeface="Calibri" panose="020F0502020204030204" pitchFamily="34" charset="0"/>
                        <a:cs typeface="Calibri" panose="020F0502020204030204" pitchFamily="34" charset="0"/>
                      </a:endParaRPr>
                    </a:p>
                  </a:txBody>
                  <a:tcPr/>
                </a:tc>
                <a:tc>
                  <a:txBody>
                    <a:bodyPr/>
                    <a:lstStyle/>
                    <a:p>
                      <a:pPr marL="6350" marR="0" indent="0" algn="just" defTabSz="914400" rtl="0" eaLnBrk="1" fontAlgn="auto" latinLnBrk="0" hangingPunct="1">
                        <a:lnSpc>
                          <a:spcPct val="100000"/>
                        </a:lnSpc>
                        <a:spcBef>
                          <a:spcPts val="0"/>
                        </a:spcBef>
                        <a:spcAft>
                          <a:spcPts val="0"/>
                        </a:spcAft>
                        <a:buClrTx/>
                        <a:buSzTx/>
                        <a:buFontTx/>
                        <a:buNone/>
                        <a:tabLst/>
                        <a:defRPr/>
                      </a:pPr>
                      <a:r>
                        <a:rPr lang="vi-VN" sz="1500" b="0" kern="1200" dirty="0" smtClean="0">
                          <a:solidFill>
                            <a:schemeClr val="dk1"/>
                          </a:solidFill>
                          <a:effectLst/>
                          <a:latin typeface="Calibri" panose="020F0502020204030204" pitchFamily="34" charset="0"/>
                          <a:ea typeface="+mn-ea"/>
                          <a:cs typeface="Calibri" panose="020F0502020204030204" pitchFamily="34" charset="0"/>
                        </a:rPr>
                        <a:t>Bảng </a:t>
                      </a:r>
                      <a:r>
                        <a:rPr lang="en-US" sz="1500" b="0" kern="1200" dirty="0" smtClean="0">
                          <a:solidFill>
                            <a:schemeClr val="dk1"/>
                          </a:solidFill>
                          <a:effectLst/>
                          <a:latin typeface="Calibri" panose="020F0502020204030204" pitchFamily="34" charset="0"/>
                          <a:ea typeface="+mn-ea"/>
                          <a:cs typeface="Calibri" panose="020F0502020204030204" pitchFamily="34" charset="0"/>
                        </a:rPr>
                        <a:t>3</a:t>
                      </a:r>
                      <a:r>
                        <a:rPr lang="vi-VN"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vi-VN" sz="1500" b="0" kern="1200" dirty="0" smtClean="0">
                          <a:solidFill>
                            <a:schemeClr val="dk1"/>
                          </a:solidFill>
                          <a:effectLst/>
                          <a:latin typeface="Calibri" panose="020F0502020204030204" pitchFamily="34" charset="0"/>
                          <a:ea typeface="+mn-ea"/>
                          <a:cs typeface="Calibri" panose="020F0502020204030204" pitchFamily="34" charset="0"/>
                        </a:rPr>
                        <a:t>Yêu cầu đối với các bộ phận của khoang đệm ngăn cháy</a:t>
                      </a:r>
                      <a:endParaRPr lang="en-US" sz="1500" b="0" kern="1200" dirty="0" smtClean="0">
                        <a:solidFill>
                          <a:schemeClr val="dk1"/>
                        </a:solidFill>
                        <a:effectLst/>
                        <a:latin typeface="Calibri" panose="020F0502020204030204" pitchFamily="34" charset="0"/>
                        <a:ea typeface="+mn-ea"/>
                        <a:cs typeface="Calibri" panose="020F0502020204030204" pitchFamily="34" charset="0"/>
                      </a:endParaRPr>
                    </a:p>
                    <a:p>
                      <a:pPr marL="6350" marR="0" indent="0" algn="just" defTabSz="914400" rtl="0" eaLnBrk="1" fontAlgn="auto" latinLnBrk="0" hangingPunct="1">
                        <a:lnSpc>
                          <a:spcPct val="100000"/>
                        </a:lnSpc>
                        <a:spcBef>
                          <a:spcPts val="0"/>
                        </a:spcBef>
                        <a:spcAft>
                          <a:spcPts val="0"/>
                        </a:spcAft>
                        <a:buClrTx/>
                        <a:buSzTx/>
                        <a:buFontTx/>
                        <a:buNone/>
                        <a:tabLst/>
                        <a:defRPr/>
                      </a:pPr>
                      <a:r>
                        <a:rPr lang="en-US" sz="1500" kern="1200" dirty="0" err="1" smtClean="0">
                          <a:solidFill>
                            <a:schemeClr val="dk1"/>
                          </a:solidFill>
                          <a:effectLst/>
                          <a:latin typeface="Calibri" panose="020F0502020204030204" pitchFamily="34" charset="0"/>
                          <a:ea typeface="+mn-ea"/>
                          <a:cs typeface="Calibri" panose="020F0502020204030204" pitchFamily="34" charset="0"/>
                        </a:rPr>
                        <a:t>Quy</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định</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Loại</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bộ</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phận</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của</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khoang</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đệm</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ngăn</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cháy</a:t>
                      </a:r>
                      <a:endParaRPr lang="en-US" sz="1500" b="0" kern="1200" dirty="0" smtClean="0">
                        <a:solidFill>
                          <a:schemeClr val="dk1"/>
                        </a:solidFill>
                        <a:effectLst/>
                        <a:latin typeface="Calibri" panose="020F0502020204030204" pitchFamily="34" charset="0"/>
                        <a:ea typeface="+mn-ea"/>
                        <a:cs typeface="Calibri" panose="020F0502020204030204" pitchFamily="34" charset="0"/>
                      </a:endParaRPr>
                    </a:p>
                  </a:txBody>
                  <a:tcPr/>
                </a:tc>
                <a:tc>
                  <a:txBody>
                    <a:bodyPr/>
                    <a:lstStyle/>
                    <a:p>
                      <a:pPr algn="just"/>
                      <a:endParaRPr lang="en-US" sz="1500" i="1" baseline="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872500154"/>
                  </a:ext>
                </a:extLst>
              </a:tr>
            </a:tbl>
          </a:graphicData>
        </a:graphic>
      </p:graphicFrame>
    </p:spTree>
    <p:extLst>
      <p:ext uri="{BB962C8B-B14F-4D97-AF65-F5344CB8AC3E}">
        <p14:creationId xmlns:p14="http://schemas.microsoft.com/office/powerpoint/2010/main" val="119618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0" y="456096"/>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731810"/>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64461"/>
            <a:ext cx="9144000" cy="4325487"/>
          </a:xfrm>
          <a:prstGeom prst="rect">
            <a:avLst/>
          </a:prstGeom>
        </p:spPr>
      </p:pic>
    </p:spTree>
    <p:extLst>
      <p:ext uri="{BB962C8B-B14F-4D97-AF65-F5344CB8AC3E}">
        <p14:creationId xmlns:p14="http://schemas.microsoft.com/office/powerpoint/2010/main" val="40988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122915"/>
            <a:ext cx="9144000" cy="7936992"/>
          </a:xfrm>
          <a:prstGeom prst="rect">
            <a:avLst/>
          </a:prstGeom>
        </p:spPr>
      </p:pic>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0" y="832789"/>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US" sz="20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DANH MỤC HỆ THỐNG QCVN HIỆN HÀNH</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NHỮNG THAY ĐỔI CỦA HỆ THỐNG QUY CHUẨN VIỆT NAM NĂM 2022 - 2023</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052" y="1229713"/>
            <a:ext cx="8077900" cy="5014395"/>
          </a:xfrm>
          <a:prstGeom prst="rect">
            <a:avLst/>
          </a:prstGeom>
        </p:spPr>
      </p:pic>
    </p:spTree>
    <p:extLst>
      <p:ext uri="{BB962C8B-B14F-4D97-AF65-F5344CB8AC3E}">
        <p14:creationId xmlns:p14="http://schemas.microsoft.com/office/powerpoint/2010/main" val="234504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0" y="456096"/>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731810"/>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852" y="1165730"/>
            <a:ext cx="8250300" cy="5692270"/>
          </a:xfrm>
          <a:prstGeom prst="rect">
            <a:avLst/>
          </a:prstGeom>
        </p:spPr>
      </p:pic>
    </p:spTree>
    <p:extLst>
      <p:ext uri="{BB962C8B-B14F-4D97-AF65-F5344CB8AC3E}">
        <p14:creationId xmlns:p14="http://schemas.microsoft.com/office/powerpoint/2010/main" val="2974449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0" y="456096"/>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731810"/>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311" y="1191405"/>
            <a:ext cx="8335582" cy="5573330"/>
          </a:xfrm>
          <a:prstGeom prst="rect">
            <a:avLst/>
          </a:prstGeom>
        </p:spPr>
      </p:pic>
    </p:spTree>
    <p:extLst>
      <p:ext uri="{BB962C8B-B14F-4D97-AF65-F5344CB8AC3E}">
        <p14:creationId xmlns:p14="http://schemas.microsoft.com/office/powerpoint/2010/main" val="1227478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0" y="456096"/>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731810"/>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748009"/>
            <a:ext cx="9144000" cy="4079830"/>
          </a:xfrm>
          <a:prstGeom prst="rect">
            <a:avLst/>
          </a:prstGeom>
        </p:spPr>
      </p:pic>
    </p:spTree>
    <p:extLst>
      <p:ext uri="{BB962C8B-B14F-4D97-AF65-F5344CB8AC3E}">
        <p14:creationId xmlns:p14="http://schemas.microsoft.com/office/powerpoint/2010/main" val="1003120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0" y="456096"/>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731810"/>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8631" y="1219421"/>
            <a:ext cx="6990460" cy="235568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734" y="3664351"/>
            <a:ext cx="8603944" cy="3103918"/>
          </a:xfrm>
          <a:prstGeom prst="rect">
            <a:avLst/>
          </a:prstGeom>
        </p:spPr>
      </p:pic>
    </p:spTree>
    <p:extLst>
      <p:ext uri="{BB962C8B-B14F-4D97-AF65-F5344CB8AC3E}">
        <p14:creationId xmlns:p14="http://schemas.microsoft.com/office/powerpoint/2010/main" val="428038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630240"/>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775403953"/>
              </p:ext>
            </p:extLst>
          </p:nvPr>
        </p:nvGraphicFramePr>
        <p:xfrm>
          <a:off x="37175" y="1097280"/>
          <a:ext cx="9069654" cy="5760720"/>
        </p:xfrm>
        <a:graphic>
          <a:graphicData uri="http://schemas.openxmlformats.org/drawingml/2006/table">
            <a:tbl>
              <a:tblPr firstRow="1" bandRow="1">
                <a:tableStyleId>{5C22544A-7EE6-4342-B048-85BDC9FD1C3A}</a:tableStyleId>
              </a:tblPr>
              <a:tblGrid>
                <a:gridCol w="714324">
                  <a:extLst>
                    <a:ext uri="{9D8B030D-6E8A-4147-A177-3AD203B41FA5}">
                      <a16:colId xmlns:a16="http://schemas.microsoft.com/office/drawing/2014/main" val="1411077708"/>
                    </a:ext>
                  </a:extLst>
                </a:gridCol>
                <a:gridCol w="761107">
                  <a:extLst>
                    <a:ext uri="{9D8B030D-6E8A-4147-A177-3AD203B41FA5}">
                      <a16:colId xmlns:a16="http://schemas.microsoft.com/office/drawing/2014/main" val="4040167514"/>
                    </a:ext>
                  </a:extLst>
                </a:gridCol>
                <a:gridCol w="3382268">
                  <a:extLst>
                    <a:ext uri="{9D8B030D-6E8A-4147-A177-3AD203B41FA5}">
                      <a16:colId xmlns:a16="http://schemas.microsoft.com/office/drawing/2014/main" val="4262170039"/>
                    </a:ext>
                  </a:extLst>
                </a:gridCol>
                <a:gridCol w="3317634">
                  <a:extLst>
                    <a:ext uri="{9D8B030D-6E8A-4147-A177-3AD203B41FA5}">
                      <a16:colId xmlns:a16="http://schemas.microsoft.com/office/drawing/2014/main" val="483846451"/>
                    </a:ext>
                  </a:extLst>
                </a:gridCol>
                <a:gridCol w="894321">
                  <a:extLst>
                    <a:ext uri="{9D8B030D-6E8A-4147-A177-3AD203B41FA5}">
                      <a16:colId xmlns:a16="http://schemas.microsoft.com/office/drawing/2014/main" val="4141122400"/>
                    </a:ext>
                  </a:extLst>
                </a:gridCol>
              </a:tblGrid>
              <a:tr h="317016">
                <a:tc>
                  <a:txBody>
                    <a:bodyPr/>
                    <a:lstStyle/>
                    <a:p>
                      <a:pPr algn="ctr"/>
                      <a:r>
                        <a:rPr lang="en-US" sz="1500" dirty="0" err="1" smtClean="0"/>
                        <a:t>Điều</a:t>
                      </a:r>
                      <a:endParaRPr lang="en-US" sz="1500" dirty="0"/>
                    </a:p>
                  </a:txBody>
                  <a:tcPr/>
                </a:tc>
                <a:tc>
                  <a:txBody>
                    <a:bodyPr/>
                    <a:lstStyle/>
                    <a:p>
                      <a:pPr algn="ctr"/>
                      <a:endParaRPr lang="en-US"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algn="ctr"/>
                      <a:r>
                        <a:rPr lang="en-US" sz="1500" dirty="0" err="1" smtClean="0"/>
                        <a:t>Ghi</a:t>
                      </a:r>
                      <a:r>
                        <a:rPr lang="en-US" sz="1500" dirty="0" smtClean="0"/>
                        <a:t> </a:t>
                      </a:r>
                      <a:r>
                        <a:rPr lang="en-US" sz="1500" dirty="0" err="1" smtClean="0"/>
                        <a:t>chú</a:t>
                      </a:r>
                      <a:endParaRPr lang="en-US" sz="1500" dirty="0"/>
                    </a:p>
                  </a:txBody>
                  <a:tcPr/>
                </a:tc>
                <a:extLst>
                  <a:ext uri="{0D108BD9-81ED-4DB2-BD59-A6C34878D82A}">
                    <a16:rowId xmlns:a16="http://schemas.microsoft.com/office/drawing/2014/main" val="2393609304"/>
                  </a:ext>
                </a:extLst>
              </a:tr>
              <a:tr h="2345306">
                <a:tc rowSpan="2">
                  <a:txBody>
                    <a:bodyPr/>
                    <a:lstStyle/>
                    <a:p>
                      <a:pPr algn="just"/>
                      <a:r>
                        <a:rPr lang="en-US" sz="1500" dirty="0" smtClean="0">
                          <a:latin typeface="Calibri" panose="020F0502020204030204" pitchFamily="34" charset="0"/>
                          <a:ea typeface="Calibri" panose="020F0502020204030204" pitchFamily="34" charset="0"/>
                          <a:cs typeface="Calibri" panose="020F0502020204030204" pitchFamily="34" charset="0"/>
                        </a:rPr>
                        <a:t>2.5</a:t>
                      </a:r>
                      <a:r>
                        <a:rPr lang="en-US" sz="1500" baseline="0" dirty="0" smtClean="0">
                          <a:latin typeface="Calibri" panose="020F0502020204030204" pitchFamily="34" charset="0"/>
                          <a:ea typeface="Calibri" panose="020F0502020204030204" pitchFamily="34" charset="0"/>
                          <a:cs typeface="Calibri" panose="020F0502020204030204" pitchFamily="34" charset="0"/>
                        </a:rPr>
                        <a:t> – </a:t>
                      </a:r>
                      <a:r>
                        <a:rPr lang="en-US" sz="1500" baseline="0" dirty="0" err="1" smtClean="0">
                          <a:latin typeface="Calibri" panose="020F0502020204030204" pitchFamily="34" charset="0"/>
                          <a:ea typeface="Calibri" panose="020F0502020204030204" pitchFamily="34" charset="0"/>
                          <a:cs typeface="Calibri" panose="020F0502020204030204" pitchFamily="34" charset="0"/>
                        </a:rPr>
                        <a:t>Bảng</a:t>
                      </a:r>
                      <a:r>
                        <a:rPr lang="en-US" sz="1500" baseline="0" dirty="0" smtClean="0">
                          <a:latin typeface="Calibri" panose="020F0502020204030204" pitchFamily="34" charset="0"/>
                          <a:ea typeface="Calibri" panose="020F0502020204030204" pitchFamily="34" charset="0"/>
                          <a:cs typeface="Calibri" panose="020F0502020204030204" pitchFamily="34" charset="0"/>
                        </a:rPr>
                        <a:t> 4</a:t>
                      </a:r>
                      <a:endParaRPr lang="en-US" sz="1500" dirty="0">
                        <a:latin typeface="Calibri" panose="020F0502020204030204" pitchFamily="34" charset="0"/>
                        <a:ea typeface="Calibri" panose="020F0502020204030204" pitchFamily="34" charset="0"/>
                        <a:cs typeface="Calibri" panose="020F0502020204030204" pitchFamily="34" charset="0"/>
                      </a:endParaRPr>
                    </a:p>
                  </a:txBody>
                  <a:tcPr/>
                </a:tc>
                <a:tc rowSpan="2">
                  <a:txBody>
                    <a:bodyPr/>
                    <a:lstStyle/>
                    <a:p>
                      <a:pPr algn="just"/>
                      <a:r>
                        <a:rPr lang="en-US" sz="1500" dirty="0" err="1" smtClean="0">
                          <a:latin typeface="Calibri" panose="020F0502020204030204" pitchFamily="34" charset="0"/>
                          <a:ea typeface="Calibri" panose="020F0502020204030204" pitchFamily="34" charset="0"/>
                          <a:cs typeface="Calibri" panose="020F0502020204030204" pitchFamily="34" charset="0"/>
                        </a:rPr>
                        <a:t>Nhà</a:t>
                      </a:r>
                      <a:r>
                        <a:rPr lang="en-US" sz="1500" baseline="0" dirty="0" smtClean="0">
                          <a:latin typeface="Calibri" panose="020F0502020204030204" pitchFamily="34" charset="0"/>
                          <a:ea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ea typeface="Calibri" panose="020F0502020204030204" pitchFamily="34" charset="0"/>
                          <a:cs typeface="Calibri" panose="020F0502020204030204" pitchFamily="34" charset="0"/>
                        </a:rPr>
                        <a:t>công</a:t>
                      </a:r>
                      <a:r>
                        <a:rPr lang="en-US" sz="1500" baseline="0" dirty="0" smtClean="0">
                          <a:latin typeface="Calibri" panose="020F0502020204030204" pitchFamily="34" charset="0"/>
                          <a:ea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ea typeface="Calibri" panose="020F0502020204030204" pitchFamily="34" charset="0"/>
                          <a:cs typeface="Calibri" panose="020F0502020204030204" pitchFamily="34" charset="0"/>
                        </a:rPr>
                        <a:t>trình</a:t>
                      </a:r>
                      <a:r>
                        <a:rPr lang="en-US" sz="1500" baseline="0" dirty="0" smtClean="0">
                          <a:latin typeface="Calibri" panose="020F0502020204030204" pitchFamily="34" charset="0"/>
                          <a:ea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ea typeface="Calibri" panose="020F0502020204030204" pitchFamily="34" charset="0"/>
                          <a:cs typeface="Calibri" panose="020F0502020204030204" pitchFamily="34" charset="0"/>
                        </a:rPr>
                        <a:t>khoang</a:t>
                      </a:r>
                      <a:r>
                        <a:rPr lang="en-US" sz="1500" baseline="0" dirty="0" smtClean="0">
                          <a:latin typeface="Calibri" panose="020F0502020204030204" pitchFamily="34" charset="0"/>
                          <a:ea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ea typeface="Calibri" panose="020F0502020204030204" pitchFamily="34" charset="0"/>
                          <a:cs typeface="Calibri" panose="020F0502020204030204" pitchFamily="34" charset="0"/>
                        </a:rPr>
                        <a:t>cháy</a:t>
                      </a:r>
                      <a:endParaRPr lang="en-US" sz="15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6350" indent="0" algn="just">
                        <a:buFontTx/>
                        <a:buNone/>
                      </a:pPr>
                      <a:r>
                        <a:rPr lang="vi-VN" sz="1500" kern="1200" dirty="0" smtClean="0">
                          <a:solidFill>
                            <a:srgbClr val="7030A0"/>
                          </a:solidFill>
                          <a:effectLst/>
                          <a:latin typeface="Calibri" panose="020F0502020204030204" pitchFamily="34" charset="0"/>
                          <a:ea typeface="+mn-ea"/>
                          <a:cs typeface="Calibri" panose="020F0502020204030204" pitchFamily="34" charset="0"/>
                        </a:rPr>
                        <a:t>C</a:t>
                      </a:r>
                      <a:r>
                        <a:rPr lang="en-US" sz="1500" kern="1200" dirty="0" err="1" smtClean="0">
                          <a:solidFill>
                            <a:srgbClr val="7030A0"/>
                          </a:solidFill>
                          <a:effectLst/>
                          <a:latin typeface="Calibri" panose="020F0502020204030204" pitchFamily="34" charset="0"/>
                          <a:ea typeface="+mn-ea"/>
                          <a:cs typeface="Calibri" panose="020F0502020204030204" pitchFamily="34" charset="0"/>
                        </a:rPr>
                        <a:t>hú</a:t>
                      </a:r>
                      <a:r>
                        <a:rPr lang="en-US" sz="1500" kern="1200" baseline="0" dirty="0" smtClean="0">
                          <a:solidFill>
                            <a:srgbClr val="7030A0"/>
                          </a:solidFill>
                          <a:effectLst/>
                          <a:latin typeface="Calibri" panose="020F0502020204030204" pitchFamily="34" charset="0"/>
                          <a:ea typeface="+mn-ea"/>
                          <a:cs typeface="Calibri" panose="020F0502020204030204" pitchFamily="34" charset="0"/>
                        </a:rPr>
                        <a:t> </a:t>
                      </a:r>
                      <a:r>
                        <a:rPr lang="en-US" sz="1500" kern="1200" baseline="0" dirty="0" err="1" smtClean="0">
                          <a:solidFill>
                            <a:srgbClr val="7030A0"/>
                          </a:solidFill>
                          <a:effectLst/>
                          <a:latin typeface="Calibri" panose="020F0502020204030204" pitchFamily="34" charset="0"/>
                          <a:ea typeface="+mn-ea"/>
                          <a:cs typeface="Calibri" panose="020F0502020204030204" pitchFamily="34" charset="0"/>
                        </a:rPr>
                        <a:t>thích</a:t>
                      </a:r>
                      <a:r>
                        <a:rPr lang="vi-VN" sz="1500" kern="1200" dirty="0" smtClean="0">
                          <a:solidFill>
                            <a:srgbClr val="7030A0"/>
                          </a:solidFill>
                          <a:effectLst/>
                          <a:latin typeface="Calibri" panose="020F0502020204030204" pitchFamily="34" charset="0"/>
                          <a:ea typeface="+mn-ea"/>
                          <a:cs typeface="Calibri" panose="020F0502020204030204" pitchFamily="34" charset="0"/>
                        </a:rPr>
                        <a:t> 1</a:t>
                      </a:r>
                      <a:r>
                        <a:rPr lang="vi-VN" sz="1500" kern="1200" dirty="0" smtClean="0">
                          <a:solidFill>
                            <a:schemeClr val="dk1"/>
                          </a:solidFill>
                          <a:effectLst/>
                          <a:latin typeface="Calibri" panose="020F0502020204030204" pitchFamily="34" charset="0"/>
                          <a:ea typeface="+mn-ea"/>
                          <a:cs typeface="Calibri" panose="020F0502020204030204" pitchFamily="34" charset="0"/>
                        </a:rPr>
                        <a:t>: Trong các ngôi nhà có bậc chịu lửa I, II, III thì sàn và trần của tầng hầm, tầng nửa hầm phải làm bằng </a:t>
                      </a:r>
                      <a:r>
                        <a:rPr lang="en-US" sz="1500" kern="1200" dirty="0" smtClean="0">
                          <a:solidFill>
                            <a:schemeClr val="dk1"/>
                          </a:solidFill>
                          <a:effectLst/>
                          <a:latin typeface="Calibri" panose="020F0502020204030204" pitchFamily="34" charset="0"/>
                          <a:ea typeface="+mn-ea"/>
                          <a:cs typeface="Calibri" panose="020F0502020204030204" pitchFamily="34" charset="0"/>
                        </a:rPr>
                        <a:t>VL</a:t>
                      </a:r>
                      <a:r>
                        <a:rPr lang="vi-VN" sz="1500" kern="1200" dirty="0" smtClean="0">
                          <a:solidFill>
                            <a:schemeClr val="dk1"/>
                          </a:solidFill>
                          <a:effectLst/>
                          <a:latin typeface="Calibri" panose="020F0502020204030204" pitchFamily="34" charset="0"/>
                          <a:ea typeface="+mn-ea"/>
                          <a:cs typeface="Calibri" panose="020F0502020204030204" pitchFamily="34" charset="0"/>
                        </a:rPr>
                        <a:t> k</a:t>
                      </a:r>
                      <a:r>
                        <a:rPr lang="en-US" sz="1500" kern="1200" dirty="0" smtClean="0">
                          <a:solidFill>
                            <a:schemeClr val="dk1"/>
                          </a:solidFill>
                          <a:effectLst/>
                          <a:latin typeface="Calibri" panose="020F0502020204030204" pitchFamily="34" charset="0"/>
                          <a:ea typeface="+mn-ea"/>
                          <a:cs typeface="Calibri" panose="020F0502020204030204" pitchFamily="34" charset="0"/>
                        </a:rPr>
                        <a:t>o</a:t>
                      </a:r>
                      <a:r>
                        <a:rPr lang="vi-VN" sz="1500" kern="1200" dirty="0" smtClean="0">
                          <a:solidFill>
                            <a:schemeClr val="dk1"/>
                          </a:solidFill>
                          <a:effectLst/>
                          <a:latin typeface="Calibri" panose="020F0502020204030204" pitchFamily="34" charset="0"/>
                          <a:ea typeface="+mn-ea"/>
                          <a:cs typeface="Calibri" panose="020F0502020204030204" pitchFamily="34" charset="0"/>
                        </a:rPr>
                        <a:t> cháy và có giới hạn chịu lửa ≥REI 90. Sàn các tầng 1 và tầng trên cùng phải làm bằng </a:t>
                      </a:r>
                      <a:r>
                        <a:rPr lang="en-US" sz="1500" kern="1200" dirty="0" smtClean="0">
                          <a:solidFill>
                            <a:schemeClr val="dk1"/>
                          </a:solidFill>
                          <a:effectLst/>
                          <a:latin typeface="Calibri" panose="020F0502020204030204" pitchFamily="34" charset="0"/>
                          <a:ea typeface="+mn-ea"/>
                          <a:cs typeface="Calibri" panose="020F0502020204030204" pitchFamily="34" charset="0"/>
                        </a:rPr>
                        <a:t>VL</a:t>
                      </a:r>
                      <a:r>
                        <a:rPr lang="vi-VN" sz="1500" kern="1200" dirty="0" smtClean="0">
                          <a:solidFill>
                            <a:schemeClr val="dk1"/>
                          </a:solidFill>
                          <a:effectLst/>
                          <a:latin typeface="Calibri" panose="020F0502020204030204" pitchFamily="34" charset="0"/>
                          <a:ea typeface="+mn-ea"/>
                          <a:cs typeface="Calibri" panose="020F0502020204030204" pitchFamily="34" charset="0"/>
                        </a:rPr>
                        <a:t> có tính cháy ≥ Ch1</a:t>
                      </a:r>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p>
                      <a:pPr marL="6350" marR="0" indent="0" algn="just" defTabSz="914400" rtl="0" eaLnBrk="1" fontAlgn="auto" latinLnBrk="0" hangingPunct="1">
                        <a:lnSpc>
                          <a:spcPct val="100000"/>
                        </a:lnSpc>
                        <a:spcBef>
                          <a:spcPts val="0"/>
                        </a:spcBef>
                        <a:spcAft>
                          <a:spcPts val="0"/>
                        </a:spcAft>
                        <a:buClrTx/>
                        <a:buSzTx/>
                        <a:buFontTx/>
                        <a:buNone/>
                        <a:tabLst/>
                        <a:defRPr/>
                      </a:pPr>
                      <a:r>
                        <a:rPr lang="vi-VN" sz="1500" kern="1200" dirty="0" smtClean="0">
                          <a:solidFill>
                            <a:srgbClr val="7030A0"/>
                          </a:solidFill>
                          <a:effectLst/>
                          <a:latin typeface="Calibri" panose="020F0502020204030204" pitchFamily="34" charset="0"/>
                          <a:ea typeface="+mn-ea"/>
                          <a:cs typeface="Calibri" panose="020F0502020204030204" pitchFamily="34" charset="0"/>
                        </a:rPr>
                        <a:t>C</a:t>
                      </a:r>
                      <a:r>
                        <a:rPr lang="en-US" sz="1500" kern="1200" dirty="0" err="1" smtClean="0">
                          <a:solidFill>
                            <a:srgbClr val="7030A0"/>
                          </a:solidFill>
                          <a:effectLst/>
                          <a:latin typeface="Calibri" panose="020F0502020204030204" pitchFamily="34" charset="0"/>
                          <a:ea typeface="+mn-ea"/>
                          <a:cs typeface="Calibri" panose="020F0502020204030204" pitchFamily="34" charset="0"/>
                        </a:rPr>
                        <a:t>hú</a:t>
                      </a:r>
                      <a:r>
                        <a:rPr lang="en-US" sz="1500" kern="1200" baseline="0" dirty="0" smtClean="0">
                          <a:solidFill>
                            <a:srgbClr val="7030A0"/>
                          </a:solidFill>
                          <a:effectLst/>
                          <a:latin typeface="Calibri" panose="020F0502020204030204" pitchFamily="34" charset="0"/>
                          <a:ea typeface="+mn-ea"/>
                          <a:cs typeface="Calibri" panose="020F0502020204030204" pitchFamily="34" charset="0"/>
                        </a:rPr>
                        <a:t> </a:t>
                      </a:r>
                      <a:r>
                        <a:rPr lang="en-US" sz="1500" kern="1200" baseline="0" dirty="0" err="1" smtClean="0">
                          <a:solidFill>
                            <a:srgbClr val="7030A0"/>
                          </a:solidFill>
                          <a:effectLst/>
                          <a:latin typeface="Calibri" panose="020F0502020204030204" pitchFamily="34" charset="0"/>
                          <a:ea typeface="+mn-ea"/>
                          <a:cs typeface="Calibri" panose="020F0502020204030204" pitchFamily="34" charset="0"/>
                        </a:rPr>
                        <a:t>thích</a:t>
                      </a:r>
                      <a:r>
                        <a:rPr lang="vi-VN" sz="1500" kern="1200" dirty="0" smtClean="0">
                          <a:solidFill>
                            <a:srgbClr val="7030A0"/>
                          </a:solidFill>
                          <a:effectLst/>
                          <a:latin typeface="Calibri" panose="020F0502020204030204" pitchFamily="34" charset="0"/>
                          <a:ea typeface="+mn-ea"/>
                          <a:cs typeface="Calibri" panose="020F0502020204030204" pitchFamily="34" charset="0"/>
                        </a:rPr>
                        <a:t> 2</a:t>
                      </a:r>
                      <a:r>
                        <a:rPr lang="vi-VN" sz="1500" kern="1200" dirty="0" smtClean="0">
                          <a:solidFill>
                            <a:schemeClr val="dk1"/>
                          </a:solidFill>
                          <a:effectLst/>
                          <a:latin typeface="Calibri" panose="020F0502020204030204" pitchFamily="34" charset="0"/>
                          <a:ea typeface="+mn-ea"/>
                          <a:cs typeface="Calibri" panose="020F0502020204030204" pitchFamily="34" charset="0"/>
                        </a:rPr>
                        <a:t>: Trong các ngôi nhà có bậc chịu lửa IV, V thì sàn của tầng hầm hay tầng nửa hầm phải làm bằng </a:t>
                      </a:r>
                      <a:r>
                        <a:rPr lang="en-US" sz="1500" kern="1200" dirty="0" smtClean="0">
                          <a:solidFill>
                            <a:schemeClr val="dk1"/>
                          </a:solidFill>
                          <a:effectLst/>
                          <a:latin typeface="Calibri" panose="020F0502020204030204" pitchFamily="34" charset="0"/>
                          <a:ea typeface="+mn-ea"/>
                          <a:cs typeface="Calibri" panose="020F0502020204030204" pitchFamily="34" charset="0"/>
                        </a:rPr>
                        <a:t>VL </a:t>
                      </a:r>
                      <a:r>
                        <a:rPr lang="vi-VN" sz="1500" kern="1200" dirty="0" smtClean="0">
                          <a:solidFill>
                            <a:schemeClr val="dk1"/>
                          </a:solidFill>
                          <a:effectLst/>
                          <a:latin typeface="Calibri" panose="020F0502020204030204" pitchFamily="34" charset="0"/>
                          <a:ea typeface="+mn-ea"/>
                          <a:cs typeface="Calibri" panose="020F0502020204030204" pitchFamily="34" charset="0"/>
                        </a:rPr>
                        <a:t>có tính cháy ≥Ch1 và có giới hạn chịu lửa ≥REI 45</a:t>
                      </a:r>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txBody>
                  <a:tcPr/>
                </a:tc>
                <a:tc>
                  <a:txBody>
                    <a:bodyPr/>
                    <a:lstStyle/>
                    <a:p>
                      <a:pPr marL="6350" marR="0" indent="0" algn="just" defTabSz="914400" rtl="0" eaLnBrk="1" fontAlgn="auto" latinLnBrk="0" hangingPunct="1">
                        <a:lnSpc>
                          <a:spcPct val="100000"/>
                        </a:lnSpc>
                        <a:spcBef>
                          <a:spcPts val="0"/>
                        </a:spcBef>
                        <a:spcAft>
                          <a:spcPts val="0"/>
                        </a:spcAft>
                        <a:buClrTx/>
                        <a:buSzTx/>
                        <a:buFontTx/>
                        <a:buNone/>
                        <a:tabLst/>
                        <a:defRPr/>
                      </a:pPr>
                      <a:r>
                        <a:rPr lang="vi-VN" sz="1500" kern="1200" dirty="0" smtClean="0">
                          <a:solidFill>
                            <a:srgbClr val="7030A0"/>
                          </a:solidFill>
                          <a:effectLst/>
                          <a:latin typeface="Calibri" panose="020F0502020204030204" pitchFamily="34" charset="0"/>
                          <a:ea typeface="+mn-ea"/>
                          <a:cs typeface="Calibri" panose="020F0502020204030204" pitchFamily="34" charset="0"/>
                        </a:rPr>
                        <a:t>C</a:t>
                      </a:r>
                      <a:r>
                        <a:rPr lang="en-US" sz="1500" kern="1200" dirty="0" err="1" smtClean="0">
                          <a:solidFill>
                            <a:srgbClr val="7030A0"/>
                          </a:solidFill>
                          <a:effectLst/>
                          <a:latin typeface="Calibri" panose="020F0502020204030204" pitchFamily="34" charset="0"/>
                          <a:ea typeface="+mn-ea"/>
                          <a:cs typeface="Calibri" panose="020F0502020204030204" pitchFamily="34" charset="0"/>
                        </a:rPr>
                        <a:t>hú</a:t>
                      </a:r>
                      <a:r>
                        <a:rPr lang="en-US" sz="1500" kern="1200" baseline="0" dirty="0" smtClean="0">
                          <a:solidFill>
                            <a:srgbClr val="7030A0"/>
                          </a:solidFill>
                          <a:effectLst/>
                          <a:latin typeface="Calibri" panose="020F0502020204030204" pitchFamily="34" charset="0"/>
                          <a:ea typeface="+mn-ea"/>
                          <a:cs typeface="Calibri" panose="020F0502020204030204" pitchFamily="34" charset="0"/>
                        </a:rPr>
                        <a:t> </a:t>
                      </a:r>
                      <a:r>
                        <a:rPr lang="en-US" sz="1500" kern="1200" baseline="0" dirty="0" err="1" smtClean="0">
                          <a:solidFill>
                            <a:srgbClr val="7030A0"/>
                          </a:solidFill>
                          <a:effectLst/>
                          <a:latin typeface="Calibri" panose="020F0502020204030204" pitchFamily="34" charset="0"/>
                          <a:ea typeface="+mn-ea"/>
                          <a:cs typeface="Calibri" panose="020F0502020204030204" pitchFamily="34" charset="0"/>
                        </a:rPr>
                        <a:t>thích</a:t>
                      </a:r>
                      <a:r>
                        <a:rPr lang="vi-VN" sz="1500" kern="1200" dirty="0" smtClean="0">
                          <a:solidFill>
                            <a:srgbClr val="7030A0"/>
                          </a:solidFill>
                          <a:effectLst/>
                          <a:latin typeface="Calibri" panose="020F0502020204030204" pitchFamily="34" charset="0"/>
                          <a:ea typeface="+mn-ea"/>
                          <a:cs typeface="Calibri" panose="020F0502020204030204" pitchFamily="34" charset="0"/>
                        </a:rPr>
                        <a:t> 1</a:t>
                      </a:r>
                      <a:r>
                        <a:rPr lang="vi-VN" sz="1500" kern="1200" dirty="0" smtClean="0">
                          <a:solidFill>
                            <a:schemeClr val="dk1"/>
                          </a:solidFill>
                          <a:effectLst/>
                          <a:latin typeface="Calibri" panose="020F0502020204030204" pitchFamily="34" charset="0"/>
                          <a:ea typeface="+mn-ea"/>
                          <a:cs typeface="Calibri" panose="020F0502020204030204" pitchFamily="34" charset="0"/>
                        </a:rPr>
                        <a:t>: Trong các nhà có bậc chịu lửa I, II, III thì sàn và trần của tầng hầm, tầng nửa hầm phải làm bằng vật liệu không cháy và có giới hạn chịu lửa ≥ REI 90. Sàn tầng 1 và tầng trên cùng phải làm bằng vật liệu có tính cháy ≥ Ch1. Trong các nhà có bậc chịu lửa IV, V thì sàn của tầng hầm hoặc tầng nửa hầm phải làm bằng vật liệu có tính cháy ≥ Ch1 và có giới hạn chịu lửa ≥</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vi-VN" sz="1500" kern="1200" dirty="0" smtClean="0">
                          <a:solidFill>
                            <a:schemeClr val="dk1"/>
                          </a:solidFill>
                          <a:effectLst/>
                          <a:latin typeface="Calibri" panose="020F0502020204030204" pitchFamily="34" charset="0"/>
                          <a:ea typeface="+mn-ea"/>
                          <a:cs typeface="Calibri" panose="020F0502020204030204" pitchFamily="34" charset="0"/>
                        </a:rPr>
                        <a:t>REI 45</a:t>
                      </a:r>
                      <a:endParaRPr lang="en-US" sz="1500" i="1" baseline="0" dirty="0" smtClean="0">
                        <a:solidFill>
                          <a:srgbClr val="FF0000"/>
                        </a:solidFill>
                        <a:latin typeface="Calibri" panose="020F0502020204030204" pitchFamily="34" charset="0"/>
                        <a:cs typeface="Calibri" panose="020F0502020204030204" pitchFamily="34" charset="0"/>
                      </a:endParaRPr>
                    </a:p>
                  </a:txBody>
                  <a:tcPr/>
                </a:tc>
                <a:tc>
                  <a:txBody>
                    <a:bodyPr/>
                    <a:lstStyle/>
                    <a:p>
                      <a:pPr algn="just"/>
                      <a:r>
                        <a:rPr lang="en-US" sz="1500" i="1" baseline="0" dirty="0" err="1" smtClean="0">
                          <a:latin typeface="Calibri" panose="020F0502020204030204" pitchFamily="34" charset="0"/>
                          <a:cs typeface="Calibri" panose="020F0502020204030204" pitchFamily="34" charset="0"/>
                        </a:rPr>
                        <a:t>Gom</a:t>
                      </a:r>
                      <a:r>
                        <a:rPr lang="en-US" sz="1500" i="1" baseline="0" dirty="0" smtClean="0">
                          <a:latin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cs typeface="Calibri" panose="020F0502020204030204" pitchFamily="34" charset="0"/>
                        </a:rPr>
                        <a:t>Chú</a:t>
                      </a:r>
                      <a:r>
                        <a:rPr lang="en-US" sz="1500" i="1" baseline="0" dirty="0" smtClean="0">
                          <a:latin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cs typeface="Calibri" panose="020F0502020204030204" pitchFamily="34" charset="0"/>
                        </a:rPr>
                        <a:t>thích</a:t>
                      </a:r>
                      <a:r>
                        <a:rPr lang="en-US" sz="1500" i="1" baseline="0" dirty="0" smtClean="0">
                          <a:latin typeface="Calibri" panose="020F0502020204030204" pitchFamily="34" charset="0"/>
                          <a:cs typeface="Calibri" panose="020F0502020204030204" pitchFamily="34" charset="0"/>
                        </a:rPr>
                        <a:t> 1&amp;2 </a:t>
                      </a:r>
                      <a:r>
                        <a:rPr lang="en-US" sz="1500" i="1" baseline="0" dirty="0" err="1" smtClean="0">
                          <a:latin typeface="Calibri" panose="020F0502020204030204" pitchFamily="34" charset="0"/>
                          <a:cs typeface="Calibri" panose="020F0502020204030204" pitchFamily="34" charset="0"/>
                        </a:rPr>
                        <a:t>bản</a:t>
                      </a:r>
                      <a:r>
                        <a:rPr lang="en-US" sz="1500" i="1" baseline="0" dirty="0" smtClean="0">
                          <a:latin typeface="Calibri" panose="020F0502020204030204" pitchFamily="34" charset="0"/>
                          <a:cs typeface="Calibri" panose="020F0502020204030204" pitchFamily="34" charset="0"/>
                        </a:rPr>
                        <a:t> 2021 </a:t>
                      </a:r>
                      <a:r>
                        <a:rPr lang="en-US" sz="1500" i="1" baseline="0" dirty="0" err="1" smtClean="0">
                          <a:latin typeface="Calibri" panose="020F0502020204030204" pitchFamily="34" charset="0"/>
                          <a:cs typeface="Calibri" panose="020F0502020204030204" pitchFamily="34" charset="0"/>
                        </a:rPr>
                        <a:t>vào</a:t>
                      </a:r>
                      <a:r>
                        <a:rPr lang="en-US" sz="1500" i="1" baseline="0" dirty="0" smtClean="0">
                          <a:latin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cs typeface="Calibri" panose="020F0502020204030204" pitchFamily="34" charset="0"/>
                        </a:rPr>
                        <a:t>Chú</a:t>
                      </a:r>
                      <a:r>
                        <a:rPr lang="en-US" sz="1500" i="1" baseline="0" dirty="0" smtClean="0">
                          <a:latin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cs typeface="Calibri" panose="020F0502020204030204" pitchFamily="34" charset="0"/>
                        </a:rPr>
                        <a:t>thích</a:t>
                      </a:r>
                      <a:r>
                        <a:rPr lang="en-US" sz="1500" i="1" baseline="0" dirty="0" smtClean="0">
                          <a:latin typeface="Calibri" panose="020F0502020204030204" pitchFamily="34" charset="0"/>
                          <a:cs typeface="Calibri" panose="020F0502020204030204" pitchFamily="34" charset="0"/>
                        </a:rPr>
                        <a:t> 1 </a:t>
                      </a:r>
                      <a:r>
                        <a:rPr lang="en-US" sz="1500" i="1" baseline="0" dirty="0" err="1" smtClean="0">
                          <a:latin typeface="Calibri" panose="020F0502020204030204" pitchFamily="34" charset="0"/>
                          <a:cs typeface="Calibri" panose="020F0502020204030204" pitchFamily="34" charset="0"/>
                        </a:rPr>
                        <a:t>bản</a:t>
                      </a:r>
                      <a:r>
                        <a:rPr lang="en-US" sz="1500" i="1" baseline="0" dirty="0" smtClean="0">
                          <a:latin typeface="Calibri" panose="020F0502020204030204" pitchFamily="34" charset="0"/>
                          <a:cs typeface="Calibri" panose="020F0502020204030204" pitchFamily="34" charset="0"/>
                        </a:rPr>
                        <a:t> 2022</a:t>
                      </a:r>
                      <a:endParaRPr lang="en-US" sz="1500" i="1" baseline="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990584549"/>
                  </a:ext>
                </a:extLst>
              </a:tr>
              <a:tr h="1031137">
                <a:tc vMerge="1">
                  <a:txBody>
                    <a:bodyPr/>
                    <a:lstStyle/>
                    <a:p>
                      <a:endParaRPr lang="en-US" sz="1500" dirty="0">
                        <a:latin typeface="Calibri" panose="020F0502020204030204" pitchFamily="34" charset="0"/>
                        <a:ea typeface="Calibri" panose="020F0502020204030204" pitchFamily="34" charset="0"/>
                        <a:cs typeface="Calibri" panose="020F0502020204030204" pitchFamily="34" charset="0"/>
                      </a:endParaRPr>
                    </a:p>
                  </a:txBody>
                  <a:tcPr/>
                </a:tc>
                <a:tc vMerge="1">
                  <a:txBody>
                    <a:bodyPr/>
                    <a:lstStyle/>
                    <a:p>
                      <a:pPr algn="just"/>
                      <a:endParaRPr lang="en-US" sz="15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6350" indent="0" algn="just">
                        <a:buFontTx/>
                        <a:buNone/>
                      </a:pPr>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txBody>
                  <a:tcPr/>
                </a:tc>
                <a:tc>
                  <a:txBody>
                    <a:bodyPr/>
                    <a:lstStyle/>
                    <a:p>
                      <a:pPr algn="just"/>
                      <a:r>
                        <a:rPr lang="vi-VN" sz="1500" kern="1200" dirty="0" smtClean="0">
                          <a:solidFill>
                            <a:srgbClr val="FF0000"/>
                          </a:solidFill>
                          <a:effectLst/>
                          <a:latin typeface="Calibri" panose="020F0502020204030204" pitchFamily="34" charset="0"/>
                          <a:ea typeface="+mn-ea"/>
                          <a:cs typeface="Calibri" panose="020F0502020204030204" pitchFamily="34" charset="0"/>
                        </a:rPr>
                        <a:t>C</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hú</a:t>
                      </a:r>
                      <a:r>
                        <a:rPr lang="en-US" sz="1500" kern="1200" baseline="0" dirty="0" smtClean="0">
                          <a:solidFill>
                            <a:srgbClr val="FF0000"/>
                          </a:solidFill>
                          <a:effectLst/>
                          <a:latin typeface="Calibri" panose="020F0502020204030204" pitchFamily="34" charset="0"/>
                          <a:ea typeface="+mn-ea"/>
                          <a:cs typeface="Calibri" panose="020F0502020204030204" pitchFamily="34" charset="0"/>
                        </a:rPr>
                        <a:t> </a:t>
                      </a:r>
                      <a:r>
                        <a:rPr lang="en-US" sz="1500" kern="1200" baseline="0" dirty="0" err="1" smtClean="0">
                          <a:solidFill>
                            <a:srgbClr val="FF0000"/>
                          </a:solidFill>
                          <a:effectLst/>
                          <a:latin typeface="Calibri" panose="020F0502020204030204" pitchFamily="34" charset="0"/>
                          <a:ea typeface="+mn-ea"/>
                          <a:cs typeface="Calibri" panose="020F0502020204030204" pitchFamily="34" charset="0"/>
                        </a:rPr>
                        <a:t>thích</a:t>
                      </a:r>
                      <a:r>
                        <a:rPr lang="vi-VN" sz="1500" kern="1200" dirty="0" smtClean="0">
                          <a:solidFill>
                            <a:srgbClr val="FF0000"/>
                          </a:solidFill>
                          <a:effectLst/>
                          <a:latin typeface="Calibri" panose="020F0502020204030204" pitchFamily="34" charset="0"/>
                          <a:ea typeface="+mn-ea"/>
                          <a:cs typeface="Calibri" panose="020F0502020204030204" pitchFamily="34" charset="0"/>
                        </a:rPr>
                        <a:t> 2: K</a:t>
                      </a:r>
                      <a:r>
                        <a:rPr lang="en-US" sz="1500" kern="1200" dirty="0" smtClean="0">
                          <a:solidFill>
                            <a:srgbClr val="FF0000"/>
                          </a:solidFill>
                          <a:effectLst/>
                          <a:latin typeface="Calibri" panose="020F0502020204030204" pitchFamily="34" charset="0"/>
                          <a:ea typeface="+mn-ea"/>
                          <a:cs typeface="Calibri" panose="020F0502020204030204" pitchFamily="34" charset="0"/>
                        </a:rPr>
                        <a:t>o</a:t>
                      </a:r>
                      <a:r>
                        <a:rPr lang="vi-VN" sz="1500" kern="1200" dirty="0" smtClean="0">
                          <a:solidFill>
                            <a:srgbClr val="FF0000"/>
                          </a:solidFill>
                          <a:effectLst/>
                          <a:latin typeface="Calibri" panose="020F0502020204030204" pitchFamily="34" charset="0"/>
                          <a:ea typeface="+mn-ea"/>
                          <a:cs typeface="Calibri" panose="020F0502020204030204" pitchFamily="34" charset="0"/>
                        </a:rPr>
                        <a:t> quy định giới hạn chịu lửa của các tấm lợp (kể cả tấm lợp có lớp cách nhiệt) và xà gồ đỡ tấm lợp (trừ các nhà, khoang cháy, gian phòng thuộc nhóm nguy hiểm cháy theo công năng F3.1, F3.2, nhà sản xuất, nhà kho nhóm F5 và các nhà, gian phòng, khoang cháy khác thuộc hạng A, B, C) khi thỏa mãn đồng thời các điều kiện sau: </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p>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vi-VN" sz="1500" kern="1200" dirty="0" smtClean="0">
                          <a:solidFill>
                            <a:srgbClr val="FF0000"/>
                          </a:solidFill>
                          <a:effectLst/>
                          <a:latin typeface="Calibri" panose="020F0502020204030204" pitchFamily="34" charset="0"/>
                          <a:ea typeface="+mn-ea"/>
                          <a:cs typeface="Calibri" panose="020F0502020204030204" pitchFamily="34" charset="0"/>
                        </a:rPr>
                        <a:t>Mặt dưới xà gồ nằm cách sàn ngay dưới chúng ≥ 6,1 m;</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p>
                      <a:r>
                        <a:rPr lang="en-US" sz="1500" kern="1200" dirty="0" smtClean="0">
                          <a:solidFill>
                            <a:srgbClr val="FF0000"/>
                          </a:solidFill>
                          <a:effectLst/>
                          <a:latin typeface="Calibri" panose="020F0502020204030204" pitchFamily="34" charset="0"/>
                          <a:ea typeface="+mn-ea"/>
                          <a:cs typeface="Calibri" panose="020F0502020204030204" pitchFamily="34" charset="0"/>
                        </a:rPr>
                        <a:t>-</a:t>
                      </a:r>
                      <a:r>
                        <a:rPr lang="vi-VN" sz="1500" kern="1200" dirty="0" smtClean="0">
                          <a:solidFill>
                            <a:srgbClr val="FF0000"/>
                          </a:solidFill>
                          <a:effectLst/>
                          <a:latin typeface="Calibri" panose="020F0502020204030204" pitchFamily="34" charset="0"/>
                          <a:ea typeface="+mn-ea"/>
                          <a:cs typeface="Calibri" panose="020F0502020204030204" pitchFamily="34" charset="0"/>
                        </a:rPr>
                        <a:t>Tấm lợp và xà gồ được làm từ các </a:t>
                      </a:r>
                      <a:r>
                        <a:rPr lang="en-US" sz="1500" kern="1200" dirty="0" smtClean="0">
                          <a:solidFill>
                            <a:srgbClr val="FF0000"/>
                          </a:solidFill>
                          <a:effectLst/>
                          <a:latin typeface="Calibri" panose="020F0502020204030204" pitchFamily="34" charset="0"/>
                          <a:ea typeface="+mn-ea"/>
                          <a:cs typeface="Calibri" panose="020F0502020204030204" pitchFamily="34" charset="0"/>
                        </a:rPr>
                        <a:t>VL</a:t>
                      </a:r>
                      <a:r>
                        <a:rPr lang="vi-VN" sz="1500" kern="1200" dirty="0" smtClean="0">
                          <a:solidFill>
                            <a:srgbClr val="FF0000"/>
                          </a:solidFill>
                          <a:effectLst/>
                          <a:latin typeface="Calibri" panose="020F0502020204030204" pitchFamily="34" charset="0"/>
                          <a:ea typeface="+mn-ea"/>
                          <a:cs typeface="Calibri" panose="020F0502020204030204" pitchFamily="34" charset="0"/>
                        </a:rPr>
                        <a:t> k</a:t>
                      </a:r>
                      <a:r>
                        <a:rPr lang="en-US" sz="1500" kern="1200" dirty="0" smtClean="0">
                          <a:solidFill>
                            <a:srgbClr val="FF0000"/>
                          </a:solidFill>
                          <a:effectLst/>
                          <a:latin typeface="Calibri" panose="020F0502020204030204" pitchFamily="34" charset="0"/>
                          <a:ea typeface="+mn-ea"/>
                          <a:cs typeface="Calibri" panose="020F0502020204030204" pitchFamily="34" charset="0"/>
                        </a:rPr>
                        <a:t>o</a:t>
                      </a:r>
                      <a:r>
                        <a:rPr lang="vi-VN" sz="1500" kern="1200" dirty="0" smtClean="0">
                          <a:solidFill>
                            <a:srgbClr val="FF0000"/>
                          </a:solidFill>
                          <a:effectLst/>
                          <a:latin typeface="Calibri" panose="020F0502020204030204" pitchFamily="34" charset="0"/>
                          <a:ea typeface="+mn-ea"/>
                          <a:cs typeface="Calibri" panose="020F0502020204030204" pitchFamily="34" charset="0"/>
                        </a:rPr>
                        <a:t> cháy hoặc cháy yếu (Ch1)</a:t>
                      </a:r>
                      <a:endParaRPr lang="en-US" sz="1500" i="1" baseline="0" dirty="0" smtClean="0">
                        <a:solidFill>
                          <a:srgbClr val="FF0000"/>
                        </a:solidFill>
                        <a:latin typeface="Calibri" panose="020F0502020204030204" pitchFamily="34" charset="0"/>
                        <a:cs typeface="Calibri" panose="020F0502020204030204" pitchFamily="34" charset="0"/>
                      </a:endParaRPr>
                    </a:p>
                  </a:txBody>
                  <a:tcPr/>
                </a:tc>
                <a:tc>
                  <a:txBody>
                    <a:bodyPr/>
                    <a:lstStyle/>
                    <a:p>
                      <a:pPr algn="just"/>
                      <a:r>
                        <a:rPr lang="en-US" sz="1500" i="1" baseline="0" dirty="0" err="1" smtClean="0">
                          <a:latin typeface="Calibri" panose="020F0502020204030204" pitchFamily="34" charset="0"/>
                          <a:cs typeface="Calibri" panose="020F0502020204030204" pitchFamily="34" charset="0"/>
                        </a:rPr>
                        <a:t>Chú</a:t>
                      </a:r>
                      <a:r>
                        <a:rPr lang="en-US" sz="1500" i="1" baseline="0" dirty="0" smtClean="0">
                          <a:latin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cs typeface="Calibri" panose="020F0502020204030204" pitchFamily="34" charset="0"/>
                        </a:rPr>
                        <a:t>thích</a:t>
                      </a:r>
                      <a:r>
                        <a:rPr lang="en-US" sz="1500" i="1" baseline="0" dirty="0" smtClean="0">
                          <a:latin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cs typeface="Calibri" panose="020F0502020204030204" pitchFamily="34" charset="0"/>
                        </a:rPr>
                        <a:t>để</a:t>
                      </a:r>
                      <a:r>
                        <a:rPr lang="en-US" sz="1500" i="1" baseline="0" dirty="0" smtClean="0">
                          <a:latin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cs typeface="Calibri" panose="020F0502020204030204" pitchFamily="34" charset="0"/>
                        </a:rPr>
                        <a:t>bỏ</a:t>
                      </a:r>
                      <a:r>
                        <a:rPr lang="en-US" sz="1500" i="1" baseline="0" dirty="0" smtClean="0">
                          <a:latin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cs typeface="Calibri" panose="020F0502020204030204" pitchFamily="34" charset="0"/>
                        </a:rPr>
                        <a:t>bớt</a:t>
                      </a:r>
                      <a:r>
                        <a:rPr lang="en-US" sz="1500" i="1" baseline="0" dirty="0" smtClean="0">
                          <a:latin typeface="Calibri" panose="020F0502020204030204" pitchFamily="34" charset="0"/>
                          <a:cs typeface="Calibri" panose="020F0502020204030204" pitchFamily="34" charset="0"/>
                        </a:rPr>
                        <a:t> GHCL </a:t>
                      </a:r>
                      <a:r>
                        <a:rPr lang="en-US" sz="1500" i="1" baseline="0" dirty="0" err="1" smtClean="0">
                          <a:latin typeface="Calibri" panose="020F0502020204030204" pitchFamily="34" charset="0"/>
                          <a:cs typeface="Calibri" panose="020F0502020204030204" pitchFamily="34" charset="0"/>
                        </a:rPr>
                        <a:t>của</a:t>
                      </a:r>
                      <a:r>
                        <a:rPr lang="en-US" sz="1500" i="1" baseline="0" dirty="0" smtClean="0">
                          <a:latin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cs typeface="Calibri" panose="020F0502020204030204" pitchFamily="34" charset="0"/>
                        </a:rPr>
                        <a:t>tấm</a:t>
                      </a:r>
                      <a:r>
                        <a:rPr lang="en-US" sz="1500" i="1" baseline="0" dirty="0" smtClean="0">
                          <a:latin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cs typeface="Calibri" panose="020F0502020204030204" pitchFamily="34" charset="0"/>
                        </a:rPr>
                        <a:t>lớp</a:t>
                      </a:r>
                      <a:r>
                        <a:rPr lang="en-US" sz="1500" i="1" baseline="0" dirty="0" smtClean="0">
                          <a:latin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cs typeface="Calibri" panose="020F0502020204030204" pitchFamily="34" charset="0"/>
                        </a:rPr>
                        <a:t>và</a:t>
                      </a:r>
                      <a:r>
                        <a:rPr lang="en-US" sz="1500" i="1" baseline="0" dirty="0" smtClean="0">
                          <a:latin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cs typeface="Calibri" panose="020F0502020204030204" pitchFamily="34" charset="0"/>
                        </a:rPr>
                        <a:t>xà</a:t>
                      </a:r>
                      <a:r>
                        <a:rPr lang="en-US" sz="1500" i="1" baseline="0" dirty="0" smtClean="0">
                          <a:latin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cs typeface="Calibri" panose="020F0502020204030204" pitchFamily="34" charset="0"/>
                        </a:rPr>
                        <a:t>gồ</a:t>
                      </a:r>
                      <a:r>
                        <a:rPr lang="en-US" sz="1500" i="1" baseline="0" dirty="0" smtClean="0">
                          <a:latin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cs typeface="Calibri" panose="020F0502020204030204" pitchFamily="34" charset="0"/>
                        </a:rPr>
                        <a:t>đỡ</a:t>
                      </a:r>
                      <a:r>
                        <a:rPr lang="en-US" sz="1500" i="1" baseline="0" dirty="0" smtClean="0">
                          <a:latin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cs typeface="Calibri" panose="020F0502020204030204" pitchFamily="34" charset="0"/>
                        </a:rPr>
                        <a:t>tấm</a:t>
                      </a:r>
                      <a:r>
                        <a:rPr lang="en-US" sz="1500" i="1" baseline="0" dirty="0" smtClean="0">
                          <a:latin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cs typeface="Calibri" panose="020F0502020204030204" pitchFamily="34" charset="0"/>
                        </a:rPr>
                        <a:t>lợp</a:t>
                      </a:r>
                      <a:endParaRPr lang="en-US" sz="1500" i="1" baseline="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105099367"/>
                  </a:ext>
                </a:extLst>
              </a:tr>
            </a:tbl>
          </a:graphicData>
        </a:graphic>
      </p:graphicFrame>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75" y="4158047"/>
            <a:ext cx="4842474" cy="2302498"/>
          </a:xfrm>
          <a:prstGeom prst="rect">
            <a:avLst/>
          </a:prstGeom>
        </p:spPr>
      </p:pic>
    </p:spTree>
    <p:extLst>
      <p:ext uri="{BB962C8B-B14F-4D97-AF65-F5344CB8AC3E}">
        <p14:creationId xmlns:p14="http://schemas.microsoft.com/office/powerpoint/2010/main" val="410593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630240"/>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110076335"/>
              </p:ext>
            </p:extLst>
          </p:nvPr>
        </p:nvGraphicFramePr>
        <p:xfrm>
          <a:off x="37175" y="1097280"/>
          <a:ext cx="9069654" cy="5638088"/>
        </p:xfrm>
        <a:graphic>
          <a:graphicData uri="http://schemas.openxmlformats.org/drawingml/2006/table">
            <a:tbl>
              <a:tblPr firstRow="1" bandRow="1">
                <a:tableStyleId>{5C22544A-7EE6-4342-B048-85BDC9FD1C3A}</a:tableStyleId>
              </a:tblPr>
              <a:tblGrid>
                <a:gridCol w="714324">
                  <a:extLst>
                    <a:ext uri="{9D8B030D-6E8A-4147-A177-3AD203B41FA5}">
                      <a16:colId xmlns:a16="http://schemas.microsoft.com/office/drawing/2014/main" val="1411077708"/>
                    </a:ext>
                  </a:extLst>
                </a:gridCol>
                <a:gridCol w="761107">
                  <a:extLst>
                    <a:ext uri="{9D8B030D-6E8A-4147-A177-3AD203B41FA5}">
                      <a16:colId xmlns:a16="http://schemas.microsoft.com/office/drawing/2014/main" val="4040167514"/>
                    </a:ext>
                  </a:extLst>
                </a:gridCol>
                <a:gridCol w="3382268">
                  <a:extLst>
                    <a:ext uri="{9D8B030D-6E8A-4147-A177-3AD203B41FA5}">
                      <a16:colId xmlns:a16="http://schemas.microsoft.com/office/drawing/2014/main" val="4262170039"/>
                    </a:ext>
                  </a:extLst>
                </a:gridCol>
                <a:gridCol w="3317634">
                  <a:extLst>
                    <a:ext uri="{9D8B030D-6E8A-4147-A177-3AD203B41FA5}">
                      <a16:colId xmlns:a16="http://schemas.microsoft.com/office/drawing/2014/main" val="483846451"/>
                    </a:ext>
                  </a:extLst>
                </a:gridCol>
                <a:gridCol w="894321">
                  <a:extLst>
                    <a:ext uri="{9D8B030D-6E8A-4147-A177-3AD203B41FA5}">
                      <a16:colId xmlns:a16="http://schemas.microsoft.com/office/drawing/2014/main" val="4141122400"/>
                    </a:ext>
                  </a:extLst>
                </a:gridCol>
              </a:tblGrid>
              <a:tr h="317016">
                <a:tc>
                  <a:txBody>
                    <a:bodyPr/>
                    <a:lstStyle/>
                    <a:p>
                      <a:pPr algn="ctr"/>
                      <a:r>
                        <a:rPr lang="en-US" sz="1500" dirty="0" err="1" smtClean="0"/>
                        <a:t>Điều</a:t>
                      </a:r>
                      <a:endParaRPr lang="en-US" sz="1500" dirty="0"/>
                    </a:p>
                  </a:txBody>
                  <a:tcPr/>
                </a:tc>
                <a:tc>
                  <a:txBody>
                    <a:bodyPr/>
                    <a:lstStyle/>
                    <a:p>
                      <a:pPr algn="ctr"/>
                      <a:endParaRPr lang="en-US"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algn="ctr"/>
                      <a:r>
                        <a:rPr lang="en-US" sz="1500" dirty="0" err="1" smtClean="0"/>
                        <a:t>Ghi</a:t>
                      </a:r>
                      <a:r>
                        <a:rPr lang="en-US" sz="1500" dirty="0" smtClean="0"/>
                        <a:t> </a:t>
                      </a:r>
                      <a:r>
                        <a:rPr lang="en-US" sz="1500" dirty="0" err="1" smtClean="0"/>
                        <a:t>chú</a:t>
                      </a:r>
                      <a:endParaRPr lang="en-US" sz="1500" dirty="0"/>
                    </a:p>
                  </a:txBody>
                  <a:tcPr/>
                </a:tc>
                <a:extLst>
                  <a:ext uri="{0D108BD9-81ED-4DB2-BD59-A6C34878D82A}">
                    <a16:rowId xmlns:a16="http://schemas.microsoft.com/office/drawing/2014/main" val="2393609304"/>
                  </a:ext>
                </a:extLst>
              </a:tr>
              <a:tr h="334568">
                <a:tc>
                  <a:txBody>
                    <a:bodyPr/>
                    <a:lstStyle/>
                    <a:p>
                      <a:endParaRPr lang="en-US" sz="15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endParaRPr lang="en-US" sz="15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6350" indent="0" algn="just">
                        <a:buFontTx/>
                        <a:buNone/>
                      </a:pPr>
                      <a:r>
                        <a:rPr lang="vi-VN" sz="1500" kern="1200" dirty="0" smtClean="0">
                          <a:solidFill>
                            <a:schemeClr val="tx1"/>
                          </a:solidFill>
                          <a:effectLst/>
                          <a:latin typeface="Calibri" panose="020F0502020204030204" pitchFamily="34" charset="0"/>
                          <a:ea typeface="+mn-ea"/>
                          <a:cs typeface="Calibri" panose="020F0502020204030204" pitchFamily="34" charset="0"/>
                        </a:rPr>
                        <a:t>C</a:t>
                      </a:r>
                      <a:r>
                        <a:rPr lang="en-US" sz="1500" kern="1200" dirty="0" err="1" smtClean="0">
                          <a:solidFill>
                            <a:schemeClr val="tx1"/>
                          </a:solidFill>
                          <a:effectLst/>
                          <a:latin typeface="Calibri" panose="020F0502020204030204" pitchFamily="34" charset="0"/>
                          <a:ea typeface="+mn-ea"/>
                          <a:cs typeface="Calibri" panose="020F0502020204030204" pitchFamily="34" charset="0"/>
                        </a:rPr>
                        <a:t>hú</a:t>
                      </a:r>
                      <a:r>
                        <a:rPr lang="en-US" sz="1500" kern="1200" baseline="0" dirty="0" smtClean="0">
                          <a:solidFill>
                            <a:schemeClr val="tx1"/>
                          </a:solidFill>
                          <a:effectLst/>
                          <a:latin typeface="Calibri" panose="020F0502020204030204" pitchFamily="34" charset="0"/>
                          <a:ea typeface="+mn-ea"/>
                          <a:cs typeface="Calibri" panose="020F0502020204030204" pitchFamily="34" charset="0"/>
                        </a:rPr>
                        <a:t> </a:t>
                      </a:r>
                      <a:r>
                        <a:rPr lang="en-US" sz="1500" kern="1200" baseline="0" dirty="0" err="1" smtClean="0">
                          <a:solidFill>
                            <a:schemeClr val="tx1"/>
                          </a:solidFill>
                          <a:effectLst/>
                          <a:latin typeface="Calibri" panose="020F0502020204030204" pitchFamily="34" charset="0"/>
                          <a:ea typeface="+mn-ea"/>
                          <a:cs typeface="Calibri" panose="020F0502020204030204" pitchFamily="34" charset="0"/>
                        </a:rPr>
                        <a:t>thích</a:t>
                      </a:r>
                      <a:r>
                        <a:rPr lang="vi-VN" sz="1500" kern="1200" dirty="0" smtClean="0">
                          <a:solidFill>
                            <a:schemeClr val="tx1"/>
                          </a:solidFill>
                          <a:effectLst/>
                          <a:latin typeface="Calibri" panose="020F0502020204030204" pitchFamily="34" charset="0"/>
                          <a:ea typeface="+mn-ea"/>
                          <a:cs typeface="Calibri" panose="020F0502020204030204" pitchFamily="34" charset="0"/>
                        </a:rPr>
                        <a:t> </a:t>
                      </a:r>
                      <a:r>
                        <a:rPr lang="en-US" sz="1500" kern="1200" dirty="0" smtClean="0">
                          <a:solidFill>
                            <a:schemeClr val="tx1"/>
                          </a:solidFill>
                          <a:effectLst/>
                          <a:latin typeface="Calibri" panose="020F0502020204030204" pitchFamily="34" charset="0"/>
                          <a:ea typeface="+mn-ea"/>
                          <a:cs typeface="Calibri" panose="020F0502020204030204" pitchFamily="34" charset="0"/>
                        </a:rPr>
                        <a:t>3 &amp; 4</a:t>
                      </a:r>
                      <a:r>
                        <a:rPr lang="en-US" sz="1500" kern="1200" baseline="0" dirty="0" smtClean="0">
                          <a:solidFill>
                            <a:schemeClr val="tx1"/>
                          </a:solidFill>
                          <a:effectLst/>
                          <a:latin typeface="Calibri" panose="020F0502020204030204" pitchFamily="34" charset="0"/>
                          <a:ea typeface="+mn-ea"/>
                          <a:cs typeface="Calibri" panose="020F0502020204030204" pitchFamily="34" charset="0"/>
                        </a:rPr>
                        <a:t> (</a:t>
                      </a:r>
                      <a:r>
                        <a:rPr lang="en-US" sz="1500" kern="1200" baseline="0" dirty="0" err="1" smtClean="0">
                          <a:solidFill>
                            <a:schemeClr val="tx1"/>
                          </a:solidFill>
                          <a:effectLst/>
                          <a:latin typeface="Calibri" panose="020F0502020204030204" pitchFamily="34" charset="0"/>
                          <a:ea typeface="+mn-ea"/>
                          <a:cs typeface="Calibri" panose="020F0502020204030204" pitchFamily="34" charset="0"/>
                        </a:rPr>
                        <a:t>không</a:t>
                      </a:r>
                      <a:r>
                        <a:rPr lang="en-US" sz="1500" kern="1200" baseline="0" dirty="0" smtClean="0">
                          <a:solidFill>
                            <a:schemeClr val="tx1"/>
                          </a:solidFill>
                          <a:effectLst/>
                          <a:latin typeface="Calibri" panose="020F0502020204030204" pitchFamily="34" charset="0"/>
                          <a:ea typeface="+mn-ea"/>
                          <a:cs typeface="Calibri" panose="020F0502020204030204" pitchFamily="34" charset="0"/>
                        </a:rPr>
                        <a:t> </a:t>
                      </a:r>
                      <a:r>
                        <a:rPr lang="en-US" sz="1500" kern="1200" baseline="0" dirty="0" err="1" smtClean="0">
                          <a:solidFill>
                            <a:schemeClr val="tx1"/>
                          </a:solidFill>
                          <a:effectLst/>
                          <a:latin typeface="Calibri" panose="020F0502020204030204" pitchFamily="34" charset="0"/>
                          <a:ea typeface="+mn-ea"/>
                          <a:cs typeface="Calibri" panose="020F0502020204030204" pitchFamily="34" charset="0"/>
                        </a:rPr>
                        <a:t>điều</a:t>
                      </a:r>
                      <a:r>
                        <a:rPr lang="en-US" sz="1500" kern="1200" baseline="0" dirty="0" smtClean="0">
                          <a:solidFill>
                            <a:schemeClr val="tx1"/>
                          </a:solidFill>
                          <a:effectLst/>
                          <a:latin typeface="Calibri" panose="020F0502020204030204" pitchFamily="34" charset="0"/>
                          <a:ea typeface="+mn-ea"/>
                          <a:cs typeface="Calibri" panose="020F0502020204030204" pitchFamily="34" charset="0"/>
                        </a:rPr>
                        <a:t> </a:t>
                      </a:r>
                      <a:r>
                        <a:rPr lang="en-US" sz="1500" kern="1200" baseline="0" dirty="0" err="1" smtClean="0">
                          <a:solidFill>
                            <a:schemeClr val="tx1"/>
                          </a:solidFill>
                          <a:effectLst/>
                          <a:latin typeface="Calibri" panose="020F0502020204030204" pitchFamily="34" charset="0"/>
                          <a:ea typeface="+mn-ea"/>
                          <a:cs typeface="Calibri" panose="020F0502020204030204" pitchFamily="34" charset="0"/>
                        </a:rPr>
                        <a:t>chỉnh</a:t>
                      </a:r>
                      <a:r>
                        <a:rPr lang="en-US" sz="1500" kern="1200" baseline="0" dirty="0" smtClean="0">
                          <a:solidFill>
                            <a:schemeClr val="tx1"/>
                          </a:solidFill>
                          <a:effectLst/>
                          <a:latin typeface="Calibri" panose="020F0502020204030204" pitchFamily="34" charset="0"/>
                          <a:ea typeface="+mn-ea"/>
                          <a:cs typeface="Calibri" panose="020F0502020204030204" pitchFamily="34" charset="0"/>
                        </a:rPr>
                        <a:t>)</a:t>
                      </a:r>
                      <a:endParaRPr lang="en-US" sz="1500" kern="1200" dirty="0" smtClean="0">
                        <a:solidFill>
                          <a:schemeClr val="tx1"/>
                        </a:solidFill>
                        <a:effectLst/>
                        <a:latin typeface="Calibri" panose="020F0502020204030204" pitchFamily="34" charset="0"/>
                        <a:ea typeface="+mn-ea"/>
                        <a:cs typeface="Calibri" panose="020F0502020204030204" pitchFamily="34" charset="0"/>
                      </a:endParaRPr>
                    </a:p>
                  </a:txBody>
                  <a:tcPr/>
                </a:tc>
                <a:tc>
                  <a:txBody>
                    <a:bodyPr/>
                    <a:lstStyle/>
                    <a:p>
                      <a:pPr marL="6350" indent="0" algn="just">
                        <a:buFontTx/>
                        <a:buNone/>
                      </a:pPr>
                      <a:r>
                        <a:rPr lang="vi-VN" sz="1500" kern="1200" dirty="0" smtClean="0">
                          <a:solidFill>
                            <a:schemeClr val="tx1"/>
                          </a:solidFill>
                          <a:effectLst/>
                          <a:latin typeface="Calibri" panose="020F0502020204030204" pitchFamily="34" charset="0"/>
                          <a:ea typeface="+mn-ea"/>
                          <a:cs typeface="Calibri" panose="020F0502020204030204" pitchFamily="34" charset="0"/>
                        </a:rPr>
                        <a:t>C</a:t>
                      </a:r>
                      <a:r>
                        <a:rPr lang="en-US" sz="1500" kern="1200" dirty="0" err="1" smtClean="0">
                          <a:solidFill>
                            <a:schemeClr val="tx1"/>
                          </a:solidFill>
                          <a:effectLst/>
                          <a:latin typeface="Calibri" panose="020F0502020204030204" pitchFamily="34" charset="0"/>
                          <a:ea typeface="+mn-ea"/>
                          <a:cs typeface="Calibri" panose="020F0502020204030204" pitchFamily="34" charset="0"/>
                        </a:rPr>
                        <a:t>hú</a:t>
                      </a:r>
                      <a:r>
                        <a:rPr lang="en-US" sz="1500" kern="1200" baseline="0" dirty="0" smtClean="0">
                          <a:solidFill>
                            <a:schemeClr val="tx1"/>
                          </a:solidFill>
                          <a:effectLst/>
                          <a:latin typeface="Calibri" panose="020F0502020204030204" pitchFamily="34" charset="0"/>
                          <a:ea typeface="+mn-ea"/>
                          <a:cs typeface="Calibri" panose="020F0502020204030204" pitchFamily="34" charset="0"/>
                        </a:rPr>
                        <a:t> </a:t>
                      </a:r>
                      <a:r>
                        <a:rPr lang="en-US" sz="1500" kern="1200" baseline="0" dirty="0" err="1" smtClean="0">
                          <a:solidFill>
                            <a:schemeClr val="tx1"/>
                          </a:solidFill>
                          <a:effectLst/>
                          <a:latin typeface="Calibri" panose="020F0502020204030204" pitchFamily="34" charset="0"/>
                          <a:ea typeface="+mn-ea"/>
                          <a:cs typeface="Calibri" panose="020F0502020204030204" pitchFamily="34" charset="0"/>
                        </a:rPr>
                        <a:t>thích</a:t>
                      </a:r>
                      <a:r>
                        <a:rPr lang="vi-VN" sz="1500" kern="1200" dirty="0" smtClean="0">
                          <a:solidFill>
                            <a:schemeClr val="tx1"/>
                          </a:solidFill>
                          <a:effectLst/>
                          <a:latin typeface="Calibri" panose="020F0502020204030204" pitchFamily="34" charset="0"/>
                          <a:ea typeface="+mn-ea"/>
                          <a:cs typeface="Calibri" panose="020F0502020204030204" pitchFamily="34" charset="0"/>
                        </a:rPr>
                        <a:t> </a:t>
                      </a:r>
                      <a:r>
                        <a:rPr lang="en-US" sz="1500" kern="1200" dirty="0" smtClean="0">
                          <a:solidFill>
                            <a:schemeClr val="tx1"/>
                          </a:solidFill>
                          <a:effectLst/>
                          <a:latin typeface="Calibri" panose="020F0502020204030204" pitchFamily="34" charset="0"/>
                          <a:ea typeface="+mn-ea"/>
                          <a:cs typeface="Calibri" panose="020F0502020204030204" pitchFamily="34" charset="0"/>
                        </a:rPr>
                        <a:t>3 &amp; 4</a:t>
                      </a:r>
                      <a:r>
                        <a:rPr lang="en-US" sz="1500" kern="1200" baseline="0" dirty="0" smtClean="0">
                          <a:solidFill>
                            <a:schemeClr val="tx1"/>
                          </a:solidFill>
                          <a:effectLst/>
                          <a:latin typeface="Calibri" panose="020F0502020204030204" pitchFamily="34" charset="0"/>
                          <a:ea typeface="+mn-ea"/>
                          <a:cs typeface="Calibri" panose="020F0502020204030204" pitchFamily="34" charset="0"/>
                        </a:rPr>
                        <a:t> (</a:t>
                      </a:r>
                      <a:r>
                        <a:rPr lang="en-US" sz="1500" kern="1200" baseline="0" dirty="0" err="1" smtClean="0">
                          <a:solidFill>
                            <a:schemeClr val="tx1"/>
                          </a:solidFill>
                          <a:effectLst/>
                          <a:latin typeface="Calibri" panose="020F0502020204030204" pitchFamily="34" charset="0"/>
                          <a:ea typeface="+mn-ea"/>
                          <a:cs typeface="Calibri" panose="020F0502020204030204" pitchFamily="34" charset="0"/>
                        </a:rPr>
                        <a:t>không</a:t>
                      </a:r>
                      <a:r>
                        <a:rPr lang="en-US" sz="1500" kern="1200" baseline="0" dirty="0" smtClean="0">
                          <a:solidFill>
                            <a:schemeClr val="tx1"/>
                          </a:solidFill>
                          <a:effectLst/>
                          <a:latin typeface="Calibri" panose="020F0502020204030204" pitchFamily="34" charset="0"/>
                          <a:ea typeface="+mn-ea"/>
                          <a:cs typeface="Calibri" panose="020F0502020204030204" pitchFamily="34" charset="0"/>
                        </a:rPr>
                        <a:t> </a:t>
                      </a:r>
                      <a:r>
                        <a:rPr lang="en-US" sz="1500" kern="1200" baseline="0" dirty="0" err="1" smtClean="0">
                          <a:solidFill>
                            <a:schemeClr val="tx1"/>
                          </a:solidFill>
                          <a:effectLst/>
                          <a:latin typeface="Calibri" panose="020F0502020204030204" pitchFamily="34" charset="0"/>
                          <a:ea typeface="+mn-ea"/>
                          <a:cs typeface="Calibri" panose="020F0502020204030204" pitchFamily="34" charset="0"/>
                        </a:rPr>
                        <a:t>điều</a:t>
                      </a:r>
                      <a:r>
                        <a:rPr lang="en-US" sz="1500" kern="1200" baseline="0" dirty="0" smtClean="0">
                          <a:solidFill>
                            <a:schemeClr val="tx1"/>
                          </a:solidFill>
                          <a:effectLst/>
                          <a:latin typeface="Calibri" panose="020F0502020204030204" pitchFamily="34" charset="0"/>
                          <a:ea typeface="+mn-ea"/>
                          <a:cs typeface="Calibri" panose="020F0502020204030204" pitchFamily="34" charset="0"/>
                        </a:rPr>
                        <a:t> </a:t>
                      </a:r>
                      <a:r>
                        <a:rPr lang="en-US" sz="1500" kern="1200" baseline="0" dirty="0" err="1" smtClean="0">
                          <a:solidFill>
                            <a:schemeClr val="tx1"/>
                          </a:solidFill>
                          <a:effectLst/>
                          <a:latin typeface="Calibri" panose="020F0502020204030204" pitchFamily="34" charset="0"/>
                          <a:ea typeface="+mn-ea"/>
                          <a:cs typeface="Calibri" panose="020F0502020204030204" pitchFamily="34" charset="0"/>
                        </a:rPr>
                        <a:t>chỉnh</a:t>
                      </a:r>
                      <a:r>
                        <a:rPr lang="en-US" sz="1500" kern="1200" baseline="0" dirty="0" smtClean="0">
                          <a:solidFill>
                            <a:schemeClr val="tx1"/>
                          </a:solidFill>
                          <a:effectLst/>
                          <a:latin typeface="Calibri" panose="020F0502020204030204" pitchFamily="34" charset="0"/>
                          <a:ea typeface="+mn-ea"/>
                          <a:cs typeface="Calibri" panose="020F0502020204030204" pitchFamily="34" charset="0"/>
                        </a:rPr>
                        <a:t>)</a:t>
                      </a:r>
                      <a:endParaRPr lang="en-US" sz="1500" kern="1200" dirty="0" smtClean="0">
                        <a:solidFill>
                          <a:schemeClr val="tx1"/>
                        </a:solidFill>
                        <a:effectLst/>
                        <a:latin typeface="Calibri" panose="020F0502020204030204" pitchFamily="34" charset="0"/>
                        <a:ea typeface="+mn-ea"/>
                        <a:cs typeface="Calibri" panose="020F0502020204030204" pitchFamily="34" charset="0"/>
                      </a:endParaRPr>
                    </a:p>
                  </a:txBody>
                  <a:tcPr/>
                </a:tc>
                <a:tc>
                  <a:txBody>
                    <a:bodyPr/>
                    <a:lstStyle/>
                    <a:p>
                      <a:pPr algn="just"/>
                      <a:endParaRPr lang="en-US" sz="1500" i="1" baseline="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990584549"/>
                  </a:ext>
                </a:extLst>
              </a:tr>
              <a:tr h="1031137">
                <a:tc>
                  <a:txBody>
                    <a:bodyPr/>
                    <a:lstStyle/>
                    <a:p>
                      <a:r>
                        <a:rPr lang="en-US" sz="1500" dirty="0" smtClean="0">
                          <a:latin typeface="Calibri" panose="020F0502020204030204" pitchFamily="34" charset="0"/>
                          <a:ea typeface="Calibri" panose="020F0502020204030204" pitchFamily="34" charset="0"/>
                          <a:cs typeface="Calibri" panose="020F0502020204030204" pitchFamily="34" charset="0"/>
                        </a:rPr>
                        <a:t>2.5</a:t>
                      </a:r>
                      <a:r>
                        <a:rPr lang="en-US" sz="1500" baseline="0" dirty="0" smtClean="0">
                          <a:latin typeface="Calibri" panose="020F0502020204030204" pitchFamily="34" charset="0"/>
                          <a:ea typeface="Calibri" panose="020F0502020204030204" pitchFamily="34" charset="0"/>
                          <a:cs typeface="Calibri" panose="020F0502020204030204" pitchFamily="34" charset="0"/>
                        </a:rPr>
                        <a:t> – </a:t>
                      </a:r>
                      <a:r>
                        <a:rPr lang="en-US" sz="1500" baseline="0" dirty="0" err="1" smtClean="0">
                          <a:latin typeface="Calibri" panose="020F0502020204030204" pitchFamily="34" charset="0"/>
                          <a:ea typeface="Calibri" panose="020F0502020204030204" pitchFamily="34" charset="0"/>
                          <a:cs typeface="Calibri" panose="020F0502020204030204" pitchFamily="34" charset="0"/>
                        </a:rPr>
                        <a:t>Bảng</a:t>
                      </a:r>
                      <a:r>
                        <a:rPr lang="en-US" sz="1500" baseline="0" dirty="0" smtClean="0">
                          <a:latin typeface="Calibri" panose="020F0502020204030204" pitchFamily="34" charset="0"/>
                          <a:ea typeface="Calibri" panose="020F0502020204030204" pitchFamily="34" charset="0"/>
                          <a:cs typeface="Calibri" panose="020F0502020204030204" pitchFamily="34" charset="0"/>
                        </a:rPr>
                        <a:t> 4</a:t>
                      </a:r>
                      <a:endParaRPr lang="en-US" sz="15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en-US" sz="1500" dirty="0" err="1" smtClean="0">
                          <a:latin typeface="Calibri" panose="020F0502020204030204" pitchFamily="34" charset="0"/>
                          <a:ea typeface="Calibri" panose="020F0502020204030204" pitchFamily="34" charset="0"/>
                          <a:cs typeface="Calibri" panose="020F0502020204030204" pitchFamily="34" charset="0"/>
                        </a:rPr>
                        <a:t>Nhà</a:t>
                      </a:r>
                      <a:r>
                        <a:rPr lang="en-US" sz="1500" baseline="0" dirty="0" smtClean="0">
                          <a:latin typeface="Calibri" panose="020F0502020204030204" pitchFamily="34" charset="0"/>
                          <a:ea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ea typeface="Calibri" panose="020F0502020204030204" pitchFamily="34" charset="0"/>
                          <a:cs typeface="Calibri" panose="020F0502020204030204" pitchFamily="34" charset="0"/>
                        </a:rPr>
                        <a:t>công</a:t>
                      </a:r>
                      <a:r>
                        <a:rPr lang="en-US" sz="1500" baseline="0" dirty="0" smtClean="0">
                          <a:latin typeface="Calibri" panose="020F0502020204030204" pitchFamily="34" charset="0"/>
                          <a:ea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ea typeface="Calibri" panose="020F0502020204030204" pitchFamily="34" charset="0"/>
                          <a:cs typeface="Calibri" panose="020F0502020204030204" pitchFamily="34" charset="0"/>
                        </a:rPr>
                        <a:t>trình</a:t>
                      </a:r>
                      <a:r>
                        <a:rPr lang="en-US" sz="1500" baseline="0" dirty="0" smtClean="0">
                          <a:latin typeface="Calibri" panose="020F0502020204030204" pitchFamily="34" charset="0"/>
                          <a:ea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ea typeface="Calibri" panose="020F0502020204030204" pitchFamily="34" charset="0"/>
                          <a:cs typeface="Calibri" panose="020F0502020204030204" pitchFamily="34" charset="0"/>
                        </a:rPr>
                        <a:t>khoang</a:t>
                      </a:r>
                      <a:r>
                        <a:rPr lang="en-US" sz="1500" baseline="0" dirty="0" smtClean="0">
                          <a:latin typeface="Calibri" panose="020F0502020204030204" pitchFamily="34" charset="0"/>
                          <a:ea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ea typeface="Calibri" panose="020F0502020204030204" pitchFamily="34" charset="0"/>
                          <a:cs typeface="Calibri" panose="020F0502020204030204" pitchFamily="34" charset="0"/>
                        </a:rPr>
                        <a:t>cháy</a:t>
                      </a:r>
                      <a:endParaRPr lang="en-US" sz="15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6350" indent="0" algn="just">
                        <a:buFontTx/>
                        <a:buNone/>
                      </a:pPr>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txBody>
                  <a:tcPr/>
                </a:tc>
                <a:tc>
                  <a:txBody>
                    <a:bodyPr/>
                    <a:lstStyle/>
                    <a:p>
                      <a:pPr algn="just"/>
                      <a:r>
                        <a:rPr lang="vi-VN" sz="1500" kern="1200" dirty="0" smtClean="0">
                          <a:solidFill>
                            <a:srgbClr val="FF0000"/>
                          </a:solidFill>
                          <a:effectLst/>
                          <a:latin typeface="Calibri" panose="020F0502020204030204" pitchFamily="34" charset="0"/>
                          <a:ea typeface="+mn-ea"/>
                          <a:cs typeface="Calibri" panose="020F0502020204030204" pitchFamily="34" charset="0"/>
                        </a:rPr>
                        <a:t>C</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hú</a:t>
                      </a:r>
                      <a:r>
                        <a:rPr lang="en-US" sz="1500" kern="1200" baseline="0" dirty="0" smtClean="0">
                          <a:solidFill>
                            <a:srgbClr val="FF0000"/>
                          </a:solidFill>
                          <a:effectLst/>
                          <a:latin typeface="Calibri" panose="020F0502020204030204" pitchFamily="34" charset="0"/>
                          <a:ea typeface="+mn-ea"/>
                          <a:cs typeface="Calibri" panose="020F0502020204030204" pitchFamily="34" charset="0"/>
                        </a:rPr>
                        <a:t> </a:t>
                      </a:r>
                      <a:r>
                        <a:rPr lang="en-US" sz="1500" kern="1200" baseline="0" dirty="0" err="1" smtClean="0">
                          <a:solidFill>
                            <a:srgbClr val="FF0000"/>
                          </a:solidFill>
                          <a:effectLst/>
                          <a:latin typeface="Calibri" panose="020F0502020204030204" pitchFamily="34" charset="0"/>
                          <a:ea typeface="+mn-ea"/>
                          <a:cs typeface="Calibri" panose="020F0502020204030204" pitchFamily="34" charset="0"/>
                        </a:rPr>
                        <a:t>thích</a:t>
                      </a:r>
                      <a:r>
                        <a:rPr lang="vi-VN"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smtClean="0">
                          <a:solidFill>
                            <a:srgbClr val="FF0000"/>
                          </a:solidFill>
                          <a:effectLst/>
                          <a:latin typeface="Calibri" panose="020F0502020204030204" pitchFamily="34" charset="0"/>
                          <a:ea typeface="+mn-ea"/>
                          <a:cs typeface="Calibri" panose="020F0502020204030204" pitchFamily="34" charset="0"/>
                        </a:rPr>
                        <a:t>5</a:t>
                      </a:r>
                      <a:r>
                        <a:rPr lang="vi-VN" sz="1500" kern="1200" dirty="0" smtClean="0">
                          <a:solidFill>
                            <a:srgbClr val="FF0000"/>
                          </a:solidFill>
                          <a:effectLst/>
                          <a:latin typeface="Calibri" panose="020F0502020204030204" pitchFamily="34" charset="0"/>
                          <a:ea typeface="+mn-ea"/>
                          <a:cs typeface="Calibri" panose="020F0502020204030204" pitchFamily="34" charset="0"/>
                        </a:rPr>
                        <a:t>: Cho phép một phần tường ngoài không chịu lực không cần bảo vệ chống cháy với diện tích xác định theo E.3, Phụ lục E</a:t>
                      </a:r>
                      <a:endParaRPr lang="en-US" sz="1500" i="1" baseline="0" dirty="0" smtClean="0">
                        <a:solidFill>
                          <a:srgbClr val="FF0000"/>
                        </a:solidFill>
                        <a:latin typeface="Calibri" panose="020F0502020204030204" pitchFamily="34" charset="0"/>
                        <a:cs typeface="Calibri" panose="020F0502020204030204" pitchFamily="34" charset="0"/>
                      </a:endParaRPr>
                    </a:p>
                  </a:txBody>
                  <a:tcPr/>
                </a:tc>
                <a:tc>
                  <a:txBody>
                    <a:bodyPr/>
                    <a:lstStyle/>
                    <a:p>
                      <a:pPr algn="just"/>
                      <a:endParaRPr lang="en-US" sz="1500" i="1" baseline="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105099367"/>
                  </a:ext>
                </a:extLst>
              </a:tr>
              <a:tr h="1031137">
                <a:tc>
                  <a:txBody>
                    <a:bodyPr/>
                    <a:lstStyle/>
                    <a:p>
                      <a:endParaRPr lang="en-US" sz="15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endParaRPr lang="en-US" sz="15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6350" indent="0" algn="just">
                        <a:buFontTx/>
                        <a:buNone/>
                      </a:pPr>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txBody>
                  <a:tcPr/>
                </a:tc>
                <a:tc>
                  <a:txBody>
                    <a:bodyPr/>
                    <a:lstStyle/>
                    <a:p>
                      <a:r>
                        <a:rPr lang="vi-VN" sz="1500" kern="1200" dirty="0" smtClean="0">
                          <a:solidFill>
                            <a:srgbClr val="FF0000"/>
                          </a:solidFill>
                          <a:effectLst/>
                          <a:latin typeface="Calibri" panose="020F0502020204030204" pitchFamily="34" charset="0"/>
                          <a:ea typeface="+mn-ea"/>
                          <a:cs typeface="Calibri" panose="020F0502020204030204" pitchFamily="34" charset="0"/>
                        </a:rPr>
                        <a:t>C</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hú</a:t>
                      </a:r>
                      <a:r>
                        <a:rPr lang="en-US" sz="1500" kern="1200" baseline="0" dirty="0" smtClean="0">
                          <a:solidFill>
                            <a:srgbClr val="FF0000"/>
                          </a:solidFill>
                          <a:effectLst/>
                          <a:latin typeface="Calibri" panose="020F0502020204030204" pitchFamily="34" charset="0"/>
                          <a:ea typeface="+mn-ea"/>
                          <a:cs typeface="Calibri" panose="020F0502020204030204" pitchFamily="34" charset="0"/>
                        </a:rPr>
                        <a:t> </a:t>
                      </a:r>
                      <a:r>
                        <a:rPr lang="en-US" sz="1500" kern="1200" baseline="0" dirty="0" err="1" smtClean="0">
                          <a:solidFill>
                            <a:srgbClr val="FF0000"/>
                          </a:solidFill>
                          <a:effectLst/>
                          <a:latin typeface="Calibri" panose="020F0502020204030204" pitchFamily="34" charset="0"/>
                          <a:ea typeface="+mn-ea"/>
                          <a:cs typeface="Calibri" panose="020F0502020204030204" pitchFamily="34" charset="0"/>
                        </a:rPr>
                        <a:t>thích</a:t>
                      </a:r>
                      <a:r>
                        <a:rPr lang="vi-VN" sz="1500" kern="1200" dirty="0" smtClean="0">
                          <a:solidFill>
                            <a:schemeClr val="dk1"/>
                          </a:solidFill>
                          <a:effectLst/>
                          <a:latin typeface="Calibri" panose="020F0502020204030204" pitchFamily="34" charset="0"/>
                          <a:ea typeface="+mn-ea"/>
                          <a:cs typeface="Calibri" panose="020F0502020204030204" pitchFamily="34" charset="0"/>
                        </a:rPr>
                        <a:t> </a:t>
                      </a:r>
                      <a:r>
                        <a:rPr lang="vi-VN" sz="1500" kern="1200" dirty="0" smtClean="0">
                          <a:solidFill>
                            <a:srgbClr val="FF0000"/>
                          </a:solidFill>
                          <a:effectLst/>
                          <a:latin typeface="Calibri" panose="020F0502020204030204" pitchFamily="34" charset="0"/>
                          <a:ea typeface="+mn-ea"/>
                          <a:cs typeface="Calibri" panose="020F0502020204030204" pitchFamily="34" charset="0"/>
                        </a:rPr>
                        <a:t>6: Không quy định giới hạn chịu lửa của tường ngoài không chịu lực đối với các mặt nhà đồng thời thỏa mãn các điều kiện sau: </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p>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vi-VN" sz="1500" kern="1200" dirty="0" smtClean="0">
                          <a:solidFill>
                            <a:srgbClr val="FF0000"/>
                          </a:solidFill>
                          <a:effectLst/>
                          <a:latin typeface="Calibri" panose="020F0502020204030204" pitchFamily="34" charset="0"/>
                          <a:ea typeface="+mn-ea"/>
                          <a:cs typeface="Calibri" panose="020F0502020204030204" pitchFamily="34" charset="0"/>
                        </a:rPr>
                        <a:t>Toàn nhà được trang bị chữa cháy tự động sprinkler theo TCVN 7336;  </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p>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vi-VN" sz="1500" kern="1200" dirty="0" smtClean="0">
                          <a:solidFill>
                            <a:srgbClr val="FF0000"/>
                          </a:solidFill>
                          <a:effectLst/>
                          <a:latin typeface="Calibri" panose="020F0502020204030204" pitchFamily="34" charset="0"/>
                          <a:ea typeface="+mn-ea"/>
                          <a:cs typeface="Calibri" panose="020F0502020204030204" pitchFamily="34" charset="0"/>
                        </a:rPr>
                        <a:t>Bảo đảm khoảng cách phòng cháy chống cháy tối thiểu tương ứng với 100 % diện tích tường ngoài không cần bảo vệ chống cháy tại E.3, Phụ lục E; </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p>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vi-VN" sz="1500" kern="1200" dirty="0" smtClean="0">
                          <a:solidFill>
                            <a:srgbClr val="FF0000"/>
                          </a:solidFill>
                          <a:effectLst/>
                          <a:latin typeface="Calibri" panose="020F0502020204030204" pitchFamily="34" charset="0"/>
                          <a:ea typeface="+mn-ea"/>
                          <a:cs typeface="Calibri" panose="020F0502020204030204" pitchFamily="34" charset="0"/>
                        </a:rPr>
                        <a:t>Tường ngoài không chịu lực của nhà có cấp nguy hiểm cháy K0. Vật liệu hoàn thiện tường ngoài (nếu có) là vật liệu không cháy hoặc có tính cháy không thấp hơn Ch1 và tính lan truyền cháy không thấp hơn LT1</a:t>
                      </a:r>
                      <a:endParaRPr lang="en-US" sz="1500" i="1" baseline="0" dirty="0" smtClean="0">
                        <a:solidFill>
                          <a:srgbClr val="FF0000"/>
                        </a:solidFill>
                        <a:latin typeface="Calibri" panose="020F0502020204030204" pitchFamily="34" charset="0"/>
                        <a:cs typeface="Calibri" panose="020F0502020204030204" pitchFamily="34" charset="0"/>
                      </a:endParaRPr>
                    </a:p>
                  </a:txBody>
                  <a:tcPr/>
                </a:tc>
                <a:tc>
                  <a:txBody>
                    <a:bodyPr/>
                    <a:lstStyle/>
                    <a:p>
                      <a:pPr algn="just"/>
                      <a:endParaRPr lang="en-US" sz="1500" i="1" baseline="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895129432"/>
                  </a:ext>
                </a:extLst>
              </a:tr>
            </a:tbl>
          </a:graphicData>
        </a:graphic>
      </p:graphicFrame>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75" y="3667087"/>
            <a:ext cx="4852651" cy="2323515"/>
          </a:xfrm>
          <a:prstGeom prst="rect">
            <a:avLst/>
          </a:prstGeom>
        </p:spPr>
      </p:pic>
    </p:spTree>
    <p:extLst>
      <p:ext uri="{BB962C8B-B14F-4D97-AF65-F5344CB8AC3E}">
        <p14:creationId xmlns:p14="http://schemas.microsoft.com/office/powerpoint/2010/main" val="2926079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630240"/>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665289092"/>
              </p:ext>
            </p:extLst>
          </p:nvPr>
        </p:nvGraphicFramePr>
        <p:xfrm>
          <a:off x="37175" y="1066782"/>
          <a:ext cx="9069654" cy="5761308"/>
        </p:xfrm>
        <a:graphic>
          <a:graphicData uri="http://schemas.openxmlformats.org/drawingml/2006/table">
            <a:tbl>
              <a:tblPr firstRow="1" bandRow="1">
                <a:tableStyleId>{5C22544A-7EE6-4342-B048-85BDC9FD1C3A}</a:tableStyleId>
              </a:tblPr>
              <a:tblGrid>
                <a:gridCol w="714324">
                  <a:extLst>
                    <a:ext uri="{9D8B030D-6E8A-4147-A177-3AD203B41FA5}">
                      <a16:colId xmlns:a16="http://schemas.microsoft.com/office/drawing/2014/main" val="1411077708"/>
                    </a:ext>
                  </a:extLst>
                </a:gridCol>
                <a:gridCol w="761107">
                  <a:extLst>
                    <a:ext uri="{9D8B030D-6E8A-4147-A177-3AD203B41FA5}">
                      <a16:colId xmlns:a16="http://schemas.microsoft.com/office/drawing/2014/main" val="4040167514"/>
                    </a:ext>
                  </a:extLst>
                </a:gridCol>
                <a:gridCol w="3382268">
                  <a:extLst>
                    <a:ext uri="{9D8B030D-6E8A-4147-A177-3AD203B41FA5}">
                      <a16:colId xmlns:a16="http://schemas.microsoft.com/office/drawing/2014/main" val="4262170039"/>
                    </a:ext>
                  </a:extLst>
                </a:gridCol>
                <a:gridCol w="3317634">
                  <a:extLst>
                    <a:ext uri="{9D8B030D-6E8A-4147-A177-3AD203B41FA5}">
                      <a16:colId xmlns:a16="http://schemas.microsoft.com/office/drawing/2014/main" val="483846451"/>
                    </a:ext>
                  </a:extLst>
                </a:gridCol>
                <a:gridCol w="894321">
                  <a:extLst>
                    <a:ext uri="{9D8B030D-6E8A-4147-A177-3AD203B41FA5}">
                      <a16:colId xmlns:a16="http://schemas.microsoft.com/office/drawing/2014/main" val="4141122400"/>
                    </a:ext>
                  </a:extLst>
                </a:gridCol>
              </a:tblGrid>
              <a:tr h="298108">
                <a:tc>
                  <a:txBody>
                    <a:bodyPr/>
                    <a:lstStyle/>
                    <a:p>
                      <a:pPr algn="ctr"/>
                      <a:r>
                        <a:rPr lang="en-US" sz="1500" dirty="0" err="1" smtClean="0"/>
                        <a:t>Điều</a:t>
                      </a:r>
                      <a:endParaRPr lang="en-US" sz="1500" dirty="0"/>
                    </a:p>
                  </a:txBody>
                  <a:tcPr/>
                </a:tc>
                <a:tc>
                  <a:txBody>
                    <a:bodyPr/>
                    <a:lstStyle/>
                    <a:p>
                      <a:pPr algn="ctr"/>
                      <a:endParaRPr lang="en-US"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algn="ctr"/>
                      <a:r>
                        <a:rPr lang="en-US" sz="1500" dirty="0" err="1" smtClean="0"/>
                        <a:t>Ghi</a:t>
                      </a:r>
                      <a:r>
                        <a:rPr lang="en-US" sz="1500" dirty="0" smtClean="0"/>
                        <a:t> </a:t>
                      </a:r>
                      <a:r>
                        <a:rPr lang="en-US" sz="1500" dirty="0" err="1" smtClean="0"/>
                        <a:t>chú</a:t>
                      </a:r>
                      <a:endParaRPr lang="en-US" sz="1500" dirty="0"/>
                    </a:p>
                  </a:txBody>
                  <a:tcPr/>
                </a:tc>
                <a:extLst>
                  <a:ext uri="{0D108BD9-81ED-4DB2-BD59-A6C34878D82A}">
                    <a16:rowId xmlns:a16="http://schemas.microsoft.com/office/drawing/2014/main" val="2393609304"/>
                  </a:ext>
                </a:extLst>
              </a:tr>
              <a:tr h="54412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latin typeface="Calibri" panose="020F0502020204030204" pitchFamily="34" charset="0"/>
                          <a:ea typeface="Calibri" panose="020F0502020204030204" pitchFamily="34" charset="0"/>
                          <a:cs typeface="Calibri" panose="020F0502020204030204" pitchFamily="34" charset="0"/>
                        </a:rPr>
                        <a:t>2.5.3.3</a:t>
                      </a: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500" dirty="0" err="1" smtClean="0">
                          <a:latin typeface="Calibri" panose="020F0502020204030204" pitchFamily="34" charset="0"/>
                          <a:ea typeface="Calibri" panose="020F0502020204030204" pitchFamily="34" charset="0"/>
                          <a:cs typeface="Calibri" panose="020F0502020204030204" pitchFamily="34" charset="0"/>
                        </a:rPr>
                        <a:t>Giới</a:t>
                      </a:r>
                      <a:r>
                        <a:rPr lang="en-US" sz="1500" baseline="0" dirty="0" smtClean="0">
                          <a:latin typeface="Calibri" panose="020F0502020204030204" pitchFamily="34" charset="0"/>
                          <a:ea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ea typeface="Calibri" panose="020F0502020204030204" pitchFamily="34" charset="0"/>
                          <a:cs typeface="Calibri" panose="020F0502020204030204" pitchFamily="34" charset="0"/>
                        </a:rPr>
                        <a:t>hạn</a:t>
                      </a:r>
                      <a:r>
                        <a:rPr lang="en-US" sz="1500" baseline="0" dirty="0" smtClean="0">
                          <a:latin typeface="Calibri" panose="020F0502020204030204" pitchFamily="34" charset="0"/>
                          <a:ea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ea typeface="Calibri" panose="020F0502020204030204" pitchFamily="34" charset="0"/>
                          <a:cs typeface="Calibri" panose="020F0502020204030204" pitchFamily="34" charset="0"/>
                        </a:rPr>
                        <a:t>chịu</a:t>
                      </a:r>
                      <a:r>
                        <a:rPr lang="en-US" sz="1500" baseline="0" dirty="0" smtClean="0">
                          <a:latin typeface="Calibri" panose="020F0502020204030204" pitchFamily="34" charset="0"/>
                          <a:ea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ea typeface="Calibri" panose="020F0502020204030204" pitchFamily="34" charset="0"/>
                          <a:cs typeface="Calibri" panose="020F0502020204030204" pitchFamily="34" charset="0"/>
                        </a:rPr>
                        <a:t>lửa</a:t>
                      </a:r>
                      <a:r>
                        <a:rPr lang="en-US" sz="1500" baseline="0" dirty="0" smtClean="0">
                          <a:latin typeface="Calibri" panose="020F0502020204030204" pitchFamily="34" charset="0"/>
                          <a:ea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ea typeface="Calibri" panose="020F0502020204030204" pitchFamily="34" charset="0"/>
                          <a:cs typeface="Calibri" panose="020F0502020204030204" pitchFamily="34" charset="0"/>
                        </a:rPr>
                        <a:t>của</a:t>
                      </a:r>
                      <a:r>
                        <a:rPr lang="en-US" sz="1500" baseline="0" dirty="0" smtClean="0">
                          <a:latin typeface="Calibri" panose="020F0502020204030204" pitchFamily="34" charset="0"/>
                          <a:ea typeface="Calibri" panose="020F0502020204030204" pitchFamily="34" charset="0"/>
                          <a:cs typeface="Calibri" panose="020F0502020204030204" pitchFamily="34" charset="0"/>
                        </a:rPr>
                        <a:t> KC </a:t>
                      </a:r>
                      <a:r>
                        <a:rPr lang="en-US" sz="1500" baseline="0" dirty="0" err="1" smtClean="0">
                          <a:latin typeface="Calibri" panose="020F0502020204030204" pitchFamily="34" charset="0"/>
                          <a:ea typeface="Calibri" panose="020F0502020204030204" pitchFamily="34" charset="0"/>
                          <a:cs typeface="Calibri" panose="020F0502020204030204" pitchFamily="34" charset="0"/>
                        </a:rPr>
                        <a:t>xây</a:t>
                      </a:r>
                      <a:r>
                        <a:rPr lang="en-US" sz="1500" baseline="0" dirty="0" smtClean="0">
                          <a:latin typeface="Calibri" panose="020F0502020204030204" pitchFamily="34" charset="0"/>
                          <a:ea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ea typeface="Calibri" panose="020F0502020204030204" pitchFamily="34" charset="0"/>
                          <a:cs typeface="Calibri" panose="020F0502020204030204" pitchFamily="34" charset="0"/>
                        </a:rPr>
                        <a:t>dựng</a:t>
                      </a:r>
                      <a:endParaRPr lang="en-US" sz="1500" dirty="0" smtClean="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6350" indent="0" algn="just">
                        <a:buFontTx/>
                        <a:buNone/>
                      </a:pPr>
                      <a:r>
                        <a:rPr lang="vi-VN" sz="1500" b="0" i="0" kern="1200" dirty="0" smtClean="0">
                          <a:solidFill>
                            <a:schemeClr val="dk1"/>
                          </a:solidFill>
                          <a:effectLst/>
                          <a:latin typeface="Calibri" panose="020F0502020204030204" pitchFamily="34" charset="0"/>
                          <a:ea typeface="+mn-ea"/>
                          <a:cs typeface="Calibri" panose="020F0502020204030204" pitchFamily="34" charset="0"/>
                        </a:rPr>
                        <a:t>Khi giới hạn chịu lửa tối thiểu của cấu kiện được yêu cầu là R 15 (RE 15, REI 15) thì cho</a:t>
                      </a:r>
                      <a:r>
                        <a:rPr lang="en-US" sz="1500" b="0" i="0" kern="1200" baseline="0" dirty="0" smtClean="0">
                          <a:solidFill>
                            <a:schemeClr val="dk1"/>
                          </a:solidFill>
                          <a:effectLst/>
                          <a:latin typeface="Calibri" panose="020F0502020204030204" pitchFamily="34" charset="0"/>
                          <a:ea typeface="+mn-ea"/>
                          <a:cs typeface="Calibri" panose="020F0502020204030204" pitchFamily="34" charset="0"/>
                        </a:rPr>
                        <a:t> </a:t>
                      </a:r>
                      <a:r>
                        <a:rPr lang="vi-VN" sz="1500" b="0" i="0" kern="1200" dirty="0" smtClean="0">
                          <a:solidFill>
                            <a:schemeClr val="dk1"/>
                          </a:solidFill>
                          <a:effectLst/>
                          <a:latin typeface="Calibri" panose="020F0502020204030204" pitchFamily="34" charset="0"/>
                          <a:ea typeface="+mn-ea"/>
                          <a:cs typeface="Calibri" panose="020F0502020204030204" pitchFamily="34" charset="0"/>
                        </a:rPr>
                        <a:t>phép sử dụng các kết cấu thép không bọc bảo vệ mà không phụ thuộc vào giới hạn chịu</a:t>
                      </a:r>
                      <a:r>
                        <a:rPr lang="en-US" sz="1500" b="0" i="0" kern="1200" baseline="0" dirty="0" smtClean="0">
                          <a:solidFill>
                            <a:schemeClr val="dk1"/>
                          </a:solidFill>
                          <a:effectLst/>
                          <a:latin typeface="Calibri" panose="020F0502020204030204" pitchFamily="34" charset="0"/>
                          <a:ea typeface="+mn-ea"/>
                          <a:cs typeface="Calibri" panose="020F0502020204030204" pitchFamily="34" charset="0"/>
                        </a:rPr>
                        <a:t> </a:t>
                      </a:r>
                      <a:r>
                        <a:rPr lang="vi-VN" sz="1500" b="0" i="0" kern="1200" dirty="0" smtClean="0">
                          <a:solidFill>
                            <a:schemeClr val="dk1"/>
                          </a:solidFill>
                          <a:effectLst/>
                          <a:latin typeface="Calibri" panose="020F0502020204030204" pitchFamily="34" charset="0"/>
                          <a:ea typeface="+mn-ea"/>
                          <a:cs typeface="Calibri" panose="020F0502020204030204" pitchFamily="34" charset="0"/>
                        </a:rPr>
                        <a:t>lửa thực tế của nó, ngoại trừ các </a:t>
                      </a:r>
                      <a:r>
                        <a:rPr lang="en-US" sz="1500" b="0" i="0" kern="1200" dirty="0" smtClean="0">
                          <a:solidFill>
                            <a:schemeClr val="dk1"/>
                          </a:solidFill>
                          <a:effectLst/>
                          <a:latin typeface="Calibri" panose="020F0502020204030204" pitchFamily="34" charset="0"/>
                          <a:ea typeface="+mn-ea"/>
                          <a:cs typeface="Calibri" panose="020F0502020204030204" pitchFamily="34" charset="0"/>
                        </a:rPr>
                        <a:t>TH</a:t>
                      </a:r>
                      <a:r>
                        <a:rPr lang="vi-VN" sz="1500" b="0" i="0" kern="1200" dirty="0" smtClean="0">
                          <a:solidFill>
                            <a:schemeClr val="dk1"/>
                          </a:solidFill>
                          <a:effectLst/>
                          <a:latin typeface="Calibri" panose="020F0502020204030204" pitchFamily="34" charset="0"/>
                          <a:ea typeface="+mn-ea"/>
                          <a:cs typeface="Calibri" panose="020F0502020204030204" pitchFamily="34" charset="0"/>
                        </a:rPr>
                        <a:t> khi giới hạn chịu lửa của các bộ phận chịu</a:t>
                      </a:r>
                      <a:r>
                        <a:rPr lang="en-US" sz="1500" b="0" i="0" kern="1200" baseline="0" dirty="0" smtClean="0">
                          <a:solidFill>
                            <a:schemeClr val="dk1"/>
                          </a:solidFill>
                          <a:effectLst/>
                          <a:latin typeface="Calibri" panose="020F0502020204030204" pitchFamily="34" charset="0"/>
                          <a:ea typeface="+mn-ea"/>
                          <a:cs typeface="Calibri" panose="020F0502020204030204" pitchFamily="34" charset="0"/>
                        </a:rPr>
                        <a:t> </a:t>
                      </a:r>
                      <a:r>
                        <a:rPr lang="vi-VN" sz="1500" b="0" i="0" kern="1200" dirty="0" smtClean="0">
                          <a:solidFill>
                            <a:schemeClr val="dk1"/>
                          </a:solidFill>
                          <a:effectLst/>
                          <a:latin typeface="Calibri" panose="020F0502020204030204" pitchFamily="34" charset="0"/>
                          <a:ea typeface="+mn-ea"/>
                          <a:cs typeface="Calibri" panose="020F0502020204030204" pitchFamily="34" charset="0"/>
                        </a:rPr>
                        <a:t>lực của nhà theo kết quả thử nghiệm </a:t>
                      </a:r>
                      <a:r>
                        <a:rPr lang="en-US" sz="1500" b="0" i="0" kern="1200" dirty="0" smtClean="0">
                          <a:solidFill>
                            <a:schemeClr val="dk1"/>
                          </a:solidFill>
                          <a:effectLst/>
                          <a:latin typeface="Calibri" panose="020F0502020204030204" pitchFamily="34" charset="0"/>
                          <a:ea typeface="+mn-ea"/>
                          <a:cs typeface="Calibri" panose="020F0502020204030204" pitchFamily="34" charset="0"/>
                        </a:rPr>
                        <a:t>&lt;</a:t>
                      </a:r>
                      <a:r>
                        <a:rPr lang="vi-VN" sz="1500" b="0" i="0" kern="1200" dirty="0" smtClean="0">
                          <a:solidFill>
                            <a:schemeClr val="dk1"/>
                          </a:solidFill>
                          <a:effectLst/>
                          <a:latin typeface="Calibri" panose="020F0502020204030204" pitchFamily="34" charset="0"/>
                          <a:ea typeface="+mn-ea"/>
                          <a:cs typeface="Calibri" panose="020F0502020204030204" pitchFamily="34" charset="0"/>
                        </a:rPr>
                        <a:t> R 8</a:t>
                      </a:r>
                      <a:r>
                        <a:rPr lang="vi-VN" sz="1500" dirty="0" smtClean="0">
                          <a:latin typeface="Calibri" panose="020F0502020204030204" pitchFamily="34" charset="0"/>
                          <a:cs typeface="Calibri" panose="020F0502020204030204" pitchFamily="34" charset="0"/>
                        </a:rPr>
                        <a:t> </a:t>
                      </a:r>
                      <a:endParaRPr lang="en-US" sz="1500" kern="1200" dirty="0" smtClean="0">
                        <a:solidFill>
                          <a:schemeClr val="tx1"/>
                        </a:solidFill>
                        <a:effectLst/>
                        <a:latin typeface="Calibri" panose="020F0502020204030204" pitchFamily="34" charset="0"/>
                        <a:ea typeface="+mn-ea"/>
                        <a:cs typeface="Calibri" panose="020F0502020204030204" pitchFamily="34" charset="0"/>
                      </a:endParaRPr>
                    </a:p>
                  </a:txBody>
                  <a:tcPr/>
                </a:tc>
                <a:tc>
                  <a:txBody>
                    <a:bodyPr/>
                    <a:lstStyle/>
                    <a:p>
                      <a:pPr marL="6350" indent="0" algn="just">
                        <a:buFontTx/>
                        <a:buNone/>
                      </a:pPr>
                      <a:r>
                        <a:rPr lang="vi-VN" sz="1500" b="0" i="0" kern="1200" dirty="0" smtClean="0">
                          <a:solidFill>
                            <a:schemeClr val="dk1"/>
                          </a:solidFill>
                          <a:effectLst/>
                          <a:latin typeface="Calibri" panose="020F0502020204030204" pitchFamily="34" charset="0"/>
                          <a:ea typeface="+mn-ea"/>
                          <a:cs typeface="Calibri" panose="020F0502020204030204" pitchFamily="34" charset="0"/>
                        </a:rPr>
                        <a:t>Khi giới hạn chịu lửa tối thiểu của các cấu kiện được yêu cầu là R 15 (RE 15, REI 15) thì cho phép sử dụng các kết cấu thép không bọc bảo vệ nếu giới hạn chịu lửa của chúng theo kết quả thử nghiệm </a:t>
                      </a:r>
                      <a:r>
                        <a:rPr lang="vi-VN" sz="1500" b="0" i="0" kern="1200" dirty="0" smtClean="0">
                          <a:solidFill>
                            <a:schemeClr val="tx1"/>
                          </a:solidFill>
                          <a:effectLst/>
                          <a:latin typeface="Calibri" panose="020F0502020204030204" pitchFamily="34" charset="0"/>
                          <a:ea typeface="+mn-ea"/>
                          <a:cs typeface="Calibri" panose="020F0502020204030204" pitchFamily="34" charset="0"/>
                        </a:rPr>
                        <a:t>hoặc theo tính toán từ R 8 trở lên</a:t>
                      </a:r>
                      <a:r>
                        <a:rPr lang="vi-VN" sz="1500" b="0" i="0" kern="1200" dirty="0" smtClean="0">
                          <a:solidFill>
                            <a:srgbClr val="FF0000"/>
                          </a:solidFill>
                          <a:effectLst/>
                          <a:latin typeface="Calibri" panose="020F0502020204030204" pitchFamily="34" charset="0"/>
                          <a:ea typeface="+mn-ea"/>
                          <a:cs typeface="Calibri" panose="020F0502020204030204" pitchFamily="34" charset="0"/>
                        </a:rPr>
                        <a:t>, hoặc hệ số tiết diện A</a:t>
                      </a:r>
                      <a:r>
                        <a:rPr lang="vi-VN" sz="1500" b="0" i="0" kern="1200" baseline="-25000" dirty="0" smtClean="0">
                          <a:solidFill>
                            <a:srgbClr val="FF0000"/>
                          </a:solidFill>
                          <a:effectLst/>
                          <a:latin typeface="Calibri" panose="020F0502020204030204" pitchFamily="34" charset="0"/>
                          <a:ea typeface="+mn-ea"/>
                          <a:cs typeface="Calibri" panose="020F0502020204030204" pitchFamily="34" charset="0"/>
                        </a:rPr>
                        <a:t>m</a:t>
                      </a:r>
                      <a:r>
                        <a:rPr lang="vi-VN" sz="1500" b="0" i="0" kern="1200" dirty="0" smtClean="0">
                          <a:solidFill>
                            <a:srgbClr val="FF0000"/>
                          </a:solidFill>
                          <a:effectLst/>
                          <a:latin typeface="Calibri" panose="020F0502020204030204" pitchFamily="34" charset="0"/>
                          <a:ea typeface="+mn-ea"/>
                          <a:cs typeface="Calibri" panose="020F0502020204030204" pitchFamily="34" charset="0"/>
                        </a:rPr>
                        <a:t>/V ≤</a:t>
                      </a:r>
                      <a:r>
                        <a:rPr lang="en-US" sz="1500" b="0" i="0" kern="1200" dirty="0" smtClean="0">
                          <a:solidFill>
                            <a:srgbClr val="FF0000"/>
                          </a:solidFill>
                          <a:effectLst/>
                          <a:latin typeface="Calibri" panose="020F0502020204030204" pitchFamily="34" charset="0"/>
                          <a:ea typeface="+mn-ea"/>
                          <a:cs typeface="Calibri" panose="020F0502020204030204" pitchFamily="34" charset="0"/>
                        </a:rPr>
                        <a:t> </a:t>
                      </a:r>
                      <a:r>
                        <a:rPr lang="vi-VN" sz="1500" b="0" i="0" kern="1200" dirty="0" smtClean="0">
                          <a:solidFill>
                            <a:srgbClr val="FF0000"/>
                          </a:solidFill>
                          <a:effectLst/>
                          <a:latin typeface="Calibri" panose="020F0502020204030204" pitchFamily="34" charset="0"/>
                          <a:ea typeface="+mn-ea"/>
                          <a:cs typeface="Calibri" panose="020F0502020204030204" pitchFamily="34" charset="0"/>
                        </a:rPr>
                        <a:t>250 m</a:t>
                      </a:r>
                      <a:r>
                        <a:rPr lang="vi-VN" sz="1500" b="0" i="0" kern="1200" baseline="30000" dirty="0" smtClean="0">
                          <a:solidFill>
                            <a:srgbClr val="FF0000"/>
                          </a:solidFill>
                          <a:effectLst/>
                          <a:latin typeface="Calibri" panose="020F0502020204030204" pitchFamily="34" charset="0"/>
                          <a:ea typeface="+mn-ea"/>
                          <a:cs typeface="Calibri" panose="020F0502020204030204" pitchFamily="34" charset="0"/>
                        </a:rPr>
                        <a:t>-1</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500" i="1" baseline="0" dirty="0" err="1" smtClean="0">
                          <a:solidFill>
                            <a:schemeClr val="tx1"/>
                          </a:solidFill>
                          <a:latin typeface="Calibri" panose="020F0502020204030204" pitchFamily="34" charset="0"/>
                          <a:cs typeface="Calibri" panose="020F0502020204030204" pitchFamily="34" charset="0"/>
                        </a:rPr>
                        <a:t>Bổ</a:t>
                      </a:r>
                      <a:r>
                        <a:rPr lang="en-US" sz="1500" i="1" baseline="0" dirty="0" smtClean="0">
                          <a:solidFill>
                            <a:schemeClr val="tx1"/>
                          </a:solidFill>
                          <a:latin typeface="Calibri" panose="020F0502020204030204" pitchFamily="34" charset="0"/>
                          <a:cs typeface="Calibri" panose="020F0502020204030204" pitchFamily="34" charset="0"/>
                        </a:rPr>
                        <a:t> sung </a:t>
                      </a:r>
                      <a:r>
                        <a:rPr lang="en-US" sz="1500" i="1" baseline="0" dirty="0" err="1" smtClean="0">
                          <a:solidFill>
                            <a:schemeClr val="tx1"/>
                          </a:solidFill>
                          <a:latin typeface="Calibri" panose="020F0502020204030204" pitchFamily="34" charset="0"/>
                          <a:cs typeface="Calibri" panose="020F0502020204030204" pitchFamily="34" charset="0"/>
                        </a:rPr>
                        <a:t>hệ</a:t>
                      </a:r>
                      <a:r>
                        <a:rPr lang="en-US" sz="1500" i="1" baseline="0" dirty="0" smtClean="0">
                          <a:solidFill>
                            <a:schemeClr val="tx1"/>
                          </a:solidFill>
                          <a:latin typeface="Calibri" panose="020F0502020204030204" pitchFamily="34" charset="0"/>
                          <a:cs typeface="Calibri" panose="020F0502020204030204" pitchFamily="34" charset="0"/>
                        </a:rPr>
                        <a:t> </a:t>
                      </a:r>
                      <a:r>
                        <a:rPr lang="en-US" sz="1500" i="1" baseline="0" dirty="0" err="1" smtClean="0">
                          <a:solidFill>
                            <a:schemeClr val="tx1"/>
                          </a:solidFill>
                          <a:latin typeface="Calibri" panose="020F0502020204030204" pitchFamily="34" charset="0"/>
                          <a:cs typeface="Calibri" panose="020F0502020204030204" pitchFamily="34" charset="0"/>
                        </a:rPr>
                        <a:t>số</a:t>
                      </a:r>
                      <a:r>
                        <a:rPr lang="en-US" sz="1500" i="1" baseline="0" dirty="0" smtClean="0">
                          <a:solidFill>
                            <a:schemeClr val="tx1"/>
                          </a:solidFill>
                          <a:latin typeface="Calibri" panose="020F0502020204030204" pitchFamily="34" charset="0"/>
                          <a:cs typeface="Calibri" panose="020F0502020204030204" pitchFamily="34" charset="0"/>
                        </a:rPr>
                        <a:t> </a:t>
                      </a:r>
                      <a:r>
                        <a:rPr lang="en-US" sz="1500" i="1" baseline="0" dirty="0" err="1" smtClean="0">
                          <a:solidFill>
                            <a:schemeClr val="tx1"/>
                          </a:solidFill>
                          <a:latin typeface="Calibri" panose="020F0502020204030204" pitchFamily="34" charset="0"/>
                          <a:cs typeface="Calibri" panose="020F0502020204030204" pitchFamily="34" charset="0"/>
                        </a:rPr>
                        <a:t>tiết</a:t>
                      </a:r>
                      <a:r>
                        <a:rPr lang="en-US" sz="1500" i="1" baseline="0" dirty="0" smtClean="0">
                          <a:solidFill>
                            <a:schemeClr val="tx1"/>
                          </a:solidFill>
                          <a:latin typeface="Calibri" panose="020F0502020204030204" pitchFamily="34" charset="0"/>
                          <a:cs typeface="Calibri" panose="020F0502020204030204" pitchFamily="34" charset="0"/>
                        </a:rPr>
                        <a:t> </a:t>
                      </a:r>
                      <a:r>
                        <a:rPr lang="en-US" sz="1500" i="1" baseline="0" dirty="0" err="1" smtClean="0">
                          <a:solidFill>
                            <a:schemeClr val="tx1"/>
                          </a:solidFill>
                          <a:latin typeface="Calibri" panose="020F0502020204030204" pitchFamily="34" charset="0"/>
                          <a:cs typeface="Calibri" panose="020F0502020204030204" pitchFamily="34" charset="0"/>
                        </a:rPr>
                        <a:t>diện</a:t>
                      </a:r>
                      <a:r>
                        <a:rPr lang="en-US" sz="1500" i="1" baseline="0" dirty="0" smtClean="0">
                          <a:solidFill>
                            <a:schemeClr val="tx1"/>
                          </a:solidFill>
                          <a:latin typeface="Calibri" panose="020F0502020204030204" pitchFamily="34" charset="0"/>
                          <a:cs typeface="Calibri" panose="020F0502020204030204" pitchFamily="34" charset="0"/>
                        </a:rPr>
                        <a:t> </a:t>
                      </a:r>
                      <a:r>
                        <a:rPr lang="en-US" sz="1500" i="1" baseline="0" dirty="0" err="1" smtClean="0">
                          <a:solidFill>
                            <a:schemeClr val="tx1"/>
                          </a:solidFill>
                          <a:latin typeface="Calibri" panose="020F0502020204030204" pitchFamily="34" charset="0"/>
                          <a:cs typeface="Calibri" panose="020F0502020204030204" pitchFamily="34" charset="0"/>
                        </a:rPr>
                        <a:t>giới</a:t>
                      </a:r>
                      <a:r>
                        <a:rPr lang="en-US" sz="1500" i="1" baseline="0" dirty="0" smtClean="0">
                          <a:solidFill>
                            <a:schemeClr val="tx1"/>
                          </a:solidFill>
                          <a:latin typeface="Calibri" panose="020F0502020204030204" pitchFamily="34" charset="0"/>
                          <a:cs typeface="Calibri" panose="020F0502020204030204" pitchFamily="34" charset="0"/>
                        </a:rPr>
                        <a:t> </a:t>
                      </a:r>
                      <a:r>
                        <a:rPr lang="en-US" sz="1500" i="1" baseline="0" dirty="0" err="1" smtClean="0">
                          <a:solidFill>
                            <a:schemeClr val="tx1"/>
                          </a:solidFill>
                          <a:latin typeface="Calibri" panose="020F0502020204030204" pitchFamily="34" charset="0"/>
                          <a:cs typeface="Calibri" panose="020F0502020204030204" pitchFamily="34" charset="0"/>
                        </a:rPr>
                        <a:t>hạn</a:t>
                      </a:r>
                      <a:r>
                        <a:rPr lang="en-US" sz="1500" i="1" baseline="0" dirty="0" smtClean="0">
                          <a:solidFill>
                            <a:schemeClr val="tx1"/>
                          </a:solidFill>
                          <a:latin typeface="Calibri" panose="020F0502020204030204" pitchFamily="34" charset="0"/>
                          <a:cs typeface="Calibri" panose="020F0502020204030204" pitchFamily="34" charset="0"/>
                        </a:rPr>
                        <a:t> Am/V &lt; 250 </a:t>
                      </a:r>
                      <a:r>
                        <a:rPr lang="vi-VN" sz="1500" b="0" i="1" kern="1200" dirty="0" smtClean="0">
                          <a:solidFill>
                            <a:schemeClr val="tx1"/>
                          </a:solidFill>
                          <a:effectLst/>
                          <a:latin typeface="Calibri" panose="020F0502020204030204" pitchFamily="34" charset="0"/>
                          <a:ea typeface="+mn-ea"/>
                          <a:cs typeface="Calibri" panose="020F0502020204030204" pitchFamily="34" charset="0"/>
                        </a:rPr>
                        <a:t>m</a:t>
                      </a:r>
                      <a:r>
                        <a:rPr lang="vi-VN" sz="1500" b="0" i="1" kern="1200" baseline="30000" dirty="0" smtClean="0">
                          <a:solidFill>
                            <a:schemeClr val="tx1"/>
                          </a:solidFill>
                          <a:effectLst/>
                          <a:latin typeface="Calibri" panose="020F0502020204030204" pitchFamily="34" charset="0"/>
                          <a:ea typeface="+mn-ea"/>
                          <a:cs typeface="Calibri" panose="020F0502020204030204" pitchFamily="34" charset="0"/>
                        </a:rPr>
                        <a:t>-1</a:t>
                      </a:r>
                      <a:r>
                        <a:rPr lang="en-US" sz="1500" b="0" i="1" kern="1200" baseline="30000" dirty="0" smtClean="0">
                          <a:solidFill>
                            <a:schemeClr val="tx1"/>
                          </a:solidFill>
                          <a:effectLst/>
                          <a:latin typeface="Calibri" panose="020F0502020204030204" pitchFamily="34" charset="0"/>
                          <a:ea typeface="+mn-ea"/>
                          <a:cs typeface="Calibri" panose="020F0502020204030204" pitchFamily="34" charset="0"/>
                        </a:rPr>
                        <a:t> </a:t>
                      </a:r>
                      <a:r>
                        <a:rPr lang="en-US" sz="1500" b="0" i="1" kern="1200" baseline="0" dirty="0" smtClean="0">
                          <a:solidFill>
                            <a:schemeClr val="tx1"/>
                          </a:solidFill>
                          <a:effectLst/>
                          <a:latin typeface="Calibri" panose="020F0502020204030204" pitchFamily="34" charset="0"/>
                          <a:ea typeface="+mn-ea"/>
                          <a:cs typeface="Calibri" panose="020F0502020204030204" pitchFamily="34" charset="0"/>
                        </a:rPr>
                        <a:t>(X/đ </a:t>
                      </a:r>
                      <a:r>
                        <a:rPr lang="en-US" sz="1500" b="0" i="1" kern="1200" baseline="0" dirty="0" err="1" smtClean="0">
                          <a:solidFill>
                            <a:schemeClr val="tx1"/>
                          </a:solidFill>
                          <a:effectLst/>
                          <a:latin typeface="Calibri" panose="020F0502020204030204" pitchFamily="34" charset="0"/>
                          <a:ea typeface="+mn-ea"/>
                          <a:cs typeface="Calibri" panose="020F0502020204030204" pitchFamily="34" charset="0"/>
                        </a:rPr>
                        <a:t>theo</a:t>
                      </a:r>
                      <a:r>
                        <a:rPr lang="en-US" sz="1500" b="0" i="1" kern="1200" baseline="0" dirty="0" smtClean="0">
                          <a:solidFill>
                            <a:schemeClr val="tx1"/>
                          </a:solidFill>
                          <a:effectLst/>
                          <a:latin typeface="Calibri" panose="020F0502020204030204" pitchFamily="34" charset="0"/>
                          <a:ea typeface="+mn-ea"/>
                          <a:cs typeface="Calibri" panose="020F0502020204030204" pitchFamily="34" charset="0"/>
                        </a:rPr>
                        <a:t> ISO 834-10 </a:t>
                      </a:r>
                      <a:r>
                        <a:rPr lang="en-US" sz="1500" b="0" i="1" kern="1200" baseline="0" dirty="0" err="1" smtClean="0">
                          <a:solidFill>
                            <a:schemeClr val="tx1"/>
                          </a:solidFill>
                          <a:effectLst/>
                          <a:latin typeface="Calibri" panose="020F0502020204030204" pitchFamily="34" charset="0"/>
                          <a:ea typeface="+mn-ea"/>
                          <a:cs typeface="Calibri" panose="020F0502020204030204" pitchFamily="34" charset="0"/>
                        </a:rPr>
                        <a:t>hoặc</a:t>
                      </a:r>
                      <a:r>
                        <a:rPr lang="en-US" sz="1500" b="0" i="1" kern="1200" baseline="0" dirty="0" smtClean="0">
                          <a:solidFill>
                            <a:schemeClr val="tx1"/>
                          </a:solidFill>
                          <a:effectLst/>
                          <a:latin typeface="Calibri" panose="020F0502020204030204" pitchFamily="34" charset="0"/>
                          <a:ea typeface="+mn-ea"/>
                          <a:cs typeface="Calibri" panose="020F0502020204030204" pitchFamily="34" charset="0"/>
                        </a:rPr>
                        <a:t> TC </a:t>
                      </a:r>
                      <a:r>
                        <a:rPr lang="en-US" sz="1500" b="0" i="1" kern="1200" baseline="0" dirty="0" err="1" smtClean="0">
                          <a:solidFill>
                            <a:schemeClr val="tx1"/>
                          </a:solidFill>
                          <a:effectLst/>
                          <a:latin typeface="Calibri" panose="020F0502020204030204" pitchFamily="34" charset="0"/>
                          <a:ea typeface="+mn-ea"/>
                          <a:cs typeface="Calibri" panose="020F0502020204030204" pitchFamily="34" charset="0"/>
                        </a:rPr>
                        <a:t>tương</a:t>
                      </a:r>
                      <a:r>
                        <a:rPr lang="en-US" sz="1500" b="0" i="1" kern="1200" baseline="0" dirty="0" smtClean="0">
                          <a:solidFill>
                            <a:schemeClr val="tx1"/>
                          </a:solidFill>
                          <a:effectLst/>
                          <a:latin typeface="Calibri" panose="020F0502020204030204" pitchFamily="34" charset="0"/>
                          <a:ea typeface="+mn-ea"/>
                          <a:cs typeface="Calibri" panose="020F0502020204030204" pitchFamily="34" charset="0"/>
                        </a:rPr>
                        <a:t> </a:t>
                      </a:r>
                      <a:r>
                        <a:rPr lang="en-US" sz="1500" b="0" i="1" kern="1200" baseline="0" dirty="0" err="1" smtClean="0">
                          <a:solidFill>
                            <a:schemeClr val="tx1"/>
                          </a:solidFill>
                          <a:effectLst/>
                          <a:latin typeface="Calibri" panose="020F0502020204030204" pitchFamily="34" charset="0"/>
                          <a:ea typeface="+mn-ea"/>
                          <a:cs typeface="Calibri" panose="020F0502020204030204" pitchFamily="34" charset="0"/>
                        </a:rPr>
                        <a:t>đương</a:t>
                      </a:r>
                      <a:r>
                        <a:rPr lang="en-US" sz="1500" b="0" i="1" kern="1200" baseline="0" dirty="0" smtClean="0">
                          <a:solidFill>
                            <a:schemeClr val="tx1"/>
                          </a:solidFill>
                          <a:effectLst/>
                          <a:latin typeface="Calibri" panose="020F0502020204030204" pitchFamily="34" charset="0"/>
                          <a:ea typeface="+mn-ea"/>
                          <a:cs typeface="Calibri" panose="020F0502020204030204" pitchFamily="34" charset="0"/>
                        </a:rPr>
                        <a:t>)</a:t>
                      </a:r>
                      <a:endParaRPr lang="en-US" sz="1500" i="1" kern="1200" baseline="0" dirty="0" smtClean="0">
                        <a:solidFill>
                          <a:schemeClr val="tx1"/>
                        </a:solidFill>
                        <a:effectLst/>
                        <a:latin typeface="Calibri" panose="020F0502020204030204" pitchFamily="34" charset="0"/>
                        <a:ea typeface="+mn-ea"/>
                        <a:cs typeface="Calibri" panose="020F0502020204030204" pitchFamily="34" charset="0"/>
                      </a:endParaRPr>
                    </a:p>
                    <a:p>
                      <a:pPr algn="just"/>
                      <a:endParaRPr lang="en-US" sz="1500" i="1" baseline="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990584549"/>
                  </a:ext>
                </a:extLst>
              </a:tr>
            </a:tbl>
          </a:graphicData>
        </a:graphic>
      </p:graphicFrame>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137" y="3239089"/>
            <a:ext cx="7708076" cy="3571247"/>
          </a:xfrm>
          <a:prstGeom prst="rect">
            <a:avLst/>
          </a:prstGeom>
        </p:spPr>
      </p:pic>
    </p:spTree>
    <p:extLst>
      <p:ext uri="{BB962C8B-B14F-4D97-AF65-F5344CB8AC3E}">
        <p14:creationId xmlns:p14="http://schemas.microsoft.com/office/powerpoint/2010/main" val="13454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630240"/>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790312866"/>
              </p:ext>
            </p:extLst>
          </p:nvPr>
        </p:nvGraphicFramePr>
        <p:xfrm>
          <a:off x="37175" y="1097280"/>
          <a:ext cx="9069654" cy="5845441"/>
        </p:xfrm>
        <a:graphic>
          <a:graphicData uri="http://schemas.openxmlformats.org/drawingml/2006/table">
            <a:tbl>
              <a:tblPr firstRow="1" bandRow="1">
                <a:tableStyleId>{5C22544A-7EE6-4342-B048-85BDC9FD1C3A}</a:tableStyleId>
              </a:tblPr>
              <a:tblGrid>
                <a:gridCol w="714324">
                  <a:extLst>
                    <a:ext uri="{9D8B030D-6E8A-4147-A177-3AD203B41FA5}">
                      <a16:colId xmlns:a16="http://schemas.microsoft.com/office/drawing/2014/main" val="1411077708"/>
                    </a:ext>
                  </a:extLst>
                </a:gridCol>
                <a:gridCol w="761107">
                  <a:extLst>
                    <a:ext uri="{9D8B030D-6E8A-4147-A177-3AD203B41FA5}">
                      <a16:colId xmlns:a16="http://schemas.microsoft.com/office/drawing/2014/main" val="4040167514"/>
                    </a:ext>
                  </a:extLst>
                </a:gridCol>
                <a:gridCol w="3247401">
                  <a:extLst>
                    <a:ext uri="{9D8B030D-6E8A-4147-A177-3AD203B41FA5}">
                      <a16:colId xmlns:a16="http://schemas.microsoft.com/office/drawing/2014/main" val="4262170039"/>
                    </a:ext>
                  </a:extLst>
                </a:gridCol>
                <a:gridCol w="3452501">
                  <a:extLst>
                    <a:ext uri="{9D8B030D-6E8A-4147-A177-3AD203B41FA5}">
                      <a16:colId xmlns:a16="http://schemas.microsoft.com/office/drawing/2014/main" val="483846451"/>
                    </a:ext>
                  </a:extLst>
                </a:gridCol>
                <a:gridCol w="894321">
                  <a:extLst>
                    <a:ext uri="{9D8B030D-6E8A-4147-A177-3AD203B41FA5}">
                      <a16:colId xmlns:a16="http://schemas.microsoft.com/office/drawing/2014/main" val="4141122400"/>
                    </a:ext>
                  </a:extLst>
                </a:gridCol>
              </a:tblGrid>
              <a:tr h="346959">
                <a:tc>
                  <a:txBody>
                    <a:bodyPr/>
                    <a:lstStyle/>
                    <a:p>
                      <a:pPr algn="ctr"/>
                      <a:r>
                        <a:rPr lang="en-US" sz="1500" dirty="0" err="1" smtClean="0"/>
                        <a:t>Điều</a:t>
                      </a:r>
                      <a:endParaRPr lang="en-US" sz="1500" dirty="0"/>
                    </a:p>
                  </a:txBody>
                  <a:tcPr/>
                </a:tc>
                <a:tc>
                  <a:txBody>
                    <a:bodyPr/>
                    <a:lstStyle/>
                    <a:p>
                      <a:pPr algn="ctr"/>
                      <a:endParaRPr lang="en-US"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algn="ctr"/>
                      <a:r>
                        <a:rPr lang="en-US" sz="1500" dirty="0" err="1" smtClean="0"/>
                        <a:t>Ghi</a:t>
                      </a:r>
                      <a:r>
                        <a:rPr lang="en-US" sz="1500" dirty="0" smtClean="0"/>
                        <a:t> </a:t>
                      </a:r>
                      <a:r>
                        <a:rPr lang="en-US" sz="1500" dirty="0" err="1" smtClean="0"/>
                        <a:t>chú</a:t>
                      </a:r>
                      <a:endParaRPr lang="en-US" sz="1500" dirty="0"/>
                    </a:p>
                  </a:txBody>
                  <a:tcPr/>
                </a:tc>
                <a:extLst>
                  <a:ext uri="{0D108BD9-81ED-4DB2-BD59-A6C34878D82A}">
                    <a16:rowId xmlns:a16="http://schemas.microsoft.com/office/drawing/2014/main" val="2393609304"/>
                  </a:ext>
                </a:extLst>
              </a:tr>
              <a:tr h="85295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latin typeface="Calibri" panose="020F0502020204030204" pitchFamily="34" charset="0"/>
                          <a:ea typeface="Calibri" panose="020F0502020204030204" pitchFamily="34" charset="0"/>
                          <a:cs typeface="Calibri" panose="020F0502020204030204" pitchFamily="34" charset="0"/>
                        </a:rPr>
                        <a:t>2.5.6</a:t>
                      </a: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500" dirty="0" err="1" smtClean="0">
                          <a:latin typeface="Calibri" panose="020F0502020204030204" pitchFamily="34" charset="0"/>
                          <a:ea typeface="Calibri" panose="020F0502020204030204" pitchFamily="34" charset="0"/>
                          <a:cs typeface="Calibri" panose="020F0502020204030204" pitchFamily="34" charset="0"/>
                        </a:rPr>
                        <a:t>Nhà</a:t>
                      </a:r>
                      <a:r>
                        <a:rPr lang="en-US" sz="1500" baseline="0" dirty="0" smtClean="0">
                          <a:latin typeface="Calibri" panose="020F0502020204030204" pitchFamily="34" charset="0"/>
                          <a:ea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ea typeface="Calibri" panose="020F0502020204030204" pitchFamily="34" charset="0"/>
                          <a:cs typeface="Calibri" panose="020F0502020204030204" pitchFamily="34" charset="0"/>
                        </a:rPr>
                        <a:t>sx</a:t>
                      </a:r>
                      <a:r>
                        <a:rPr lang="en-US" sz="1500" baseline="0" dirty="0" smtClean="0">
                          <a:latin typeface="Calibri" panose="020F0502020204030204" pitchFamily="34" charset="0"/>
                          <a:ea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ea typeface="Calibri" panose="020F0502020204030204" pitchFamily="34" charset="0"/>
                          <a:cs typeface="Calibri" panose="020F0502020204030204" pitchFamily="34" charset="0"/>
                        </a:rPr>
                        <a:t>kho</a:t>
                      </a:r>
                      <a:endParaRPr lang="en-US" sz="1500" dirty="0" smtClean="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6350" indent="0" algn="just">
                        <a:buFontTx/>
                        <a:buNone/>
                      </a:pPr>
                      <a:r>
                        <a:rPr lang="en-US" sz="1500" kern="1200" dirty="0" err="1" smtClean="0">
                          <a:solidFill>
                            <a:schemeClr val="tx1"/>
                          </a:solidFill>
                          <a:effectLst/>
                          <a:latin typeface="Calibri" panose="020F0502020204030204" pitchFamily="34" charset="0"/>
                          <a:ea typeface="+mn-ea"/>
                          <a:cs typeface="Calibri" panose="020F0502020204030204" pitchFamily="34" charset="0"/>
                        </a:rPr>
                        <a:t>Không</a:t>
                      </a:r>
                      <a:r>
                        <a:rPr lang="en-US" sz="1500" kern="1200" baseline="0" dirty="0" smtClean="0">
                          <a:solidFill>
                            <a:schemeClr val="tx1"/>
                          </a:solidFill>
                          <a:effectLst/>
                          <a:latin typeface="Calibri" panose="020F0502020204030204" pitchFamily="34" charset="0"/>
                          <a:ea typeface="+mn-ea"/>
                          <a:cs typeface="Calibri" panose="020F0502020204030204" pitchFamily="34" charset="0"/>
                        </a:rPr>
                        <a:t> </a:t>
                      </a:r>
                      <a:r>
                        <a:rPr lang="en-US" sz="1500" kern="1200" baseline="0" dirty="0" err="1" smtClean="0">
                          <a:solidFill>
                            <a:schemeClr val="tx1"/>
                          </a:solidFill>
                          <a:effectLst/>
                          <a:latin typeface="Calibri" panose="020F0502020204030204" pitchFamily="34" charset="0"/>
                          <a:ea typeface="+mn-ea"/>
                          <a:cs typeface="Calibri" panose="020F0502020204030204" pitchFamily="34" charset="0"/>
                        </a:rPr>
                        <a:t>quy</a:t>
                      </a:r>
                      <a:r>
                        <a:rPr lang="en-US" sz="1500" kern="1200" baseline="0" dirty="0" smtClean="0">
                          <a:solidFill>
                            <a:schemeClr val="tx1"/>
                          </a:solidFill>
                          <a:effectLst/>
                          <a:latin typeface="Calibri" panose="020F0502020204030204" pitchFamily="34" charset="0"/>
                          <a:ea typeface="+mn-ea"/>
                          <a:cs typeface="Calibri" panose="020F0502020204030204" pitchFamily="34" charset="0"/>
                        </a:rPr>
                        <a:t> </a:t>
                      </a:r>
                      <a:r>
                        <a:rPr lang="en-US" sz="1500" kern="1200" baseline="0" dirty="0" err="1" smtClean="0">
                          <a:solidFill>
                            <a:schemeClr val="tx1"/>
                          </a:solidFill>
                          <a:effectLst/>
                          <a:latin typeface="Calibri" panose="020F0502020204030204" pitchFamily="34" charset="0"/>
                          <a:ea typeface="+mn-ea"/>
                          <a:cs typeface="Calibri" panose="020F0502020204030204" pitchFamily="34" charset="0"/>
                        </a:rPr>
                        <a:t>định</a:t>
                      </a:r>
                      <a:endParaRPr lang="en-US" sz="1500" kern="1200" dirty="0" smtClean="0">
                        <a:solidFill>
                          <a:schemeClr val="tx1"/>
                        </a:solidFill>
                        <a:effectLst/>
                        <a:latin typeface="Calibri" panose="020F0502020204030204" pitchFamily="34" charset="0"/>
                        <a:ea typeface="+mn-ea"/>
                        <a:cs typeface="Calibri" panose="020F0502020204030204" pitchFamily="34" charset="0"/>
                      </a:endParaRPr>
                    </a:p>
                  </a:txBody>
                  <a:tcPr/>
                </a:tc>
                <a:tc>
                  <a:txBody>
                    <a:bodyPr/>
                    <a:lstStyle/>
                    <a:p>
                      <a:pPr marL="6350" indent="0" algn="just">
                        <a:buFontTx/>
                        <a:buNone/>
                      </a:pPr>
                      <a:r>
                        <a:rPr lang="vi-VN" sz="1500" b="0" kern="1200" dirty="0" smtClean="0">
                          <a:solidFill>
                            <a:schemeClr val="dk1"/>
                          </a:solidFill>
                          <a:effectLst/>
                          <a:latin typeface="Calibri" panose="020F0502020204030204" pitchFamily="34" charset="0"/>
                          <a:ea typeface="+mn-ea"/>
                          <a:cs typeface="Calibri" panose="020F0502020204030204" pitchFamily="34" charset="0"/>
                        </a:rPr>
                        <a:t>2.5.6</a:t>
                      </a:r>
                      <a:r>
                        <a:rPr lang="vi-VN" sz="1500" kern="1200" dirty="0" smtClean="0">
                          <a:solidFill>
                            <a:schemeClr val="dk1"/>
                          </a:solidFill>
                          <a:effectLst/>
                          <a:latin typeface="Calibri" panose="020F0502020204030204" pitchFamily="34" charset="0"/>
                          <a:ea typeface="+mn-ea"/>
                          <a:cs typeface="Calibri" panose="020F0502020204030204" pitchFamily="34" charset="0"/>
                        </a:rPr>
                        <a:t>  Phân hạng nhà, công trình và gian phòng có công năng sản xuất và kho theo tính nguy hiểm cháy và cháy nổ</a:t>
                      </a:r>
                      <a:endParaRPr lang="en-US" sz="1500" kern="1200" dirty="0" smtClean="0">
                        <a:solidFill>
                          <a:schemeClr val="tx1"/>
                        </a:solidFill>
                        <a:effectLst/>
                        <a:latin typeface="Calibri" panose="020F0502020204030204" pitchFamily="34" charset="0"/>
                        <a:ea typeface="+mn-ea"/>
                        <a:cs typeface="Calibri" panose="020F0502020204030204" pitchFamily="34" charset="0"/>
                      </a:endParaRPr>
                    </a:p>
                  </a:txBody>
                  <a:tcPr/>
                </a:tc>
                <a:tc>
                  <a:txBody>
                    <a:bodyPr/>
                    <a:lstStyle/>
                    <a:p>
                      <a:pPr algn="just"/>
                      <a:r>
                        <a:rPr lang="en-US" sz="1500" i="1" baseline="0" dirty="0" err="1" smtClean="0">
                          <a:latin typeface="Calibri" panose="020F0502020204030204" pitchFamily="34" charset="0"/>
                          <a:cs typeface="Calibri" panose="020F0502020204030204" pitchFamily="34" charset="0"/>
                        </a:rPr>
                        <a:t>Bổ</a:t>
                      </a:r>
                      <a:r>
                        <a:rPr lang="en-US" sz="1500" i="1" baseline="0" dirty="0" smtClean="0">
                          <a:latin typeface="Calibri" panose="020F0502020204030204" pitchFamily="34" charset="0"/>
                          <a:cs typeface="Calibri" panose="020F0502020204030204" pitchFamily="34" charset="0"/>
                        </a:rPr>
                        <a:t> sung</a:t>
                      </a:r>
                      <a:endParaRPr lang="en-US" sz="1500" i="1" baseline="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990584549"/>
                  </a:ext>
                </a:extLst>
              </a:tr>
              <a:tr h="292185">
                <a:tc gridSpan="5">
                  <a:txBody>
                    <a:bodyPr/>
                    <a:lstStyle/>
                    <a:p>
                      <a:r>
                        <a:rPr lang="en-US" sz="1500" b="1" dirty="0" smtClean="0">
                          <a:latin typeface="+mn-lt"/>
                          <a:ea typeface="Calibri" panose="020F0502020204030204" pitchFamily="34" charset="0"/>
                          <a:cs typeface="Calibri" panose="020F0502020204030204" pitchFamily="34" charset="0"/>
                        </a:rPr>
                        <a:t>3. BẢO</a:t>
                      </a:r>
                      <a:r>
                        <a:rPr lang="en-US" sz="1500" b="1" baseline="0" dirty="0" smtClean="0">
                          <a:latin typeface="+mn-lt"/>
                          <a:ea typeface="Calibri" panose="020F0502020204030204" pitchFamily="34" charset="0"/>
                          <a:cs typeface="Calibri" panose="020F0502020204030204" pitchFamily="34" charset="0"/>
                        </a:rPr>
                        <a:t> ĐẢM AN TOÀN CHO NGƯỜI</a:t>
                      </a:r>
                      <a:endParaRPr lang="en-US" sz="1500" b="1" dirty="0">
                        <a:latin typeface="+mn-lt"/>
                        <a:ea typeface="Calibri" panose="020F0502020204030204" pitchFamily="34" charset="0"/>
                        <a:cs typeface="Calibri" panose="020F0502020204030204" pitchFamily="34" charset="0"/>
                      </a:endParaRPr>
                    </a:p>
                  </a:txBody>
                  <a:tcPr/>
                </a:tc>
                <a:tc hMerge="1">
                  <a:txBody>
                    <a:bodyPr/>
                    <a:lstStyle/>
                    <a:p>
                      <a:pPr algn="just"/>
                      <a:endParaRPr lang="en-US" sz="1500" b="0" dirty="0">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txBody>
                  <a:tcPr/>
                </a:tc>
                <a:tc hMerge="1">
                  <a:txBody>
                    <a:bodyPr/>
                    <a:lstStyle/>
                    <a:p>
                      <a:endParaRPr lang="vi-VN" sz="1500" b="0" i="0" kern="1200" dirty="0" smtClean="0">
                        <a:solidFill>
                          <a:schemeClr val="dk1"/>
                        </a:solidFill>
                        <a:effectLst/>
                        <a:latin typeface="Calibri" panose="020F0502020204030204" pitchFamily="34" charset="0"/>
                        <a:ea typeface="+mn-ea"/>
                        <a:cs typeface="Calibri" panose="020F0502020204030204" pitchFamily="34" charset="0"/>
                      </a:endParaRPr>
                    </a:p>
                  </a:txBody>
                  <a:tcPr/>
                </a:tc>
                <a:tc hMerge="1">
                  <a:txBody>
                    <a:bodyPr/>
                    <a:lstStyle/>
                    <a:p>
                      <a:pPr algn="just"/>
                      <a:endParaRPr lang="en-US" sz="1500" i="1" baseline="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705780089"/>
                  </a:ext>
                </a:extLst>
              </a:tr>
              <a:tr h="4325491">
                <a:tc>
                  <a:txBody>
                    <a:bodyPr/>
                    <a:lstStyle/>
                    <a:p>
                      <a:r>
                        <a:rPr lang="en-US" sz="1500" dirty="0" smtClean="0">
                          <a:latin typeface="Calibri" panose="020F0502020204030204" pitchFamily="34" charset="0"/>
                          <a:ea typeface="Calibri" panose="020F0502020204030204" pitchFamily="34" charset="0"/>
                          <a:cs typeface="Calibri" panose="020F0502020204030204" pitchFamily="34" charset="0"/>
                        </a:rPr>
                        <a:t>3.1.11</a:t>
                      </a:r>
                      <a:endParaRPr lang="en-US" sz="15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en-US" sz="1500" b="0" dirty="0" err="1" smtClean="0">
                          <a:latin typeface="Calibri" panose="020F0502020204030204" pitchFamily="34" charset="0"/>
                          <a:ea typeface="Calibri" panose="020F0502020204030204" pitchFamily="34" charset="0"/>
                          <a:cs typeface="Calibri" panose="020F0502020204030204" pitchFamily="34" charset="0"/>
                        </a:rPr>
                        <a:t>Cấp</a:t>
                      </a:r>
                      <a:r>
                        <a:rPr lang="en-US" sz="1500" b="0" baseline="0" dirty="0" smtClean="0">
                          <a:latin typeface="Calibri" panose="020F0502020204030204" pitchFamily="34" charset="0"/>
                          <a:ea typeface="Calibri" panose="020F0502020204030204" pitchFamily="34" charset="0"/>
                          <a:cs typeface="Calibri" panose="020F0502020204030204" pitchFamily="34" charset="0"/>
                        </a:rPr>
                        <a:t> </a:t>
                      </a:r>
                      <a:r>
                        <a:rPr lang="en-US" sz="1500" b="0" baseline="0" dirty="0" err="1" smtClean="0">
                          <a:latin typeface="Calibri" panose="020F0502020204030204" pitchFamily="34" charset="0"/>
                          <a:ea typeface="Calibri" panose="020F0502020204030204" pitchFamily="34" charset="0"/>
                          <a:cs typeface="Calibri" panose="020F0502020204030204" pitchFamily="34" charset="0"/>
                        </a:rPr>
                        <a:t>điện</a:t>
                      </a:r>
                      <a:r>
                        <a:rPr lang="en-US" sz="1500" b="0" baseline="0" dirty="0" smtClean="0">
                          <a:latin typeface="Calibri" panose="020F0502020204030204" pitchFamily="34" charset="0"/>
                          <a:ea typeface="Calibri" panose="020F0502020204030204" pitchFamily="34" charset="0"/>
                          <a:cs typeface="Calibri" panose="020F0502020204030204" pitchFamily="34" charset="0"/>
                        </a:rPr>
                        <a:t> </a:t>
                      </a:r>
                      <a:r>
                        <a:rPr lang="en-US" sz="1500" b="0" baseline="0" dirty="0" err="1" smtClean="0">
                          <a:latin typeface="Calibri" panose="020F0502020204030204" pitchFamily="34" charset="0"/>
                          <a:ea typeface="Calibri" panose="020F0502020204030204" pitchFamily="34" charset="0"/>
                          <a:cs typeface="Calibri" panose="020F0502020204030204" pitchFamily="34" charset="0"/>
                        </a:rPr>
                        <a:t>cho</a:t>
                      </a:r>
                      <a:r>
                        <a:rPr lang="en-US" sz="1500" b="0" baseline="0" dirty="0" smtClean="0">
                          <a:latin typeface="Calibri" panose="020F0502020204030204" pitchFamily="34" charset="0"/>
                          <a:ea typeface="Calibri" panose="020F0502020204030204" pitchFamily="34" charset="0"/>
                          <a:cs typeface="Calibri" panose="020F0502020204030204" pitchFamily="34" charset="0"/>
                        </a:rPr>
                        <a:t> TB </a:t>
                      </a:r>
                      <a:r>
                        <a:rPr lang="en-US" sz="1500" b="0" baseline="0" dirty="0" err="1" smtClean="0">
                          <a:latin typeface="Calibri" panose="020F0502020204030204" pitchFamily="34" charset="0"/>
                          <a:ea typeface="Calibri" panose="020F0502020204030204" pitchFamily="34" charset="0"/>
                          <a:cs typeface="Calibri" panose="020F0502020204030204" pitchFamily="34" charset="0"/>
                        </a:rPr>
                        <a:t>của</a:t>
                      </a:r>
                      <a:r>
                        <a:rPr lang="en-US" sz="1500" b="0" baseline="0" dirty="0" smtClean="0">
                          <a:latin typeface="Calibri" panose="020F0502020204030204" pitchFamily="34" charset="0"/>
                          <a:ea typeface="Calibri" panose="020F0502020204030204" pitchFamily="34" charset="0"/>
                          <a:cs typeface="Calibri" panose="020F0502020204030204" pitchFamily="34" charset="0"/>
                        </a:rPr>
                        <a:t> HT </a:t>
                      </a:r>
                      <a:r>
                        <a:rPr lang="en-US" sz="1500" b="0" baseline="0" dirty="0" err="1" smtClean="0">
                          <a:latin typeface="Calibri" panose="020F0502020204030204" pitchFamily="34" charset="0"/>
                          <a:ea typeface="Calibri" panose="020F0502020204030204" pitchFamily="34" charset="0"/>
                          <a:cs typeface="Calibri" panose="020F0502020204030204" pitchFamily="34" charset="0"/>
                        </a:rPr>
                        <a:t>bảo</a:t>
                      </a:r>
                      <a:r>
                        <a:rPr lang="en-US" sz="1500" b="0" baseline="0" dirty="0" smtClean="0">
                          <a:latin typeface="Calibri" panose="020F0502020204030204" pitchFamily="34" charset="0"/>
                          <a:ea typeface="Calibri" panose="020F0502020204030204" pitchFamily="34" charset="0"/>
                          <a:cs typeface="Calibri" panose="020F0502020204030204" pitchFamily="34" charset="0"/>
                        </a:rPr>
                        <a:t> </a:t>
                      </a:r>
                      <a:r>
                        <a:rPr lang="en-US" sz="1500" b="0" baseline="0" dirty="0" err="1" smtClean="0">
                          <a:latin typeface="Calibri" panose="020F0502020204030204" pitchFamily="34" charset="0"/>
                          <a:ea typeface="Calibri" panose="020F0502020204030204" pitchFamily="34" charset="0"/>
                          <a:cs typeface="Calibri" panose="020F0502020204030204" pitchFamily="34" charset="0"/>
                        </a:rPr>
                        <a:t>vệ</a:t>
                      </a:r>
                      <a:r>
                        <a:rPr lang="en-US" sz="1500" b="0" baseline="0" dirty="0" smtClean="0">
                          <a:latin typeface="Calibri" panose="020F0502020204030204" pitchFamily="34" charset="0"/>
                          <a:ea typeface="Calibri" panose="020F0502020204030204" pitchFamily="34" charset="0"/>
                          <a:cs typeface="Calibri" panose="020F0502020204030204" pitchFamily="34" charset="0"/>
                        </a:rPr>
                        <a:t> </a:t>
                      </a:r>
                      <a:r>
                        <a:rPr lang="en-US" sz="1500" b="0" baseline="0" dirty="0" err="1" smtClean="0">
                          <a:latin typeface="Calibri" panose="020F0502020204030204" pitchFamily="34" charset="0"/>
                          <a:ea typeface="Calibri" panose="020F0502020204030204" pitchFamily="34" charset="0"/>
                          <a:cs typeface="Calibri" panose="020F0502020204030204" pitchFamily="34" charset="0"/>
                        </a:rPr>
                        <a:t>chống</a:t>
                      </a:r>
                      <a:r>
                        <a:rPr lang="en-US" sz="1500" b="0" baseline="0" dirty="0" smtClean="0">
                          <a:latin typeface="Calibri" panose="020F0502020204030204" pitchFamily="34" charset="0"/>
                          <a:ea typeface="Calibri" panose="020F0502020204030204" pitchFamily="34" charset="0"/>
                          <a:cs typeface="Calibri" panose="020F0502020204030204" pitchFamily="34" charset="0"/>
                        </a:rPr>
                        <a:t> </a:t>
                      </a:r>
                      <a:r>
                        <a:rPr lang="en-US" sz="1500" b="0" baseline="0" dirty="0" err="1" smtClean="0">
                          <a:latin typeface="Calibri" panose="020F0502020204030204" pitchFamily="34" charset="0"/>
                          <a:ea typeface="Calibri" panose="020F0502020204030204" pitchFamily="34" charset="0"/>
                          <a:cs typeface="Calibri" panose="020F0502020204030204" pitchFamily="34" charset="0"/>
                        </a:rPr>
                        <a:t>cháy</a:t>
                      </a:r>
                      <a:endParaRPr lang="en-US" sz="1500" b="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1500" kern="1200" dirty="0" err="1" smtClean="0">
                          <a:solidFill>
                            <a:schemeClr val="dk1"/>
                          </a:solidFill>
                          <a:effectLst/>
                          <a:latin typeface="Calibri" panose="020F0502020204030204" pitchFamily="34" charset="0"/>
                          <a:ea typeface="+mn-ea"/>
                          <a:cs typeface="Calibri" panose="020F0502020204030204" pitchFamily="34" charset="0"/>
                        </a:rPr>
                        <a:t>Cấp</a:t>
                      </a:r>
                      <a:r>
                        <a:rPr lang="en-US" sz="150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kern="1200" baseline="0" dirty="0" err="1" smtClean="0">
                          <a:solidFill>
                            <a:schemeClr val="dk1"/>
                          </a:solidFill>
                          <a:effectLst/>
                          <a:latin typeface="Calibri" panose="020F0502020204030204" pitchFamily="34" charset="0"/>
                          <a:ea typeface="+mn-ea"/>
                          <a:cs typeface="Calibri" panose="020F0502020204030204" pitchFamily="34" charset="0"/>
                        </a:rPr>
                        <a:t>điện</a:t>
                      </a:r>
                      <a:r>
                        <a:rPr lang="en-US" sz="150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kern="1200" baseline="0" dirty="0" err="1" smtClean="0">
                          <a:solidFill>
                            <a:schemeClr val="dk1"/>
                          </a:solidFill>
                          <a:effectLst/>
                          <a:latin typeface="Calibri" panose="020F0502020204030204" pitchFamily="34" charset="0"/>
                          <a:ea typeface="+mn-ea"/>
                          <a:cs typeface="Calibri" panose="020F0502020204030204" pitchFamily="34" charset="0"/>
                        </a:rPr>
                        <a:t>cho</a:t>
                      </a:r>
                      <a:r>
                        <a:rPr lang="en-US" sz="1500" kern="1200" baseline="0" dirty="0" smtClean="0">
                          <a:solidFill>
                            <a:schemeClr val="dk1"/>
                          </a:solidFill>
                          <a:effectLst/>
                          <a:latin typeface="Calibri" panose="020F0502020204030204" pitchFamily="34" charset="0"/>
                          <a:ea typeface="+mn-ea"/>
                          <a:cs typeface="Calibri" panose="020F0502020204030204" pitchFamily="34" charset="0"/>
                        </a:rPr>
                        <a:t> HT </a:t>
                      </a:r>
                      <a:r>
                        <a:rPr lang="en-US" sz="1500" kern="1200" baseline="0" dirty="0" err="1" smtClean="0">
                          <a:solidFill>
                            <a:schemeClr val="dk1"/>
                          </a:solidFill>
                          <a:effectLst/>
                          <a:latin typeface="Calibri" panose="020F0502020204030204" pitchFamily="34" charset="0"/>
                          <a:ea typeface="+mn-ea"/>
                          <a:cs typeface="Calibri" panose="020F0502020204030204" pitchFamily="34" charset="0"/>
                        </a:rPr>
                        <a:t>bảo</a:t>
                      </a:r>
                      <a:r>
                        <a:rPr lang="en-US" sz="150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kern="1200" baseline="0" dirty="0" err="1" smtClean="0">
                          <a:solidFill>
                            <a:schemeClr val="dk1"/>
                          </a:solidFill>
                          <a:effectLst/>
                          <a:latin typeface="Calibri" panose="020F0502020204030204" pitchFamily="34" charset="0"/>
                          <a:ea typeface="+mn-ea"/>
                          <a:cs typeface="Calibri" panose="020F0502020204030204" pitchFamily="34" charset="0"/>
                        </a:rPr>
                        <a:t>vệ</a:t>
                      </a:r>
                      <a:r>
                        <a:rPr lang="en-US" sz="150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kern="1200" baseline="0" dirty="0" err="1" smtClean="0">
                          <a:solidFill>
                            <a:schemeClr val="dk1"/>
                          </a:solidFill>
                          <a:effectLst/>
                          <a:latin typeface="Calibri" panose="020F0502020204030204" pitchFamily="34" charset="0"/>
                          <a:ea typeface="+mn-ea"/>
                          <a:cs typeface="Calibri" panose="020F0502020204030204" pitchFamily="34" charset="0"/>
                        </a:rPr>
                        <a:t>chống</a:t>
                      </a:r>
                      <a:r>
                        <a:rPr lang="en-US" sz="150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kern="1200" baseline="0" dirty="0" err="1" smtClean="0">
                          <a:solidFill>
                            <a:schemeClr val="dk1"/>
                          </a:solidFill>
                          <a:effectLst/>
                          <a:latin typeface="Calibri" panose="020F0502020204030204" pitchFamily="34" charset="0"/>
                          <a:ea typeface="+mn-ea"/>
                          <a:cs typeface="Calibri" panose="020F0502020204030204" pitchFamily="34" charset="0"/>
                        </a:rPr>
                        <a:t>cháy</a:t>
                      </a:r>
                      <a:r>
                        <a:rPr lang="en-US" sz="150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kern="1200" baseline="0" dirty="0" err="1" smtClean="0">
                          <a:solidFill>
                            <a:schemeClr val="dk1"/>
                          </a:solidFill>
                          <a:effectLst/>
                          <a:latin typeface="Calibri" panose="020F0502020204030204" pitchFamily="34" charset="0"/>
                          <a:ea typeface="+mn-ea"/>
                          <a:cs typeface="Calibri" panose="020F0502020204030204" pitchFamily="34" charset="0"/>
                        </a:rPr>
                        <a:t>từ</a:t>
                      </a:r>
                      <a:r>
                        <a:rPr lang="en-US" sz="1500" kern="1200" baseline="0" dirty="0" smtClean="0">
                          <a:solidFill>
                            <a:schemeClr val="dk1"/>
                          </a:solidFill>
                          <a:effectLst/>
                          <a:latin typeface="Calibri" panose="020F0502020204030204" pitchFamily="34" charset="0"/>
                          <a:ea typeface="+mn-ea"/>
                          <a:cs typeface="Calibri" panose="020F0502020204030204" pitchFamily="34" charset="0"/>
                        </a:rPr>
                        <a:t> 2 </a:t>
                      </a:r>
                      <a:r>
                        <a:rPr lang="en-US" sz="1500" kern="1200" baseline="0" dirty="0" err="1" smtClean="0">
                          <a:solidFill>
                            <a:schemeClr val="dk1"/>
                          </a:solidFill>
                          <a:effectLst/>
                          <a:latin typeface="Calibri" panose="020F0502020204030204" pitchFamily="34" charset="0"/>
                          <a:ea typeface="+mn-ea"/>
                          <a:cs typeface="Calibri" panose="020F0502020204030204" pitchFamily="34" charset="0"/>
                        </a:rPr>
                        <a:t>nguồn</a:t>
                      </a:r>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txBody>
                  <a:tcPr/>
                </a:tc>
                <a:tc>
                  <a:txBody>
                    <a:bodyPr/>
                    <a:lstStyle/>
                    <a:p>
                      <a:r>
                        <a:rPr lang="en-US" sz="1500" i="1" baseline="0" dirty="0" smtClean="0">
                          <a:solidFill>
                            <a:srgbClr val="FF0000"/>
                          </a:solidFill>
                          <a:latin typeface="Calibri" panose="020F0502020204030204" pitchFamily="34" charset="0"/>
                          <a:cs typeface="Calibri" panose="020F0502020204030204" pitchFamily="34" charset="0"/>
                        </a:rPr>
                        <a:t>3.1.11 </a:t>
                      </a:r>
                      <a:r>
                        <a:rPr lang="vi-VN" sz="1500" b="0" i="0" kern="1200" dirty="0" smtClean="0">
                          <a:solidFill>
                            <a:schemeClr val="dk1"/>
                          </a:solidFill>
                          <a:effectLst/>
                          <a:latin typeface="Calibri" panose="020F0502020204030204" pitchFamily="34" charset="0"/>
                          <a:ea typeface="+mn-ea"/>
                          <a:cs typeface="Calibri" panose="020F0502020204030204" pitchFamily="34" charset="0"/>
                        </a:rPr>
                        <a:t>Các </a:t>
                      </a:r>
                      <a:r>
                        <a:rPr lang="en-US" sz="1500" b="0" i="0" kern="1200" dirty="0" smtClean="0">
                          <a:solidFill>
                            <a:schemeClr val="dk1"/>
                          </a:solidFill>
                          <a:effectLst/>
                          <a:latin typeface="Calibri" panose="020F0502020204030204" pitchFamily="34" charset="0"/>
                          <a:ea typeface="+mn-ea"/>
                          <a:cs typeface="Calibri" panose="020F0502020204030204" pitchFamily="34" charset="0"/>
                        </a:rPr>
                        <a:t>TB</a:t>
                      </a:r>
                      <a:r>
                        <a:rPr lang="vi-VN" sz="1500" b="0" i="0" kern="1200" dirty="0" smtClean="0">
                          <a:solidFill>
                            <a:schemeClr val="dk1"/>
                          </a:solidFill>
                          <a:effectLst/>
                          <a:latin typeface="Calibri" panose="020F0502020204030204" pitchFamily="34" charset="0"/>
                          <a:ea typeface="+mn-ea"/>
                          <a:cs typeface="Calibri" panose="020F0502020204030204" pitchFamily="34" charset="0"/>
                        </a:rPr>
                        <a:t> điện của </a:t>
                      </a:r>
                      <a:r>
                        <a:rPr lang="en-US" sz="1500" b="0" i="0" kern="1200" dirty="0" smtClean="0">
                          <a:solidFill>
                            <a:schemeClr val="dk1"/>
                          </a:solidFill>
                          <a:effectLst/>
                          <a:latin typeface="Calibri" panose="020F0502020204030204" pitchFamily="34" charset="0"/>
                          <a:ea typeface="+mn-ea"/>
                          <a:cs typeface="Calibri" panose="020F0502020204030204" pitchFamily="34" charset="0"/>
                        </a:rPr>
                        <a:t>HT</a:t>
                      </a:r>
                      <a:r>
                        <a:rPr lang="vi-VN" sz="1500" b="0" i="0" kern="1200" dirty="0" smtClean="0">
                          <a:solidFill>
                            <a:schemeClr val="dk1"/>
                          </a:solidFill>
                          <a:effectLst/>
                          <a:latin typeface="Calibri" panose="020F0502020204030204" pitchFamily="34" charset="0"/>
                          <a:ea typeface="+mn-ea"/>
                          <a:cs typeface="Calibri" panose="020F0502020204030204" pitchFamily="34" charset="0"/>
                        </a:rPr>
                        <a:t> bảo vệ chống cháy của nhà phải được cấp điện ưu tiên từ </a:t>
                      </a:r>
                      <a:r>
                        <a:rPr lang="en-US" sz="1500" b="0" i="0" kern="1200" dirty="0" smtClean="0">
                          <a:solidFill>
                            <a:schemeClr val="dk1"/>
                          </a:solidFill>
                          <a:effectLst/>
                          <a:latin typeface="Calibri" panose="020F0502020204030204" pitchFamily="34" charset="0"/>
                          <a:ea typeface="+mn-ea"/>
                          <a:cs typeface="Calibri" panose="020F0502020204030204" pitchFamily="34" charset="0"/>
                        </a:rPr>
                        <a:t>2</a:t>
                      </a:r>
                      <a:r>
                        <a:rPr lang="vi-VN" sz="1500" b="0" i="0" kern="1200" dirty="0" smtClean="0">
                          <a:solidFill>
                            <a:schemeClr val="dk1"/>
                          </a:solidFill>
                          <a:effectLst/>
                          <a:latin typeface="Calibri" panose="020F0502020204030204" pitchFamily="34" charset="0"/>
                          <a:ea typeface="+mn-ea"/>
                          <a:cs typeface="Calibri" panose="020F0502020204030204" pitchFamily="34" charset="0"/>
                        </a:rPr>
                        <a:t> nguồn độc lập </a:t>
                      </a:r>
                      <a:r>
                        <a:rPr lang="vi-VN" sz="1500" b="0" i="0" kern="1200" dirty="0" smtClean="0">
                          <a:solidFill>
                            <a:srgbClr val="FF0000"/>
                          </a:solidFill>
                          <a:effectLst/>
                          <a:latin typeface="Calibri" panose="020F0502020204030204" pitchFamily="34" charset="0"/>
                          <a:ea typeface="+mn-ea"/>
                          <a:cs typeface="Calibri" panose="020F0502020204030204" pitchFamily="34" charset="0"/>
                        </a:rPr>
                        <a:t>(</a:t>
                      </a:r>
                      <a:r>
                        <a:rPr lang="en-US" sz="1500" b="0" i="0" kern="1200" dirty="0" smtClean="0">
                          <a:solidFill>
                            <a:srgbClr val="FF0000"/>
                          </a:solidFill>
                          <a:effectLst/>
                          <a:latin typeface="Calibri" panose="020F0502020204030204" pitchFamily="34" charset="0"/>
                          <a:ea typeface="+mn-ea"/>
                          <a:cs typeface="Calibri" panose="020F0502020204030204" pitchFamily="34" charset="0"/>
                        </a:rPr>
                        <a:t>1</a:t>
                      </a:r>
                      <a:r>
                        <a:rPr lang="vi-VN" sz="1500" b="0" i="0" kern="1200" dirty="0" smtClean="0">
                          <a:solidFill>
                            <a:srgbClr val="FF0000"/>
                          </a:solidFill>
                          <a:effectLst/>
                          <a:latin typeface="Calibri" panose="020F0502020204030204" pitchFamily="34" charset="0"/>
                          <a:ea typeface="+mn-ea"/>
                          <a:cs typeface="Calibri" panose="020F0502020204030204" pitchFamily="34" charset="0"/>
                        </a:rPr>
                        <a:t> nguồn điện lưới v</a:t>
                      </a:r>
                      <a:r>
                        <a:rPr lang="en-US" sz="1500" b="0" i="0" kern="1200" dirty="0" smtClean="0">
                          <a:solidFill>
                            <a:srgbClr val="FF0000"/>
                          </a:solidFill>
                          <a:effectLst/>
                          <a:latin typeface="Calibri" panose="020F0502020204030204" pitchFamily="34" charset="0"/>
                          <a:ea typeface="+mn-ea"/>
                          <a:cs typeface="Calibri" panose="020F0502020204030204" pitchFamily="34" charset="0"/>
                        </a:rPr>
                        <a:t>à</a:t>
                      </a:r>
                      <a:r>
                        <a:rPr lang="vi-VN" sz="1500" b="0" i="0" kern="1200" dirty="0" smtClean="0">
                          <a:solidFill>
                            <a:srgbClr val="FF0000"/>
                          </a:solidFill>
                          <a:effectLst/>
                          <a:latin typeface="Calibri" panose="020F0502020204030204" pitchFamily="34" charset="0"/>
                          <a:ea typeface="+mn-ea"/>
                          <a:cs typeface="Calibri" panose="020F0502020204030204" pitchFamily="34" charset="0"/>
                        </a:rPr>
                        <a:t> </a:t>
                      </a:r>
                      <a:r>
                        <a:rPr lang="en-US" sz="1500" b="0" i="0" kern="1200" dirty="0" smtClean="0">
                          <a:solidFill>
                            <a:srgbClr val="FF0000"/>
                          </a:solidFill>
                          <a:effectLst/>
                          <a:latin typeface="Calibri" panose="020F0502020204030204" pitchFamily="34" charset="0"/>
                          <a:ea typeface="+mn-ea"/>
                          <a:cs typeface="Calibri" panose="020F0502020204030204" pitchFamily="34" charset="0"/>
                        </a:rPr>
                        <a:t>1</a:t>
                      </a:r>
                      <a:r>
                        <a:rPr lang="vi-VN" sz="1500" b="0" i="0" kern="1200" dirty="0" smtClean="0">
                          <a:solidFill>
                            <a:srgbClr val="FF0000"/>
                          </a:solidFill>
                          <a:effectLst/>
                          <a:latin typeface="Calibri" panose="020F0502020204030204" pitchFamily="34" charset="0"/>
                          <a:ea typeface="+mn-ea"/>
                          <a:cs typeface="Calibri" panose="020F0502020204030204" pitchFamily="34" charset="0"/>
                        </a:rPr>
                        <a:t> nguồn máy phát điện dự</a:t>
                      </a:r>
                      <a:r>
                        <a:rPr lang="en-US" sz="1500" b="0" i="0" kern="1200" baseline="0" dirty="0" smtClean="0">
                          <a:solidFill>
                            <a:srgbClr val="FF0000"/>
                          </a:solidFill>
                          <a:effectLst/>
                          <a:latin typeface="Calibri" panose="020F0502020204030204" pitchFamily="34" charset="0"/>
                          <a:ea typeface="+mn-ea"/>
                          <a:cs typeface="Calibri" panose="020F0502020204030204" pitchFamily="34" charset="0"/>
                        </a:rPr>
                        <a:t> </a:t>
                      </a:r>
                      <a:r>
                        <a:rPr lang="vi-VN" sz="1500" b="0" i="0" kern="1200" dirty="0" smtClean="0">
                          <a:solidFill>
                            <a:srgbClr val="FF0000"/>
                          </a:solidFill>
                          <a:effectLst/>
                          <a:latin typeface="Calibri" panose="020F0502020204030204" pitchFamily="34" charset="0"/>
                          <a:ea typeface="+mn-ea"/>
                          <a:cs typeface="Calibri" panose="020F0502020204030204" pitchFamily="34" charset="0"/>
                        </a:rPr>
                        <a:t>phòng)</a:t>
                      </a:r>
                    </a:p>
                    <a:p>
                      <a:r>
                        <a:rPr lang="vi-VN" sz="1500" b="0" i="0" kern="1200" dirty="0" smtClean="0">
                          <a:solidFill>
                            <a:schemeClr val="dk1"/>
                          </a:solidFill>
                          <a:effectLst/>
                          <a:latin typeface="Calibri" panose="020F0502020204030204" pitchFamily="34" charset="0"/>
                          <a:ea typeface="+mn-ea"/>
                          <a:cs typeface="Calibri" panose="020F0502020204030204" pitchFamily="34" charset="0"/>
                        </a:rPr>
                        <a:t>CHÚ THÍCH: Đối với các thiết bị điện có nguồn dự phòng riêng (ví dụ bơm diezen, tủ chống cháy có ắc quy dự phòng) thì chỉ cần một nguồn điện lưới nhưng nguồn dự phòng riêng này phải đảm bảo hoạt động bình thường khi có cháy</a:t>
                      </a:r>
                    </a:p>
                  </a:txBody>
                  <a:tcPr/>
                </a:tc>
                <a:tc>
                  <a:txBody>
                    <a:bodyPr/>
                    <a:lstStyle/>
                    <a:p>
                      <a:pPr algn="just"/>
                      <a:r>
                        <a:rPr lang="en-US" sz="1500" i="1" baseline="0" dirty="0" err="1" smtClean="0">
                          <a:latin typeface="Calibri" panose="020F0502020204030204" pitchFamily="34" charset="0"/>
                          <a:cs typeface="Calibri" panose="020F0502020204030204" pitchFamily="34" charset="0"/>
                        </a:rPr>
                        <a:t>Ghi</a:t>
                      </a:r>
                      <a:r>
                        <a:rPr lang="en-US" sz="1500" i="1" baseline="0" dirty="0" smtClean="0">
                          <a:latin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cs typeface="Calibri" panose="020F0502020204030204" pitchFamily="34" charset="0"/>
                        </a:rPr>
                        <a:t>chú</a:t>
                      </a:r>
                      <a:r>
                        <a:rPr lang="en-US" sz="1500" i="1" baseline="0" dirty="0" smtClean="0">
                          <a:latin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cs typeface="Calibri" panose="020F0502020204030204" pitchFamily="34" charset="0"/>
                        </a:rPr>
                        <a:t>rõ</a:t>
                      </a:r>
                      <a:r>
                        <a:rPr lang="en-US" sz="1500" i="1" baseline="0" dirty="0" smtClean="0">
                          <a:latin typeface="Calibri" panose="020F0502020204030204" pitchFamily="34" charset="0"/>
                          <a:cs typeface="Calibri" panose="020F0502020204030204" pitchFamily="34" charset="0"/>
                        </a:rPr>
                        <a:t>: 1 </a:t>
                      </a:r>
                      <a:r>
                        <a:rPr lang="en-US" sz="1500" i="1" baseline="0" dirty="0" err="1" smtClean="0">
                          <a:latin typeface="Calibri" panose="020F0502020204030204" pitchFamily="34" charset="0"/>
                          <a:cs typeface="Calibri" panose="020F0502020204030204" pitchFamily="34" charset="0"/>
                        </a:rPr>
                        <a:t>nguồn</a:t>
                      </a:r>
                      <a:r>
                        <a:rPr lang="en-US" sz="1500" i="1" baseline="0" dirty="0" smtClean="0">
                          <a:latin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cs typeface="Calibri" panose="020F0502020204030204" pitchFamily="34" charset="0"/>
                        </a:rPr>
                        <a:t>điện</a:t>
                      </a:r>
                      <a:r>
                        <a:rPr lang="en-US" sz="1500" i="1" baseline="0" dirty="0" smtClean="0">
                          <a:latin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cs typeface="Calibri" panose="020F0502020204030204" pitchFamily="34" charset="0"/>
                        </a:rPr>
                        <a:t>lưới</a:t>
                      </a:r>
                      <a:r>
                        <a:rPr lang="en-US" sz="1500" i="1" baseline="0" dirty="0" smtClean="0">
                          <a:latin typeface="Calibri" panose="020F0502020204030204" pitchFamily="34" charset="0"/>
                          <a:cs typeface="Calibri" panose="020F0502020204030204" pitchFamily="34" charset="0"/>
                        </a:rPr>
                        <a:t> + 1 </a:t>
                      </a:r>
                      <a:r>
                        <a:rPr lang="en-US" sz="1500" i="1" baseline="0" dirty="0" err="1" smtClean="0">
                          <a:latin typeface="Calibri" panose="020F0502020204030204" pitchFamily="34" charset="0"/>
                          <a:cs typeface="Calibri" panose="020F0502020204030204" pitchFamily="34" charset="0"/>
                        </a:rPr>
                        <a:t>nguồn</a:t>
                      </a:r>
                      <a:r>
                        <a:rPr lang="en-US" sz="1500" i="1" baseline="0" dirty="0" smtClean="0">
                          <a:latin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cs typeface="Calibri" panose="020F0502020204030204" pitchFamily="34" charset="0"/>
                        </a:rPr>
                        <a:t>máy</a:t>
                      </a:r>
                      <a:r>
                        <a:rPr lang="en-US" sz="1500" i="1" baseline="0" dirty="0" smtClean="0">
                          <a:latin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cs typeface="Calibri" panose="020F0502020204030204" pitchFamily="34" charset="0"/>
                        </a:rPr>
                        <a:t>phát</a:t>
                      </a:r>
                      <a:endParaRPr lang="en-US" sz="1500" i="1" baseline="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105099367"/>
                  </a:ext>
                </a:extLst>
              </a:tr>
            </a:tbl>
          </a:graphicData>
        </a:graphic>
      </p:graphicFrame>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734" y="4930723"/>
            <a:ext cx="7865083" cy="2011998"/>
          </a:xfrm>
          <a:prstGeom prst="rect">
            <a:avLst/>
          </a:prstGeom>
        </p:spPr>
      </p:pic>
    </p:spTree>
    <p:extLst>
      <p:ext uri="{BB962C8B-B14F-4D97-AF65-F5344CB8AC3E}">
        <p14:creationId xmlns:p14="http://schemas.microsoft.com/office/powerpoint/2010/main" val="3346698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630240"/>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468065200"/>
              </p:ext>
            </p:extLst>
          </p:nvPr>
        </p:nvGraphicFramePr>
        <p:xfrm>
          <a:off x="37175" y="1097280"/>
          <a:ext cx="9069654" cy="4983480"/>
        </p:xfrm>
        <a:graphic>
          <a:graphicData uri="http://schemas.openxmlformats.org/drawingml/2006/table">
            <a:tbl>
              <a:tblPr firstRow="1" bandRow="1">
                <a:tableStyleId>{5C22544A-7EE6-4342-B048-85BDC9FD1C3A}</a:tableStyleId>
              </a:tblPr>
              <a:tblGrid>
                <a:gridCol w="714324">
                  <a:extLst>
                    <a:ext uri="{9D8B030D-6E8A-4147-A177-3AD203B41FA5}">
                      <a16:colId xmlns:a16="http://schemas.microsoft.com/office/drawing/2014/main" val="1411077708"/>
                    </a:ext>
                  </a:extLst>
                </a:gridCol>
                <a:gridCol w="761107">
                  <a:extLst>
                    <a:ext uri="{9D8B030D-6E8A-4147-A177-3AD203B41FA5}">
                      <a16:colId xmlns:a16="http://schemas.microsoft.com/office/drawing/2014/main" val="4040167514"/>
                    </a:ext>
                  </a:extLst>
                </a:gridCol>
                <a:gridCol w="3382268">
                  <a:extLst>
                    <a:ext uri="{9D8B030D-6E8A-4147-A177-3AD203B41FA5}">
                      <a16:colId xmlns:a16="http://schemas.microsoft.com/office/drawing/2014/main" val="4262170039"/>
                    </a:ext>
                  </a:extLst>
                </a:gridCol>
                <a:gridCol w="3317634">
                  <a:extLst>
                    <a:ext uri="{9D8B030D-6E8A-4147-A177-3AD203B41FA5}">
                      <a16:colId xmlns:a16="http://schemas.microsoft.com/office/drawing/2014/main" val="483846451"/>
                    </a:ext>
                  </a:extLst>
                </a:gridCol>
                <a:gridCol w="894321">
                  <a:extLst>
                    <a:ext uri="{9D8B030D-6E8A-4147-A177-3AD203B41FA5}">
                      <a16:colId xmlns:a16="http://schemas.microsoft.com/office/drawing/2014/main" val="4141122400"/>
                    </a:ext>
                  </a:extLst>
                </a:gridCol>
              </a:tblGrid>
              <a:tr h="317016">
                <a:tc>
                  <a:txBody>
                    <a:bodyPr/>
                    <a:lstStyle/>
                    <a:p>
                      <a:pPr algn="ctr"/>
                      <a:r>
                        <a:rPr lang="en-US" sz="1500" dirty="0" err="1" smtClean="0"/>
                        <a:t>Điều</a:t>
                      </a:r>
                      <a:endParaRPr lang="en-US" sz="1500" dirty="0"/>
                    </a:p>
                  </a:txBody>
                  <a:tcPr/>
                </a:tc>
                <a:tc>
                  <a:txBody>
                    <a:bodyPr/>
                    <a:lstStyle/>
                    <a:p>
                      <a:pPr algn="ctr"/>
                      <a:endParaRPr lang="en-US"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algn="ctr"/>
                      <a:r>
                        <a:rPr lang="en-US" sz="1500" dirty="0" err="1" smtClean="0"/>
                        <a:t>Ghi</a:t>
                      </a:r>
                      <a:r>
                        <a:rPr lang="en-US" sz="1500" dirty="0" smtClean="0"/>
                        <a:t> </a:t>
                      </a:r>
                      <a:r>
                        <a:rPr lang="en-US" sz="1500" dirty="0" err="1" smtClean="0"/>
                        <a:t>chú</a:t>
                      </a:r>
                      <a:endParaRPr lang="en-US" sz="1500" dirty="0"/>
                    </a:p>
                  </a:txBody>
                  <a:tcPr/>
                </a:tc>
                <a:extLst>
                  <a:ext uri="{0D108BD9-81ED-4DB2-BD59-A6C34878D82A}">
                    <a16:rowId xmlns:a16="http://schemas.microsoft.com/office/drawing/2014/main" val="2393609304"/>
                  </a:ext>
                </a:extLst>
              </a:tr>
              <a:tr h="1031137">
                <a:tc>
                  <a:txBody>
                    <a:bodyPr/>
                    <a:lstStyle/>
                    <a:p>
                      <a:r>
                        <a:rPr lang="en-US" sz="1500" dirty="0" smtClean="0">
                          <a:latin typeface="Calibri" panose="020F0502020204030204" pitchFamily="34" charset="0"/>
                          <a:ea typeface="Calibri" panose="020F0502020204030204" pitchFamily="34" charset="0"/>
                          <a:cs typeface="Calibri" panose="020F0502020204030204" pitchFamily="34" charset="0"/>
                        </a:rPr>
                        <a:t>3.3.6</a:t>
                      </a:r>
                      <a:endParaRPr lang="en-US" sz="15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1500" b="0" kern="1200" dirty="0" smtClean="0">
                          <a:solidFill>
                            <a:schemeClr val="dk1"/>
                          </a:solidFill>
                          <a:effectLst/>
                          <a:latin typeface="Calibri" panose="020F0502020204030204" pitchFamily="34" charset="0"/>
                          <a:ea typeface="+mn-ea"/>
                          <a:cs typeface="Calibri" panose="020F0502020204030204" pitchFamily="34" charset="0"/>
                        </a:rPr>
                        <a:t>Chiều cao</a:t>
                      </a:r>
                      <a:r>
                        <a:rPr lang="en-US" sz="1500" b="0" kern="120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dirty="0" err="1" smtClean="0">
                          <a:solidFill>
                            <a:schemeClr val="dk1"/>
                          </a:solidFill>
                          <a:effectLst/>
                          <a:latin typeface="Calibri" panose="020F0502020204030204" pitchFamily="34" charset="0"/>
                          <a:ea typeface="+mn-ea"/>
                          <a:cs typeface="Calibri" panose="020F0502020204030204" pitchFamily="34" charset="0"/>
                        </a:rPr>
                        <a:t>và</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bề</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rộng</a:t>
                      </a:r>
                      <a:r>
                        <a:rPr lang="vi-VN" sz="1500" b="0" kern="1200" dirty="0" smtClean="0">
                          <a:solidFill>
                            <a:schemeClr val="dk1"/>
                          </a:solidFill>
                          <a:effectLst/>
                          <a:latin typeface="Calibri" panose="020F0502020204030204" pitchFamily="34" charset="0"/>
                          <a:ea typeface="+mn-ea"/>
                          <a:cs typeface="Calibri" panose="020F0502020204030204" pitchFamily="34" charset="0"/>
                        </a:rPr>
                        <a:t> thông thủy </a:t>
                      </a:r>
                      <a:r>
                        <a:rPr lang="en-US" sz="1500" b="0" kern="1200" dirty="0" err="1" smtClean="0">
                          <a:solidFill>
                            <a:schemeClr val="dk1"/>
                          </a:solidFill>
                          <a:effectLst/>
                          <a:latin typeface="Calibri" panose="020F0502020204030204" pitchFamily="34" charset="0"/>
                          <a:ea typeface="+mn-ea"/>
                          <a:cs typeface="Calibri" panose="020F0502020204030204" pitchFamily="34" charset="0"/>
                        </a:rPr>
                        <a:t>đường</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vi-VN" sz="1500" b="0" kern="1200" dirty="0" smtClean="0">
                          <a:solidFill>
                            <a:schemeClr val="dk1"/>
                          </a:solidFill>
                          <a:effectLst/>
                          <a:latin typeface="Calibri" panose="020F0502020204030204" pitchFamily="34" charset="0"/>
                          <a:ea typeface="+mn-ea"/>
                          <a:cs typeface="Calibri" panose="020F0502020204030204" pitchFamily="34" charset="0"/>
                        </a:rPr>
                        <a:t> thoát nạn</a:t>
                      </a:r>
                      <a:endParaRPr lang="en-US" sz="1500" b="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vi-VN" sz="1500" b="1" kern="1200" dirty="0" smtClean="0">
                          <a:solidFill>
                            <a:schemeClr val="tx1"/>
                          </a:solidFill>
                          <a:effectLst/>
                          <a:latin typeface="Calibri" panose="020F0502020204030204" pitchFamily="34" charset="0"/>
                          <a:ea typeface="+mn-ea"/>
                          <a:cs typeface="Calibri" panose="020F0502020204030204" pitchFamily="34" charset="0"/>
                        </a:rPr>
                        <a:t>3.2.9.</a:t>
                      </a:r>
                      <a:r>
                        <a:rPr lang="en-US" sz="1500" b="1" kern="1200" dirty="0" smtClean="0">
                          <a:solidFill>
                            <a:schemeClr val="tx1"/>
                          </a:solidFill>
                          <a:effectLst/>
                          <a:latin typeface="Calibri" panose="020F0502020204030204" pitchFamily="34" charset="0"/>
                          <a:ea typeface="+mn-ea"/>
                          <a:cs typeface="Calibri" panose="020F0502020204030204" pitchFamily="34" charset="0"/>
                        </a:rPr>
                        <a:t> </a:t>
                      </a:r>
                      <a:r>
                        <a:rPr lang="en-US" sz="1500" kern="1200" dirty="0" smtClean="0">
                          <a:solidFill>
                            <a:schemeClr val="tx1"/>
                          </a:solidFill>
                          <a:effectLst/>
                          <a:latin typeface="Calibri" panose="020F0502020204030204" pitchFamily="34" charset="0"/>
                          <a:ea typeface="+mn-ea"/>
                          <a:cs typeface="Calibri" panose="020F0502020204030204" pitchFamily="34" charset="0"/>
                        </a:rPr>
                        <a:t>H</a:t>
                      </a:r>
                      <a:r>
                        <a:rPr lang="vi-VN" sz="1500" kern="1200" baseline="-25000" dirty="0" smtClean="0">
                          <a:solidFill>
                            <a:schemeClr val="tx1"/>
                          </a:solidFill>
                          <a:effectLst/>
                          <a:latin typeface="Calibri" panose="020F0502020204030204" pitchFamily="34" charset="0"/>
                          <a:ea typeface="+mn-ea"/>
                          <a:cs typeface="Calibri" panose="020F0502020204030204" pitchFamily="34" charset="0"/>
                        </a:rPr>
                        <a:t>thông thủy </a:t>
                      </a:r>
                      <a:r>
                        <a:rPr lang="vi-VN" sz="1500" kern="1200" dirty="0" smtClean="0">
                          <a:solidFill>
                            <a:schemeClr val="tx1"/>
                          </a:solidFill>
                          <a:effectLst/>
                          <a:latin typeface="Calibri" panose="020F0502020204030204" pitchFamily="34" charset="0"/>
                          <a:ea typeface="+mn-ea"/>
                          <a:cs typeface="Calibri" panose="020F0502020204030204" pitchFamily="34" charset="0"/>
                        </a:rPr>
                        <a:t>của lối ra thoát nạn ≥</a:t>
                      </a:r>
                      <a:r>
                        <a:rPr lang="en-US" sz="1500" kern="1200" dirty="0" smtClean="0">
                          <a:solidFill>
                            <a:schemeClr val="tx1"/>
                          </a:solidFill>
                          <a:effectLst/>
                          <a:latin typeface="Calibri" panose="020F0502020204030204" pitchFamily="34" charset="0"/>
                          <a:ea typeface="+mn-ea"/>
                          <a:cs typeface="Calibri" panose="020F0502020204030204" pitchFamily="34" charset="0"/>
                        </a:rPr>
                        <a:t> </a:t>
                      </a:r>
                      <a:r>
                        <a:rPr lang="vi-VN" sz="1500" b="0" i="0" kern="1200" dirty="0" smtClean="0">
                          <a:solidFill>
                            <a:schemeClr val="tx1"/>
                          </a:solidFill>
                          <a:effectLst/>
                          <a:latin typeface="Calibri" panose="020F0502020204030204" pitchFamily="34" charset="0"/>
                          <a:ea typeface="+mn-ea"/>
                          <a:cs typeface="Calibri" panose="020F0502020204030204" pitchFamily="34" charset="0"/>
                        </a:rPr>
                        <a:t>1,9 m</a:t>
                      </a:r>
                      <a:r>
                        <a:rPr lang="vi-VN" sz="1500" kern="1200" dirty="0" smtClean="0">
                          <a:solidFill>
                            <a:schemeClr val="tx1"/>
                          </a:solidFill>
                          <a:effectLst/>
                          <a:latin typeface="Calibri" panose="020F0502020204030204" pitchFamily="34" charset="0"/>
                          <a:ea typeface="+mn-ea"/>
                          <a:cs typeface="Calibri" panose="020F0502020204030204" pitchFamily="34" charset="0"/>
                        </a:rPr>
                        <a:t>, </a:t>
                      </a:r>
                      <a:r>
                        <a:rPr lang="en-US" sz="1500" kern="1200" dirty="0" smtClean="0">
                          <a:solidFill>
                            <a:schemeClr val="tx1"/>
                          </a:solidFill>
                          <a:effectLst/>
                          <a:latin typeface="Calibri" panose="020F0502020204030204" pitchFamily="34" charset="0"/>
                          <a:ea typeface="+mn-ea"/>
                          <a:cs typeface="Calibri" panose="020F0502020204030204" pitchFamily="34" charset="0"/>
                        </a:rPr>
                        <a:t>b</a:t>
                      </a:r>
                      <a:r>
                        <a:rPr lang="vi-VN" sz="1500" kern="1200" baseline="-25000" dirty="0" smtClean="0">
                          <a:solidFill>
                            <a:schemeClr val="tx1"/>
                          </a:solidFill>
                          <a:effectLst/>
                          <a:latin typeface="Calibri" panose="020F0502020204030204" pitchFamily="34" charset="0"/>
                          <a:ea typeface="+mn-ea"/>
                          <a:cs typeface="Calibri" panose="020F0502020204030204" pitchFamily="34" charset="0"/>
                        </a:rPr>
                        <a:t>thông thủy</a:t>
                      </a:r>
                      <a:r>
                        <a:rPr lang="vi-VN" sz="1500" kern="1200" dirty="0" smtClean="0">
                          <a:solidFill>
                            <a:schemeClr val="tx1"/>
                          </a:solidFill>
                          <a:effectLst/>
                          <a:latin typeface="Calibri" panose="020F0502020204030204" pitchFamily="34" charset="0"/>
                          <a:ea typeface="+mn-ea"/>
                          <a:cs typeface="Calibri" panose="020F0502020204030204" pitchFamily="34" charset="0"/>
                        </a:rPr>
                        <a:t> không nhỏ hơn:</a:t>
                      </a:r>
                      <a:endParaRPr lang="en-US" sz="1500" kern="1200" dirty="0" smtClean="0">
                        <a:solidFill>
                          <a:schemeClr val="tx1"/>
                        </a:solidFill>
                        <a:effectLst/>
                        <a:latin typeface="Calibri" panose="020F0502020204030204" pitchFamily="34" charset="0"/>
                        <a:ea typeface="+mn-ea"/>
                        <a:cs typeface="Calibri" panose="020F0502020204030204" pitchFamily="34" charset="0"/>
                      </a:endParaRPr>
                    </a:p>
                    <a:p>
                      <a:r>
                        <a:rPr lang="vi-VN" sz="1500" kern="1200" dirty="0" smtClean="0">
                          <a:solidFill>
                            <a:schemeClr val="tx1"/>
                          </a:solidFill>
                          <a:effectLst/>
                          <a:latin typeface="Calibri" panose="020F0502020204030204" pitchFamily="34" charset="0"/>
                          <a:ea typeface="+mn-ea"/>
                          <a:cs typeface="Calibri" panose="020F0502020204030204" pitchFamily="34" charset="0"/>
                        </a:rPr>
                        <a:t>- 1,2 m</a:t>
                      </a:r>
                      <a:r>
                        <a:rPr lang="en-US" sz="1500" kern="1200" dirty="0" smtClean="0">
                          <a:solidFill>
                            <a:schemeClr val="tx1"/>
                          </a:solidFill>
                          <a:effectLst/>
                          <a:latin typeface="Calibri" panose="020F0502020204030204" pitchFamily="34" charset="0"/>
                          <a:ea typeface="+mn-ea"/>
                          <a:cs typeface="Calibri" panose="020F0502020204030204" pitchFamily="34" charset="0"/>
                        </a:rPr>
                        <a:t>:</a:t>
                      </a:r>
                      <a:r>
                        <a:rPr lang="vi-VN" sz="1500" kern="1200" dirty="0" smtClean="0">
                          <a:solidFill>
                            <a:schemeClr val="tx1"/>
                          </a:solidFill>
                          <a:effectLst/>
                          <a:latin typeface="Calibri" panose="020F0502020204030204" pitchFamily="34" charset="0"/>
                          <a:ea typeface="+mn-ea"/>
                          <a:cs typeface="Calibri" panose="020F0502020204030204" pitchFamily="34" charset="0"/>
                        </a:rPr>
                        <a:t> </a:t>
                      </a:r>
                      <a:r>
                        <a:rPr lang="en-US" sz="1500" kern="1200" dirty="0" smtClean="0">
                          <a:solidFill>
                            <a:schemeClr val="tx1"/>
                          </a:solidFill>
                          <a:effectLst/>
                          <a:latin typeface="Calibri" panose="020F0502020204030204" pitchFamily="34" charset="0"/>
                          <a:ea typeface="+mn-ea"/>
                          <a:cs typeface="Calibri" panose="020F0502020204030204" pitchFamily="34" charset="0"/>
                        </a:rPr>
                        <a:t>T</a:t>
                      </a:r>
                      <a:r>
                        <a:rPr lang="vi-VN" sz="1500" kern="1200" dirty="0" smtClean="0">
                          <a:solidFill>
                            <a:schemeClr val="tx1"/>
                          </a:solidFill>
                          <a:effectLst/>
                          <a:latin typeface="Calibri" panose="020F0502020204030204" pitchFamily="34" charset="0"/>
                          <a:ea typeface="+mn-ea"/>
                          <a:cs typeface="Calibri" panose="020F0502020204030204" pitchFamily="34" charset="0"/>
                        </a:rPr>
                        <a:t>ừ các gian phòng nhóm F1.1 khi số người thoát nạn </a:t>
                      </a:r>
                      <a:r>
                        <a:rPr lang="en-US" sz="1500" kern="1200" dirty="0" smtClean="0">
                          <a:solidFill>
                            <a:schemeClr val="tx1"/>
                          </a:solidFill>
                          <a:effectLst/>
                          <a:latin typeface="Calibri" panose="020F0502020204030204" pitchFamily="34" charset="0"/>
                          <a:ea typeface="+mn-ea"/>
                          <a:cs typeface="Calibri" panose="020F0502020204030204" pitchFamily="34" charset="0"/>
                        </a:rPr>
                        <a:t>&gt;</a:t>
                      </a:r>
                      <a:r>
                        <a:rPr lang="vi-VN" sz="1500" kern="1200" dirty="0" smtClean="0">
                          <a:solidFill>
                            <a:schemeClr val="tx1"/>
                          </a:solidFill>
                          <a:effectLst/>
                          <a:latin typeface="Calibri" panose="020F0502020204030204" pitchFamily="34" charset="0"/>
                          <a:ea typeface="+mn-ea"/>
                          <a:cs typeface="Calibri" panose="020F0502020204030204" pitchFamily="34" charset="0"/>
                        </a:rPr>
                        <a:t> 15 người</a:t>
                      </a:r>
                      <a:r>
                        <a:rPr lang="en-US" sz="1500" kern="1200" dirty="0" smtClean="0">
                          <a:solidFill>
                            <a:schemeClr val="tx1"/>
                          </a:solidFill>
                          <a:effectLst/>
                          <a:latin typeface="Calibri" panose="020F0502020204030204" pitchFamily="34" charset="0"/>
                          <a:ea typeface="+mn-ea"/>
                          <a:cs typeface="Calibri" panose="020F0502020204030204" pitchFamily="34" charset="0"/>
                        </a:rPr>
                        <a:t>;</a:t>
                      </a:r>
                      <a:r>
                        <a:rPr lang="vi-VN" sz="1500" kern="1200" dirty="0" smtClean="0">
                          <a:solidFill>
                            <a:schemeClr val="tx1"/>
                          </a:solidFill>
                          <a:effectLst/>
                          <a:latin typeface="Calibri" panose="020F0502020204030204" pitchFamily="34" charset="0"/>
                          <a:ea typeface="+mn-ea"/>
                          <a:cs typeface="Calibri" panose="020F0502020204030204" pitchFamily="34" charset="0"/>
                        </a:rPr>
                        <a:t> từ các gian phòng và nhà thuộc nhóm nguy hiểm cháy theo công năng khác có số người thoát nạn </a:t>
                      </a:r>
                      <a:r>
                        <a:rPr lang="en-US" sz="1500" kern="1200" dirty="0" smtClean="0">
                          <a:solidFill>
                            <a:schemeClr val="tx1"/>
                          </a:solidFill>
                          <a:effectLst/>
                          <a:latin typeface="Calibri" panose="020F0502020204030204" pitchFamily="34" charset="0"/>
                          <a:ea typeface="+mn-ea"/>
                          <a:cs typeface="Calibri" panose="020F0502020204030204" pitchFamily="34" charset="0"/>
                        </a:rPr>
                        <a:t>&gt; </a:t>
                      </a:r>
                      <a:r>
                        <a:rPr lang="vi-VN" sz="1500" kern="1200" dirty="0" smtClean="0">
                          <a:solidFill>
                            <a:schemeClr val="tx1"/>
                          </a:solidFill>
                          <a:effectLst/>
                          <a:latin typeface="Calibri" panose="020F0502020204030204" pitchFamily="34" charset="0"/>
                          <a:ea typeface="+mn-ea"/>
                          <a:cs typeface="Calibri" panose="020F0502020204030204" pitchFamily="34" charset="0"/>
                        </a:rPr>
                        <a:t>50 người, ngoại trừ nhóm F1.3;</a:t>
                      </a:r>
                      <a:endParaRPr lang="en-US" sz="1500" kern="1200" dirty="0" smtClean="0">
                        <a:solidFill>
                          <a:schemeClr val="tx1"/>
                        </a:solidFill>
                        <a:effectLst/>
                        <a:latin typeface="Calibri" panose="020F0502020204030204" pitchFamily="34" charset="0"/>
                        <a:ea typeface="+mn-ea"/>
                        <a:cs typeface="Calibri" panose="020F0502020204030204" pitchFamily="34" charset="0"/>
                      </a:endParaRPr>
                    </a:p>
                    <a:p>
                      <a:r>
                        <a:rPr lang="vi-VN" sz="1500" kern="1200" dirty="0" smtClean="0">
                          <a:solidFill>
                            <a:schemeClr val="tx1"/>
                          </a:solidFill>
                          <a:effectLst/>
                          <a:latin typeface="Calibri" panose="020F0502020204030204" pitchFamily="34" charset="0"/>
                          <a:ea typeface="+mn-ea"/>
                          <a:cs typeface="Calibri" panose="020F0502020204030204" pitchFamily="34" charset="0"/>
                        </a:rPr>
                        <a:t>- 0,8 m</a:t>
                      </a:r>
                      <a:r>
                        <a:rPr lang="en-US" sz="1500" kern="1200" dirty="0" smtClean="0">
                          <a:solidFill>
                            <a:schemeClr val="tx1"/>
                          </a:solidFill>
                          <a:effectLst/>
                          <a:latin typeface="Calibri" panose="020F0502020204030204" pitchFamily="34" charset="0"/>
                          <a:ea typeface="+mn-ea"/>
                          <a:cs typeface="Calibri" panose="020F0502020204030204" pitchFamily="34" charset="0"/>
                        </a:rPr>
                        <a:t>:</a:t>
                      </a:r>
                      <a:r>
                        <a:rPr lang="vi-VN" sz="1500" kern="1200" dirty="0" smtClean="0">
                          <a:solidFill>
                            <a:schemeClr val="tx1"/>
                          </a:solidFill>
                          <a:effectLst/>
                          <a:latin typeface="Calibri" panose="020F0502020204030204" pitchFamily="34" charset="0"/>
                          <a:ea typeface="+mn-ea"/>
                          <a:cs typeface="Calibri" panose="020F0502020204030204" pitchFamily="34" charset="0"/>
                        </a:rPr>
                        <a:t> </a:t>
                      </a:r>
                      <a:r>
                        <a:rPr lang="en-US" sz="1500" kern="1200" dirty="0" smtClean="0">
                          <a:solidFill>
                            <a:schemeClr val="tx1"/>
                          </a:solidFill>
                          <a:effectLst/>
                          <a:latin typeface="Calibri" panose="020F0502020204030204" pitchFamily="34" charset="0"/>
                          <a:ea typeface="+mn-ea"/>
                          <a:cs typeface="Calibri" panose="020F0502020204030204" pitchFamily="34" charset="0"/>
                        </a:rPr>
                        <a:t>T</a:t>
                      </a:r>
                      <a:r>
                        <a:rPr lang="vi-VN" sz="1500" kern="1200" dirty="0" smtClean="0">
                          <a:solidFill>
                            <a:schemeClr val="tx1"/>
                          </a:solidFill>
                          <a:effectLst/>
                          <a:latin typeface="Calibri" panose="020F0502020204030204" pitchFamily="34" charset="0"/>
                          <a:ea typeface="+mn-ea"/>
                          <a:cs typeface="Calibri" panose="020F0502020204030204" pitchFamily="34" charset="0"/>
                        </a:rPr>
                        <a:t>rong tất cả các </a:t>
                      </a:r>
                      <a:r>
                        <a:rPr lang="en-US" sz="1500" kern="1200" dirty="0" smtClean="0">
                          <a:solidFill>
                            <a:schemeClr val="tx1"/>
                          </a:solidFill>
                          <a:effectLst/>
                          <a:latin typeface="Calibri" panose="020F0502020204030204" pitchFamily="34" charset="0"/>
                          <a:ea typeface="+mn-ea"/>
                          <a:cs typeface="Calibri" panose="020F0502020204030204" pitchFamily="34" charset="0"/>
                        </a:rPr>
                        <a:t>TH</a:t>
                      </a:r>
                      <a:r>
                        <a:rPr lang="vi-VN" sz="1500" kern="1200" dirty="0" smtClean="0">
                          <a:solidFill>
                            <a:schemeClr val="tx1"/>
                          </a:solidFill>
                          <a:effectLst/>
                          <a:latin typeface="Calibri" panose="020F0502020204030204" pitchFamily="34" charset="0"/>
                          <a:ea typeface="+mn-ea"/>
                          <a:cs typeface="Calibri" panose="020F0502020204030204" pitchFamily="34" charset="0"/>
                        </a:rPr>
                        <a:t> còn lại.</a:t>
                      </a:r>
                      <a:endParaRPr lang="en-US" sz="1500" kern="1200" dirty="0" smtClean="0">
                        <a:solidFill>
                          <a:schemeClr val="tx1"/>
                        </a:solidFill>
                        <a:effectLst/>
                        <a:latin typeface="Calibri" panose="020F0502020204030204" pitchFamily="34" charset="0"/>
                        <a:ea typeface="+mn-ea"/>
                        <a:cs typeface="Calibri" panose="020F0502020204030204" pitchFamily="34" charset="0"/>
                      </a:endParaRPr>
                    </a:p>
                    <a:p>
                      <a:r>
                        <a:rPr lang="vi-VN" sz="1500" kern="1200" dirty="0" smtClean="0">
                          <a:solidFill>
                            <a:schemeClr val="tx1"/>
                          </a:solidFill>
                          <a:effectLst/>
                          <a:latin typeface="Calibri" panose="020F0502020204030204" pitchFamily="34" charset="0"/>
                          <a:ea typeface="+mn-ea"/>
                          <a:cs typeface="Calibri" panose="020F0502020204030204" pitchFamily="34" charset="0"/>
                        </a:rPr>
                        <a:t>Chiều rộng của các cửa đi ra bên ngoài của buồng thang bộ cũng như của các cửa đi từ buồng thang bộ vào sảnh ≥ giá trị tính toán hoặc chiều rộng của bản thang được quy định tại 3.4.1.</a:t>
                      </a:r>
                      <a:endParaRPr lang="en-US" sz="1500" kern="1200" dirty="0" smtClean="0">
                        <a:solidFill>
                          <a:schemeClr val="tx1"/>
                        </a:solidFill>
                        <a:effectLst/>
                        <a:latin typeface="Calibri" panose="020F0502020204030204" pitchFamily="34" charset="0"/>
                        <a:ea typeface="+mn-ea"/>
                        <a:cs typeface="Calibri" panose="020F0502020204030204" pitchFamily="34" charset="0"/>
                      </a:endParaRPr>
                    </a:p>
                    <a:p>
                      <a:r>
                        <a:rPr lang="vi-VN" sz="1500" kern="1200" dirty="0" smtClean="0">
                          <a:solidFill>
                            <a:schemeClr val="tx1"/>
                          </a:solidFill>
                          <a:effectLst/>
                          <a:latin typeface="Calibri" panose="020F0502020204030204" pitchFamily="34" charset="0"/>
                          <a:ea typeface="+mn-ea"/>
                          <a:cs typeface="Calibri" panose="020F0502020204030204" pitchFamily="34" charset="0"/>
                        </a:rPr>
                        <a:t>Trong mọi </a:t>
                      </a:r>
                      <a:r>
                        <a:rPr lang="en-US" sz="1500" kern="1200" dirty="0" smtClean="0">
                          <a:solidFill>
                            <a:schemeClr val="tx1"/>
                          </a:solidFill>
                          <a:effectLst/>
                          <a:latin typeface="Calibri" panose="020F0502020204030204" pitchFamily="34" charset="0"/>
                          <a:ea typeface="+mn-ea"/>
                          <a:cs typeface="Calibri" panose="020F0502020204030204" pitchFamily="34" charset="0"/>
                        </a:rPr>
                        <a:t>TH</a:t>
                      </a:r>
                      <a:r>
                        <a:rPr lang="vi-VN" sz="1500" kern="1200" dirty="0" smtClean="0">
                          <a:solidFill>
                            <a:schemeClr val="tx1"/>
                          </a:solidFill>
                          <a:effectLst/>
                          <a:latin typeface="Calibri" panose="020F0502020204030204" pitchFamily="34" charset="0"/>
                          <a:ea typeface="+mn-ea"/>
                          <a:cs typeface="Calibri" panose="020F0502020204030204" pitchFamily="34" charset="0"/>
                        </a:rPr>
                        <a:t>, khi xác định chiều rộng của một lối ra thoát nạn phải tính đến dạng hình học của </a:t>
                      </a:r>
                      <a:r>
                        <a:rPr lang="vi-VN" sz="1500" kern="1200" dirty="0" smtClean="0">
                          <a:solidFill>
                            <a:schemeClr val="dk1"/>
                          </a:solidFill>
                          <a:effectLst/>
                          <a:latin typeface="Calibri" panose="020F0502020204030204" pitchFamily="34" charset="0"/>
                          <a:ea typeface="+mn-ea"/>
                          <a:cs typeface="Calibri" panose="020F0502020204030204" pitchFamily="34" charset="0"/>
                        </a:rPr>
                        <a:t>đường thoát nạn qua lỗ cửa hoặc cửa để bảo đảm không cản trở việc vận chuyển các cáng tải thương có người nằm trên</a:t>
                      </a:r>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txBody>
                  <a:tcPr/>
                </a:tc>
                <a:tc>
                  <a:txBody>
                    <a:bodyPr/>
                    <a:lstStyle/>
                    <a:p>
                      <a:r>
                        <a:rPr lang="en-US" sz="1500" b="1" kern="1200" dirty="0" smtClean="0">
                          <a:solidFill>
                            <a:schemeClr val="tx1"/>
                          </a:solidFill>
                          <a:effectLst/>
                          <a:latin typeface="Calibri" panose="020F0502020204030204" pitchFamily="34" charset="0"/>
                          <a:ea typeface="+mn-ea"/>
                          <a:cs typeface="Calibri" panose="020F0502020204030204" pitchFamily="34" charset="0"/>
                        </a:rPr>
                        <a:t>3.2.9</a:t>
                      </a:r>
                      <a:r>
                        <a:rPr lang="en-US" sz="1500" b="0" kern="1200" dirty="0" smtClean="0">
                          <a:solidFill>
                            <a:schemeClr val="tx1"/>
                          </a:solidFill>
                          <a:effectLst/>
                          <a:latin typeface="Calibri" panose="020F0502020204030204" pitchFamily="34" charset="0"/>
                          <a:ea typeface="+mn-ea"/>
                          <a:cs typeface="Calibri" panose="020F0502020204030204" pitchFamily="34" charset="0"/>
                        </a:rPr>
                        <a:t>.</a:t>
                      </a:r>
                      <a:r>
                        <a:rPr lang="en-US" sz="1500" b="0" kern="1200" baseline="0" dirty="0" smtClean="0">
                          <a:solidFill>
                            <a:schemeClr val="tx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tx1"/>
                          </a:solidFill>
                          <a:effectLst/>
                          <a:latin typeface="Calibri" panose="020F0502020204030204" pitchFamily="34" charset="0"/>
                          <a:ea typeface="+mn-ea"/>
                          <a:cs typeface="Calibri" panose="020F0502020204030204" pitchFamily="34" charset="0"/>
                        </a:rPr>
                        <a:t>Về</a:t>
                      </a:r>
                      <a:r>
                        <a:rPr lang="en-US" sz="1500" b="0" kern="1200" baseline="0" dirty="0" smtClean="0">
                          <a:solidFill>
                            <a:schemeClr val="tx1"/>
                          </a:solidFill>
                          <a:effectLst/>
                          <a:latin typeface="Calibri" panose="020F0502020204030204" pitchFamily="34" charset="0"/>
                          <a:ea typeface="+mn-ea"/>
                          <a:cs typeface="Calibri" panose="020F0502020204030204" pitchFamily="34" charset="0"/>
                        </a:rPr>
                        <a:t> </a:t>
                      </a:r>
                      <a:r>
                        <a:rPr lang="en-US" sz="1500" kern="1200" dirty="0" smtClean="0">
                          <a:solidFill>
                            <a:schemeClr val="tx1"/>
                          </a:solidFill>
                          <a:effectLst/>
                          <a:latin typeface="Calibri" panose="020F0502020204030204" pitchFamily="34" charset="0"/>
                          <a:ea typeface="+mn-ea"/>
                          <a:cs typeface="Calibri" panose="020F0502020204030204" pitchFamily="34" charset="0"/>
                        </a:rPr>
                        <a:t>H</a:t>
                      </a:r>
                      <a:r>
                        <a:rPr lang="vi-VN" sz="1500" kern="1200" baseline="-25000" dirty="0" smtClean="0">
                          <a:solidFill>
                            <a:schemeClr val="tx1"/>
                          </a:solidFill>
                          <a:effectLst/>
                          <a:latin typeface="Calibri" panose="020F0502020204030204" pitchFamily="34" charset="0"/>
                          <a:ea typeface="+mn-ea"/>
                          <a:cs typeface="Calibri" panose="020F0502020204030204" pitchFamily="34" charset="0"/>
                        </a:rPr>
                        <a:t>thông thủy </a:t>
                      </a:r>
                      <a:r>
                        <a:rPr lang="vi-VN" sz="1500" kern="1200" dirty="0" smtClean="0">
                          <a:solidFill>
                            <a:schemeClr val="tx1"/>
                          </a:solidFill>
                          <a:effectLst/>
                          <a:latin typeface="Calibri" panose="020F0502020204030204" pitchFamily="34" charset="0"/>
                          <a:ea typeface="+mn-ea"/>
                          <a:cs typeface="Calibri" panose="020F0502020204030204" pitchFamily="34" charset="0"/>
                        </a:rPr>
                        <a:t>, </a:t>
                      </a:r>
                      <a:r>
                        <a:rPr lang="en-US" sz="1500" kern="1200" dirty="0" smtClean="0">
                          <a:solidFill>
                            <a:schemeClr val="tx1"/>
                          </a:solidFill>
                          <a:effectLst/>
                          <a:latin typeface="Calibri" panose="020F0502020204030204" pitchFamily="34" charset="0"/>
                          <a:ea typeface="+mn-ea"/>
                          <a:cs typeface="Calibri" panose="020F0502020204030204" pitchFamily="34" charset="0"/>
                        </a:rPr>
                        <a:t>b</a:t>
                      </a:r>
                      <a:r>
                        <a:rPr lang="vi-VN" sz="1500" kern="1200" baseline="-25000" dirty="0" smtClean="0">
                          <a:solidFill>
                            <a:schemeClr val="tx1"/>
                          </a:solidFill>
                          <a:effectLst/>
                          <a:latin typeface="Calibri" panose="020F0502020204030204" pitchFamily="34" charset="0"/>
                          <a:ea typeface="+mn-ea"/>
                          <a:cs typeface="Calibri" panose="020F0502020204030204" pitchFamily="34" charset="0"/>
                        </a:rPr>
                        <a:t>thông thủy</a:t>
                      </a:r>
                      <a:r>
                        <a:rPr lang="vi-VN" sz="1500" kern="1200" dirty="0" smtClean="0">
                          <a:solidFill>
                            <a:schemeClr val="tx1"/>
                          </a:solidFill>
                          <a:effectLst/>
                          <a:latin typeface="Calibri" panose="020F0502020204030204" pitchFamily="34" charset="0"/>
                          <a:ea typeface="+mn-ea"/>
                          <a:cs typeface="Calibri" panose="020F0502020204030204" pitchFamily="34" charset="0"/>
                        </a:rPr>
                        <a:t> của lối ra thoát nạn </a:t>
                      </a:r>
                      <a:r>
                        <a:rPr lang="en-US" sz="1500" b="0" kern="1200" baseline="0" dirty="0" smtClean="0">
                          <a:solidFill>
                            <a:schemeClr val="tx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tx1"/>
                          </a:solidFill>
                          <a:effectLst/>
                          <a:latin typeface="Calibri" panose="020F0502020204030204" pitchFamily="34" charset="0"/>
                          <a:ea typeface="+mn-ea"/>
                          <a:cs typeface="Calibri" panose="020F0502020204030204" pitchFamily="34" charset="0"/>
                        </a:rPr>
                        <a:t>tương</a:t>
                      </a:r>
                      <a:r>
                        <a:rPr lang="en-US" sz="1500" b="0" kern="1200" baseline="0" dirty="0" smtClean="0">
                          <a:solidFill>
                            <a:schemeClr val="tx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tx1"/>
                          </a:solidFill>
                          <a:effectLst/>
                          <a:latin typeface="Calibri" panose="020F0502020204030204" pitchFamily="34" charset="0"/>
                          <a:ea typeface="+mn-ea"/>
                          <a:cs typeface="Calibri" panose="020F0502020204030204" pitchFamily="34" charset="0"/>
                        </a:rPr>
                        <a:t>tự</a:t>
                      </a:r>
                      <a:r>
                        <a:rPr lang="en-US" sz="1500" b="0" kern="1200" baseline="0" dirty="0" smtClean="0">
                          <a:solidFill>
                            <a:schemeClr val="tx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tx1"/>
                          </a:solidFill>
                          <a:effectLst/>
                          <a:latin typeface="Calibri" panose="020F0502020204030204" pitchFamily="34" charset="0"/>
                          <a:ea typeface="+mn-ea"/>
                          <a:cs typeface="Calibri" panose="020F0502020204030204" pitchFamily="34" charset="0"/>
                        </a:rPr>
                        <a:t>phiên</a:t>
                      </a:r>
                      <a:r>
                        <a:rPr lang="en-US" sz="1500" b="0" kern="1200" baseline="0" dirty="0" smtClean="0">
                          <a:solidFill>
                            <a:schemeClr val="tx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tx1"/>
                          </a:solidFill>
                          <a:effectLst/>
                          <a:latin typeface="Calibri" panose="020F0502020204030204" pitchFamily="34" charset="0"/>
                          <a:ea typeface="+mn-ea"/>
                          <a:cs typeface="Calibri" panose="020F0502020204030204" pitchFamily="34" charset="0"/>
                        </a:rPr>
                        <a:t>bản</a:t>
                      </a:r>
                      <a:r>
                        <a:rPr lang="en-US" sz="1500" b="0" kern="1200" baseline="0" dirty="0" smtClean="0">
                          <a:solidFill>
                            <a:schemeClr val="tx1"/>
                          </a:solidFill>
                          <a:effectLst/>
                          <a:latin typeface="Calibri" panose="020F0502020204030204" pitchFamily="34" charset="0"/>
                          <a:ea typeface="+mn-ea"/>
                          <a:cs typeface="Calibri" panose="020F0502020204030204" pitchFamily="34" charset="0"/>
                        </a:rPr>
                        <a:t> 2021)</a:t>
                      </a:r>
                      <a:endParaRPr lang="en-US" sz="1500" b="0" kern="1200" dirty="0" smtClean="0">
                        <a:solidFill>
                          <a:schemeClr val="tx1"/>
                        </a:solidFill>
                        <a:effectLst/>
                        <a:latin typeface="Calibri" panose="020F0502020204030204" pitchFamily="34" charset="0"/>
                        <a:ea typeface="+mn-ea"/>
                        <a:cs typeface="Calibri" panose="020F0502020204030204" pitchFamily="34" charset="0"/>
                      </a:endParaRPr>
                    </a:p>
                    <a:p>
                      <a:r>
                        <a:rPr lang="vi-VN" sz="1500" b="1" kern="1200" dirty="0" smtClean="0">
                          <a:solidFill>
                            <a:srgbClr val="FF0000"/>
                          </a:solidFill>
                          <a:effectLst/>
                          <a:latin typeface="Calibri" panose="020F0502020204030204" pitchFamily="34" charset="0"/>
                          <a:ea typeface="+mn-ea"/>
                          <a:cs typeface="Calibri" panose="020F0502020204030204" pitchFamily="34" charset="0"/>
                        </a:rPr>
                        <a:t>3.3.6</a:t>
                      </a:r>
                      <a:r>
                        <a:rPr lang="vi-VN"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smtClean="0">
                          <a:solidFill>
                            <a:srgbClr val="FF0000"/>
                          </a:solidFill>
                          <a:effectLst/>
                          <a:latin typeface="Calibri" panose="020F0502020204030204" pitchFamily="34" charset="0"/>
                          <a:ea typeface="+mn-ea"/>
                          <a:cs typeface="Calibri" panose="020F0502020204030204" pitchFamily="34" charset="0"/>
                        </a:rPr>
                        <a:t>H</a:t>
                      </a:r>
                      <a:r>
                        <a:rPr lang="vi-VN" sz="1500" kern="1200" baseline="-25000" dirty="0" smtClean="0">
                          <a:solidFill>
                            <a:srgbClr val="FF0000"/>
                          </a:solidFill>
                          <a:effectLst/>
                          <a:latin typeface="Calibri" panose="020F0502020204030204" pitchFamily="34" charset="0"/>
                          <a:ea typeface="+mn-ea"/>
                          <a:cs typeface="Calibri" panose="020F0502020204030204" pitchFamily="34" charset="0"/>
                        </a:rPr>
                        <a:t>thông thủy </a:t>
                      </a:r>
                      <a:r>
                        <a:rPr lang="en-US" sz="1500" kern="1200" baseline="-25000" dirty="0" smtClean="0">
                          <a:solidFill>
                            <a:srgbClr val="FF0000"/>
                          </a:solidFill>
                          <a:effectLst/>
                          <a:latin typeface="Calibri" panose="020F0502020204030204" pitchFamily="34" charset="0"/>
                          <a:ea typeface="+mn-ea"/>
                          <a:cs typeface="Calibri" panose="020F0502020204030204" pitchFamily="34" charset="0"/>
                        </a:rPr>
                        <a:t> </a:t>
                      </a:r>
                      <a:r>
                        <a:rPr lang="vi-VN" sz="1500" kern="1200" dirty="0" smtClean="0">
                          <a:solidFill>
                            <a:srgbClr val="FF0000"/>
                          </a:solidFill>
                          <a:effectLst/>
                          <a:latin typeface="Calibri" panose="020F0502020204030204" pitchFamily="34" charset="0"/>
                          <a:ea typeface="+mn-ea"/>
                          <a:cs typeface="Calibri" panose="020F0502020204030204" pitchFamily="34" charset="0"/>
                        </a:rPr>
                        <a:t>các đoạn nằm ngang của đường thoát nạn ≥</a:t>
                      </a:r>
                      <a:r>
                        <a:rPr lang="vi-VN" sz="1500" b="1" kern="1200" dirty="0" smtClean="0">
                          <a:solidFill>
                            <a:srgbClr val="FF0000"/>
                          </a:solidFill>
                          <a:effectLst/>
                          <a:latin typeface="Calibri" panose="020F0502020204030204" pitchFamily="34" charset="0"/>
                          <a:ea typeface="+mn-ea"/>
                          <a:cs typeface="Calibri" panose="020F0502020204030204" pitchFamily="34" charset="0"/>
                        </a:rPr>
                        <a:t>2 m</a:t>
                      </a:r>
                      <a:r>
                        <a:rPr lang="vi-VN"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smtClean="0">
                          <a:solidFill>
                            <a:srgbClr val="FF0000"/>
                          </a:solidFill>
                          <a:effectLst/>
                          <a:latin typeface="Calibri" panose="020F0502020204030204" pitchFamily="34" charset="0"/>
                          <a:ea typeface="+mn-ea"/>
                          <a:cs typeface="Calibri" panose="020F0502020204030204" pitchFamily="34" charset="0"/>
                        </a:rPr>
                        <a:t>b</a:t>
                      </a:r>
                      <a:r>
                        <a:rPr lang="vi-VN" sz="1500" kern="1200" baseline="-25000" dirty="0" smtClean="0">
                          <a:solidFill>
                            <a:srgbClr val="FF0000"/>
                          </a:solidFill>
                          <a:effectLst/>
                          <a:latin typeface="Calibri" panose="020F0502020204030204" pitchFamily="34" charset="0"/>
                          <a:ea typeface="+mn-ea"/>
                          <a:cs typeface="Calibri" panose="020F0502020204030204" pitchFamily="34" charset="0"/>
                        </a:rPr>
                        <a:t>thông thủy</a:t>
                      </a:r>
                      <a:r>
                        <a:rPr lang="vi-VN" sz="1500" kern="1200" dirty="0" smtClean="0">
                          <a:solidFill>
                            <a:srgbClr val="FF0000"/>
                          </a:solidFill>
                          <a:effectLst/>
                          <a:latin typeface="Calibri" panose="020F0502020204030204" pitchFamily="34" charset="0"/>
                          <a:ea typeface="+mn-ea"/>
                          <a:cs typeface="Calibri" panose="020F0502020204030204" pitchFamily="34" charset="0"/>
                        </a:rPr>
                        <a:t> các đoạn nằm ngang của đường thoát nạn và các đoạn dốc không được nhỏ hơn: </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p>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vi-VN" sz="1500" b="1" kern="1200" dirty="0" smtClean="0">
                          <a:solidFill>
                            <a:srgbClr val="FF0000"/>
                          </a:solidFill>
                          <a:effectLst/>
                          <a:latin typeface="Calibri" panose="020F0502020204030204" pitchFamily="34" charset="0"/>
                          <a:ea typeface="+mn-ea"/>
                          <a:cs typeface="Calibri" panose="020F0502020204030204" pitchFamily="34" charset="0"/>
                        </a:rPr>
                        <a:t>1,2</a:t>
                      </a:r>
                      <a:r>
                        <a:rPr lang="vi-VN" sz="1500" kern="1200" dirty="0" smtClean="0">
                          <a:solidFill>
                            <a:srgbClr val="FF0000"/>
                          </a:solidFill>
                          <a:effectLst/>
                          <a:latin typeface="Calibri" panose="020F0502020204030204" pitchFamily="34" charset="0"/>
                          <a:ea typeface="+mn-ea"/>
                          <a:cs typeface="Calibri" panose="020F0502020204030204" pitchFamily="34" charset="0"/>
                        </a:rPr>
                        <a:t> m – đối với hành lang chung dùng để thoát nạn cho hơn 15 người từ các gian phòng nhóm F1, hơn 50 người – từ các gian phòng thuộc nhóm nguy hiểm cháy theo công năng khác.  </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p>
                      <a:r>
                        <a:rPr lang="vi-VN"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smtClean="0">
                          <a:solidFill>
                            <a:srgbClr val="FF0000"/>
                          </a:solidFill>
                          <a:effectLst/>
                          <a:latin typeface="Calibri" panose="020F0502020204030204" pitchFamily="34" charset="0"/>
                          <a:ea typeface="+mn-ea"/>
                          <a:cs typeface="Calibri" panose="020F0502020204030204" pitchFamily="34" charset="0"/>
                        </a:rPr>
                        <a:t>-</a:t>
                      </a:r>
                      <a:r>
                        <a:rPr lang="en-US" sz="1500" kern="1200" baseline="0" dirty="0" smtClean="0">
                          <a:solidFill>
                            <a:srgbClr val="FF0000"/>
                          </a:solidFill>
                          <a:effectLst/>
                          <a:latin typeface="Calibri" panose="020F0502020204030204" pitchFamily="34" charset="0"/>
                          <a:ea typeface="+mn-ea"/>
                          <a:cs typeface="Calibri" panose="020F0502020204030204" pitchFamily="34" charset="0"/>
                        </a:rPr>
                        <a:t> </a:t>
                      </a:r>
                      <a:r>
                        <a:rPr lang="vi-VN" sz="1500" b="1" kern="1200" dirty="0" smtClean="0">
                          <a:solidFill>
                            <a:srgbClr val="FF0000"/>
                          </a:solidFill>
                          <a:effectLst/>
                          <a:latin typeface="Calibri" panose="020F0502020204030204" pitchFamily="34" charset="0"/>
                          <a:ea typeface="+mn-ea"/>
                          <a:cs typeface="Calibri" panose="020F0502020204030204" pitchFamily="34" charset="0"/>
                        </a:rPr>
                        <a:t>0,7</a:t>
                      </a:r>
                      <a:r>
                        <a:rPr lang="vi-VN" sz="1500" kern="1200" dirty="0" smtClean="0">
                          <a:solidFill>
                            <a:srgbClr val="FF0000"/>
                          </a:solidFill>
                          <a:effectLst/>
                          <a:latin typeface="Calibri" panose="020F0502020204030204" pitchFamily="34" charset="0"/>
                          <a:ea typeface="+mn-ea"/>
                          <a:cs typeface="Calibri" panose="020F0502020204030204" pitchFamily="34" charset="0"/>
                        </a:rPr>
                        <a:t> m – đối với các lối đi đến các chỗ làm việc đơn lẻ. </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p>
                      <a:r>
                        <a:rPr lang="en-US" sz="1500" b="0" kern="1200" dirty="0" smtClean="0">
                          <a:solidFill>
                            <a:srgbClr val="FF0000"/>
                          </a:solidFill>
                          <a:effectLst/>
                          <a:latin typeface="Calibri" panose="020F0502020204030204" pitchFamily="34" charset="0"/>
                          <a:ea typeface="+mn-ea"/>
                          <a:cs typeface="Calibri" panose="020F0502020204030204" pitchFamily="34" charset="0"/>
                        </a:rPr>
                        <a:t>- </a:t>
                      </a:r>
                      <a:r>
                        <a:rPr lang="vi-VN" sz="1500" b="1" kern="1200" dirty="0" smtClean="0">
                          <a:solidFill>
                            <a:srgbClr val="FF0000"/>
                          </a:solidFill>
                          <a:effectLst/>
                          <a:latin typeface="Calibri" panose="020F0502020204030204" pitchFamily="34" charset="0"/>
                          <a:ea typeface="+mn-ea"/>
                          <a:cs typeface="Calibri" panose="020F0502020204030204" pitchFamily="34" charset="0"/>
                        </a:rPr>
                        <a:t>1,0</a:t>
                      </a:r>
                      <a:r>
                        <a:rPr lang="vi-VN" sz="1500" b="0" kern="1200" dirty="0" smtClean="0">
                          <a:solidFill>
                            <a:srgbClr val="FF0000"/>
                          </a:solidFill>
                          <a:effectLst/>
                          <a:latin typeface="Calibri" panose="020F0502020204030204" pitchFamily="34" charset="0"/>
                          <a:ea typeface="+mn-ea"/>
                          <a:cs typeface="Calibri" panose="020F0502020204030204" pitchFamily="34" charset="0"/>
                        </a:rPr>
                        <a:t> m – trong tất cả các trường hợp còn lại. </a:t>
                      </a:r>
                      <a:endParaRPr lang="en-US" sz="1500" b="0" kern="1200" dirty="0" smtClean="0">
                        <a:solidFill>
                          <a:srgbClr val="FF0000"/>
                        </a:solidFill>
                        <a:effectLst/>
                        <a:latin typeface="Calibri" panose="020F0502020204030204" pitchFamily="34" charset="0"/>
                        <a:ea typeface="+mn-ea"/>
                        <a:cs typeface="Calibri" panose="020F0502020204030204" pitchFamily="34" charset="0"/>
                      </a:endParaRPr>
                    </a:p>
                    <a:p>
                      <a:r>
                        <a:rPr lang="vi-VN" sz="1500" kern="1200" dirty="0" smtClean="0">
                          <a:solidFill>
                            <a:srgbClr val="FF0000"/>
                          </a:solidFill>
                          <a:effectLst/>
                          <a:latin typeface="Calibri" panose="020F0502020204030204" pitchFamily="34" charset="0"/>
                          <a:ea typeface="+mn-ea"/>
                          <a:cs typeface="Calibri" panose="020F0502020204030204" pitchFamily="34" charset="0"/>
                        </a:rPr>
                        <a:t>Trong bất kỳ </a:t>
                      </a:r>
                      <a:r>
                        <a:rPr lang="en-US" sz="1500" kern="1200" dirty="0" smtClean="0">
                          <a:solidFill>
                            <a:srgbClr val="FF0000"/>
                          </a:solidFill>
                          <a:effectLst/>
                          <a:latin typeface="Calibri" panose="020F0502020204030204" pitchFamily="34" charset="0"/>
                          <a:ea typeface="+mn-ea"/>
                          <a:cs typeface="Calibri" panose="020F0502020204030204" pitchFamily="34" charset="0"/>
                        </a:rPr>
                        <a:t>TH </a:t>
                      </a:r>
                      <a:r>
                        <a:rPr lang="vi-VN" sz="1500" kern="1200" dirty="0" smtClean="0">
                          <a:solidFill>
                            <a:srgbClr val="FF0000"/>
                          </a:solidFill>
                          <a:effectLst/>
                          <a:latin typeface="Calibri" panose="020F0502020204030204" pitchFamily="34" charset="0"/>
                          <a:ea typeface="+mn-ea"/>
                          <a:cs typeface="Calibri" panose="020F0502020204030204" pitchFamily="34" charset="0"/>
                        </a:rPr>
                        <a:t>nào, các đường thoát nạn phải đủ rộng, có tính đến dạng hình học của chúng, để không cản trở việc vận chuyển các cáng tải thương có người nằm trên. </a:t>
                      </a:r>
                      <a:endParaRPr lang="en-US" sz="1500" i="1" baseline="0" dirty="0" smtClean="0">
                        <a:solidFill>
                          <a:srgbClr val="FF0000"/>
                        </a:solidFill>
                        <a:latin typeface="Calibri" panose="020F0502020204030204" pitchFamily="34" charset="0"/>
                        <a:cs typeface="Calibri" panose="020F0502020204030204" pitchFamily="34"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500" b="0" kern="1200" dirty="0" err="1" smtClean="0">
                          <a:solidFill>
                            <a:schemeClr val="dk1"/>
                          </a:solidFill>
                          <a:effectLst/>
                          <a:latin typeface="Calibri" panose="020F0502020204030204" pitchFamily="34" charset="0"/>
                          <a:ea typeface="+mn-ea"/>
                          <a:cs typeface="Calibri" panose="020F0502020204030204" pitchFamily="34" charset="0"/>
                        </a:rPr>
                        <a:t>Bổ</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sung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quy</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định</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vi-VN" sz="1500" b="0" kern="1200" dirty="0" smtClean="0">
                          <a:solidFill>
                            <a:schemeClr val="dk1"/>
                          </a:solidFill>
                          <a:effectLst/>
                          <a:latin typeface="Calibri" panose="020F0502020204030204" pitchFamily="34" charset="0"/>
                          <a:ea typeface="+mn-ea"/>
                          <a:cs typeface="Calibri" panose="020F0502020204030204" pitchFamily="34" charset="0"/>
                        </a:rPr>
                        <a:t>Chiều cao</a:t>
                      </a:r>
                      <a:r>
                        <a:rPr lang="en-US" sz="1500" b="0" kern="120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dirty="0" err="1" smtClean="0">
                          <a:solidFill>
                            <a:schemeClr val="dk1"/>
                          </a:solidFill>
                          <a:effectLst/>
                          <a:latin typeface="Calibri" panose="020F0502020204030204" pitchFamily="34" charset="0"/>
                          <a:ea typeface="+mn-ea"/>
                          <a:cs typeface="Calibri" panose="020F0502020204030204" pitchFamily="34" charset="0"/>
                        </a:rPr>
                        <a:t>và</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bề</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rộng</a:t>
                      </a:r>
                      <a:r>
                        <a:rPr lang="vi-VN" sz="1500" b="0" kern="1200" dirty="0" smtClean="0">
                          <a:solidFill>
                            <a:schemeClr val="dk1"/>
                          </a:solidFill>
                          <a:effectLst/>
                          <a:latin typeface="Calibri" panose="020F0502020204030204" pitchFamily="34" charset="0"/>
                          <a:ea typeface="+mn-ea"/>
                          <a:cs typeface="Calibri" panose="020F0502020204030204" pitchFamily="34" charset="0"/>
                        </a:rPr>
                        <a:t> thông thủy </a:t>
                      </a:r>
                      <a:r>
                        <a:rPr lang="en-US" sz="1500" b="0" kern="1200" dirty="0" err="1" smtClean="0">
                          <a:solidFill>
                            <a:schemeClr val="dk1"/>
                          </a:solidFill>
                          <a:effectLst/>
                          <a:latin typeface="Calibri" panose="020F0502020204030204" pitchFamily="34" charset="0"/>
                          <a:ea typeface="+mn-ea"/>
                          <a:cs typeface="Calibri" panose="020F0502020204030204" pitchFamily="34" charset="0"/>
                        </a:rPr>
                        <a:t>đường</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vi-VN" sz="1500" b="0" kern="1200" dirty="0" smtClean="0">
                          <a:solidFill>
                            <a:schemeClr val="dk1"/>
                          </a:solidFill>
                          <a:effectLst/>
                          <a:latin typeface="Calibri" panose="020F0502020204030204" pitchFamily="34" charset="0"/>
                          <a:ea typeface="+mn-ea"/>
                          <a:cs typeface="Calibri" panose="020F0502020204030204" pitchFamily="34" charset="0"/>
                        </a:rPr>
                        <a:t> thoát nạn</a:t>
                      </a:r>
                      <a:endParaRPr lang="en-US" sz="1500" b="0" dirty="0" smtClean="0">
                        <a:latin typeface="Calibri" panose="020F0502020204030204" pitchFamily="34" charset="0"/>
                        <a:ea typeface="Calibri" panose="020F0502020204030204" pitchFamily="34" charset="0"/>
                        <a:cs typeface="Calibri" panose="020F0502020204030204" pitchFamily="34" charset="0"/>
                      </a:endParaRPr>
                    </a:p>
                    <a:p>
                      <a:pPr algn="just"/>
                      <a:endParaRPr lang="en-US" sz="1500" i="1" baseline="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105099367"/>
                  </a:ext>
                </a:extLst>
              </a:tr>
            </a:tbl>
          </a:graphicData>
        </a:graphic>
      </p:graphicFrame>
    </p:spTree>
    <p:extLst>
      <p:ext uri="{BB962C8B-B14F-4D97-AF65-F5344CB8AC3E}">
        <p14:creationId xmlns:p14="http://schemas.microsoft.com/office/powerpoint/2010/main" val="106177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630240"/>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432145914"/>
              </p:ext>
            </p:extLst>
          </p:nvPr>
        </p:nvGraphicFramePr>
        <p:xfrm>
          <a:off x="37175" y="1097280"/>
          <a:ext cx="9069654" cy="5715000"/>
        </p:xfrm>
        <a:graphic>
          <a:graphicData uri="http://schemas.openxmlformats.org/drawingml/2006/table">
            <a:tbl>
              <a:tblPr firstRow="1" bandRow="1">
                <a:tableStyleId>{5C22544A-7EE6-4342-B048-85BDC9FD1C3A}</a:tableStyleId>
              </a:tblPr>
              <a:tblGrid>
                <a:gridCol w="586668">
                  <a:extLst>
                    <a:ext uri="{9D8B030D-6E8A-4147-A177-3AD203B41FA5}">
                      <a16:colId xmlns:a16="http://schemas.microsoft.com/office/drawing/2014/main" val="1411077708"/>
                    </a:ext>
                  </a:extLst>
                </a:gridCol>
                <a:gridCol w="777667">
                  <a:extLst>
                    <a:ext uri="{9D8B030D-6E8A-4147-A177-3AD203B41FA5}">
                      <a16:colId xmlns:a16="http://schemas.microsoft.com/office/drawing/2014/main" val="4040167514"/>
                    </a:ext>
                  </a:extLst>
                </a:gridCol>
                <a:gridCol w="3341406">
                  <a:extLst>
                    <a:ext uri="{9D8B030D-6E8A-4147-A177-3AD203B41FA5}">
                      <a16:colId xmlns:a16="http://schemas.microsoft.com/office/drawing/2014/main" val="4262170039"/>
                    </a:ext>
                  </a:extLst>
                </a:gridCol>
                <a:gridCol w="3546505">
                  <a:extLst>
                    <a:ext uri="{9D8B030D-6E8A-4147-A177-3AD203B41FA5}">
                      <a16:colId xmlns:a16="http://schemas.microsoft.com/office/drawing/2014/main" val="483846451"/>
                    </a:ext>
                  </a:extLst>
                </a:gridCol>
                <a:gridCol w="817408">
                  <a:extLst>
                    <a:ext uri="{9D8B030D-6E8A-4147-A177-3AD203B41FA5}">
                      <a16:colId xmlns:a16="http://schemas.microsoft.com/office/drawing/2014/main" val="4141122400"/>
                    </a:ext>
                  </a:extLst>
                </a:gridCol>
              </a:tblGrid>
              <a:tr h="317016">
                <a:tc>
                  <a:txBody>
                    <a:bodyPr/>
                    <a:lstStyle/>
                    <a:p>
                      <a:pPr algn="ctr"/>
                      <a:r>
                        <a:rPr lang="en-US" sz="1500" dirty="0" err="1" smtClean="0"/>
                        <a:t>Điều</a:t>
                      </a:r>
                      <a:endParaRPr lang="en-US" sz="1500" dirty="0"/>
                    </a:p>
                  </a:txBody>
                  <a:tcPr/>
                </a:tc>
                <a:tc>
                  <a:txBody>
                    <a:bodyPr/>
                    <a:lstStyle/>
                    <a:p>
                      <a:pPr algn="ctr"/>
                      <a:endParaRPr lang="en-US"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algn="ctr"/>
                      <a:r>
                        <a:rPr lang="en-US" sz="1500" dirty="0" err="1" smtClean="0"/>
                        <a:t>Ghi</a:t>
                      </a:r>
                      <a:r>
                        <a:rPr lang="en-US" sz="1500" dirty="0" smtClean="0"/>
                        <a:t> </a:t>
                      </a:r>
                      <a:r>
                        <a:rPr lang="en-US" sz="1500" dirty="0" err="1" smtClean="0"/>
                        <a:t>chú</a:t>
                      </a:r>
                      <a:endParaRPr lang="en-US" sz="1500" dirty="0"/>
                    </a:p>
                  </a:txBody>
                  <a:tcPr/>
                </a:tc>
                <a:extLst>
                  <a:ext uri="{0D108BD9-81ED-4DB2-BD59-A6C34878D82A}">
                    <a16:rowId xmlns:a16="http://schemas.microsoft.com/office/drawing/2014/main" val="2393609304"/>
                  </a:ext>
                </a:extLst>
              </a:tr>
              <a:tr h="3345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latin typeface="Calibri" panose="020F0502020204030204" pitchFamily="34" charset="0"/>
                          <a:ea typeface="Calibri" panose="020F0502020204030204" pitchFamily="34" charset="0"/>
                          <a:cs typeface="Calibri" panose="020F0502020204030204" pitchFamily="34" charset="0"/>
                        </a:rPr>
                        <a:t>3.4.7</a:t>
                      </a: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500" dirty="0" smtClean="0">
                          <a:latin typeface="Calibri" panose="020F0502020204030204" pitchFamily="34" charset="0"/>
                          <a:ea typeface="Calibri" panose="020F0502020204030204" pitchFamily="34" charset="0"/>
                          <a:cs typeface="Calibri" panose="020F0502020204030204" pitchFamily="34" charset="0"/>
                        </a:rPr>
                        <a:t>CT</a:t>
                      </a:r>
                      <a:r>
                        <a:rPr lang="en-US" sz="1500" baseline="0" dirty="0" smtClean="0">
                          <a:latin typeface="Calibri" panose="020F0502020204030204" pitchFamily="34" charset="0"/>
                          <a:ea typeface="Calibri" panose="020F0502020204030204" pitchFamily="34" charset="0"/>
                          <a:cs typeface="Calibri" panose="020F0502020204030204" pitchFamily="34" charset="0"/>
                        </a:rPr>
                        <a:t>&amp; BT </a:t>
                      </a:r>
                      <a:r>
                        <a:rPr lang="en-US" sz="1500" dirty="0" err="1" smtClean="0">
                          <a:latin typeface="Calibri" panose="020F0502020204030204" pitchFamily="34" charset="0"/>
                          <a:ea typeface="Calibri" panose="020F0502020204030204" pitchFamily="34" charset="0"/>
                          <a:cs typeface="Calibri" panose="020F0502020204030204" pitchFamily="34" charset="0"/>
                        </a:rPr>
                        <a:t>bộ</a:t>
                      </a:r>
                      <a:r>
                        <a:rPr lang="en-US" sz="1500" dirty="0" smtClean="0">
                          <a:latin typeface="Calibri" panose="020F0502020204030204" pitchFamily="34" charset="0"/>
                          <a:ea typeface="Calibri" panose="020F0502020204030204" pitchFamily="34" charset="0"/>
                          <a:cs typeface="Calibri" panose="020F0502020204030204" pitchFamily="34" charset="0"/>
                        </a:rPr>
                        <a:t> </a:t>
                      </a:r>
                      <a:r>
                        <a:rPr lang="en-US" sz="1500" dirty="0" err="1" smtClean="0">
                          <a:latin typeface="Calibri" panose="020F0502020204030204" pitchFamily="34" charset="0"/>
                          <a:ea typeface="Calibri" panose="020F0502020204030204" pitchFamily="34" charset="0"/>
                          <a:cs typeface="Calibri" panose="020F0502020204030204" pitchFamily="34" charset="0"/>
                        </a:rPr>
                        <a:t>trên</a:t>
                      </a:r>
                      <a:r>
                        <a:rPr lang="en-US" sz="1500" baseline="0" dirty="0" smtClean="0">
                          <a:latin typeface="Calibri" panose="020F0502020204030204" pitchFamily="34" charset="0"/>
                          <a:ea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ea typeface="Calibri" panose="020F0502020204030204" pitchFamily="34" charset="0"/>
                          <a:cs typeface="Calibri" panose="020F0502020204030204" pitchFamily="34" charset="0"/>
                        </a:rPr>
                        <a:t>đường</a:t>
                      </a:r>
                      <a:r>
                        <a:rPr lang="en-US" sz="1500" baseline="0" dirty="0" smtClean="0">
                          <a:latin typeface="Calibri" panose="020F0502020204030204" pitchFamily="34" charset="0"/>
                          <a:ea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ea typeface="Calibri" panose="020F0502020204030204" pitchFamily="34" charset="0"/>
                          <a:cs typeface="Calibri" panose="020F0502020204030204" pitchFamily="34" charset="0"/>
                        </a:rPr>
                        <a:t>thoát</a:t>
                      </a:r>
                      <a:r>
                        <a:rPr lang="en-US" sz="1500" baseline="0" dirty="0" smtClean="0">
                          <a:latin typeface="Calibri" panose="020F0502020204030204" pitchFamily="34" charset="0"/>
                          <a:ea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ea typeface="Calibri" panose="020F0502020204030204" pitchFamily="34" charset="0"/>
                          <a:cs typeface="Calibri" panose="020F0502020204030204" pitchFamily="34" charset="0"/>
                        </a:rPr>
                        <a:t>nạn</a:t>
                      </a:r>
                      <a:endParaRPr lang="en-US" sz="1500" dirty="0" smtClean="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6350" indent="0" algn="just">
                        <a:buFontTx/>
                        <a:buNone/>
                      </a:pPr>
                      <a:r>
                        <a:rPr lang="en-US" sz="1450" b="1" i="0" kern="1200" dirty="0" smtClean="0">
                          <a:solidFill>
                            <a:schemeClr val="dk1"/>
                          </a:solidFill>
                          <a:effectLst/>
                          <a:latin typeface="Calibri" panose="020F0502020204030204" pitchFamily="34" charset="0"/>
                          <a:ea typeface="+mn-ea"/>
                          <a:cs typeface="Calibri" panose="020F0502020204030204" pitchFamily="34" charset="0"/>
                        </a:rPr>
                        <a:t>3.4.7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Các</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buồng</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TB ở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tầng</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1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phải</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có</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lối</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ra</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ngoài</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trực</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tiếp</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tới</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khu</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đất</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liền</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kề</a:t>
                      </a:r>
                      <a:r>
                        <a:rPr lang="en-US" sz="1450" b="0" i="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ngôi</a:t>
                      </a:r>
                      <a:r>
                        <a:rPr lang="en-US" sz="1450" b="0" i="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nhà</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hoặc</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qua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sảnh</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được</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ngăn</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cách</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với</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các</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hành</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lang</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tiếp</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giáp</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bằng</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các</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rgbClr val="7030A0"/>
                          </a:solidFill>
                          <a:effectLst/>
                          <a:latin typeface="Calibri" panose="020F0502020204030204" pitchFamily="34" charset="0"/>
                          <a:ea typeface="+mn-ea"/>
                          <a:cs typeface="Calibri" panose="020F0502020204030204" pitchFamily="34" charset="0"/>
                        </a:rPr>
                        <a:t>vách</a:t>
                      </a:r>
                      <a:r>
                        <a:rPr lang="en-US" sz="1450" b="0" i="0" kern="1200" dirty="0" smtClean="0">
                          <a:solidFill>
                            <a:srgbClr val="7030A0"/>
                          </a:solidFill>
                          <a:effectLst/>
                          <a:latin typeface="Calibri" panose="020F0502020204030204" pitchFamily="34" charset="0"/>
                          <a:ea typeface="+mn-ea"/>
                          <a:cs typeface="Calibri" panose="020F0502020204030204" pitchFamily="34" charset="0"/>
                        </a:rPr>
                        <a:t> </a:t>
                      </a:r>
                      <a:r>
                        <a:rPr lang="en-US" sz="1450" b="0" i="0" kern="1200" dirty="0" err="1" smtClean="0">
                          <a:solidFill>
                            <a:srgbClr val="7030A0"/>
                          </a:solidFill>
                          <a:effectLst/>
                          <a:latin typeface="Calibri" panose="020F0502020204030204" pitchFamily="34" charset="0"/>
                          <a:ea typeface="+mn-ea"/>
                          <a:cs typeface="Calibri" panose="020F0502020204030204" pitchFamily="34" charset="0"/>
                        </a:rPr>
                        <a:t>ngăn</a:t>
                      </a:r>
                      <a:r>
                        <a:rPr lang="en-US" sz="1450" b="0" i="0" kern="1200" dirty="0" smtClean="0">
                          <a:solidFill>
                            <a:srgbClr val="7030A0"/>
                          </a:solidFill>
                          <a:effectLst/>
                          <a:latin typeface="Calibri" panose="020F0502020204030204" pitchFamily="34" charset="0"/>
                          <a:ea typeface="+mn-ea"/>
                          <a:cs typeface="Calibri" panose="020F0502020204030204" pitchFamily="34" charset="0"/>
                        </a:rPr>
                        <a:t> </a:t>
                      </a:r>
                      <a:r>
                        <a:rPr lang="en-US" sz="1450" b="0" i="0" kern="1200" dirty="0" err="1" smtClean="0">
                          <a:solidFill>
                            <a:srgbClr val="7030A0"/>
                          </a:solidFill>
                          <a:effectLst/>
                          <a:latin typeface="Calibri" panose="020F0502020204030204" pitchFamily="34" charset="0"/>
                          <a:ea typeface="+mn-ea"/>
                          <a:cs typeface="Calibri" panose="020F0502020204030204" pitchFamily="34" charset="0"/>
                        </a:rPr>
                        <a:t>cháy</a:t>
                      </a:r>
                      <a:r>
                        <a:rPr lang="en-US" sz="1450" b="0" i="0" kern="1200" baseline="0" dirty="0" smtClean="0">
                          <a:solidFill>
                            <a:srgbClr val="7030A0"/>
                          </a:solidFill>
                          <a:effectLst/>
                          <a:latin typeface="Calibri" panose="020F0502020204030204" pitchFamily="34" charset="0"/>
                          <a:ea typeface="+mn-ea"/>
                          <a:cs typeface="Calibri" panose="020F0502020204030204" pitchFamily="34" charset="0"/>
                        </a:rPr>
                        <a:t> </a:t>
                      </a:r>
                      <a:r>
                        <a:rPr lang="en-US" sz="1450" b="0" i="0" kern="1200" dirty="0" err="1" smtClean="0">
                          <a:solidFill>
                            <a:srgbClr val="7030A0"/>
                          </a:solidFill>
                          <a:effectLst/>
                          <a:latin typeface="Calibri" panose="020F0502020204030204" pitchFamily="34" charset="0"/>
                          <a:ea typeface="+mn-ea"/>
                          <a:cs typeface="Calibri" panose="020F0502020204030204" pitchFamily="34" charset="0"/>
                        </a:rPr>
                        <a:t>loại</a:t>
                      </a:r>
                      <a:r>
                        <a:rPr lang="en-US" sz="1450" b="0" i="0" kern="1200" dirty="0" smtClean="0">
                          <a:solidFill>
                            <a:srgbClr val="7030A0"/>
                          </a:solidFill>
                          <a:effectLst/>
                          <a:latin typeface="Calibri" panose="020F0502020204030204" pitchFamily="34" charset="0"/>
                          <a:ea typeface="+mn-ea"/>
                          <a:cs typeface="Calibri" panose="020F0502020204030204" pitchFamily="34" charset="0"/>
                        </a:rPr>
                        <a:t> 1 </a:t>
                      </a:r>
                      <a:r>
                        <a:rPr lang="en-US" sz="1450" b="0" i="0" kern="1200" dirty="0" err="1" smtClean="0">
                          <a:solidFill>
                            <a:srgbClr val="7030A0"/>
                          </a:solidFill>
                          <a:effectLst/>
                          <a:latin typeface="Calibri" panose="020F0502020204030204" pitchFamily="34" charset="0"/>
                          <a:ea typeface="+mn-ea"/>
                          <a:cs typeface="Calibri" panose="020F0502020204030204" pitchFamily="34" charset="0"/>
                        </a:rPr>
                        <a:t>có</a:t>
                      </a:r>
                      <a:r>
                        <a:rPr lang="en-US" sz="1450" b="0" i="0" kern="1200" dirty="0" smtClean="0">
                          <a:solidFill>
                            <a:srgbClr val="7030A0"/>
                          </a:solidFill>
                          <a:effectLst/>
                          <a:latin typeface="Calibri" panose="020F0502020204030204" pitchFamily="34" charset="0"/>
                          <a:ea typeface="+mn-ea"/>
                          <a:cs typeface="Calibri" panose="020F0502020204030204" pitchFamily="34" charset="0"/>
                        </a:rPr>
                        <a:t> </a:t>
                      </a:r>
                      <a:r>
                        <a:rPr lang="en-US" sz="1450" b="0" i="0" kern="1200" dirty="0" err="1" smtClean="0">
                          <a:solidFill>
                            <a:srgbClr val="7030A0"/>
                          </a:solidFill>
                          <a:effectLst/>
                          <a:latin typeface="Calibri" panose="020F0502020204030204" pitchFamily="34" charset="0"/>
                          <a:ea typeface="+mn-ea"/>
                          <a:cs typeface="Calibri" panose="020F0502020204030204" pitchFamily="34" charset="0"/>
                        </a:rPr>
                        <a:t>cửa</a:t>
                      </a:r>
                      <a:r>
                        <a:rPr lang="en-US" sz="1450" b="0" i="0" kern="1200" dirty="0" smtClean="0">
                          <a:solidFill>
                            <a:srgbClr val="7030A0"/>
                          </a:solidFill>
                          <a:effectLst/>
                          <a:latin typeface="Calibri" panose="020F0502020204030204" pitchFamily="34" charset="0"/>
                          <a:ea typeface="+mn-ea"/>
                          <a:cs typeface="Calibri" panose="020F0502020204030204" pitchFamily="34" charset="0"/>
                        </a:rPr>
                        <a:t> </a:t>
                      </a:r>
                      <a:r>
                        <a:rPr lang="en-US" sz="1450" b="0" i="0" kern="1200" dirty="0" err="1" smtClean="0">
                          <a:solidFill>
                            <a:srgbClr val="7030A0"/>
                          </a:solidFill>
                          <a:effectLst/>
                          <a:latin typeface="Calibri" panose="020F0502020204030204" pitchFamily="34" charset="0"/>
                          <a:ea typeface="+mn-ea"/>
                          <a:cs typeface="Calibri" panose="020F0502020204030204" pitchFamily="34" charset="0"/>
                        </a:rPr>
                        <a:t>đi</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p>
                    <a:p>
                      <a:pPr marL="6350" indent="0" algn="just">
                        <a:buFontTx/>
                        <a:buNone/>
                      </a:pPr>
                      <a:endParaRPr lang="en-US" sz="1450" b="0" i="0" kern="1200" dirty="0" smtClean="0">
                        <a:solidFill>
                          <a:schemeClr val="dk1"/>
                        </a:solidFill>
                        <a:effectLst/>
                        <a:latin typeface="Calibri" panose="020F0502020204030204" pitchFamily="34" charset="0"/>
                        <a:ea typeface="+mn-ea"/>
                        <a:cs typeface="Calibri" panose="020F0502020204030204" pitchFamily="34" charset="0"/>
                      </a:endParaRPr>
                    </a:p>
                    <a:p>
                      <a:pPr marL="6350" indent="0" algn="just">
                        <a:buFontTx/>
                        <a:buNone/>
                      </a:pPr>
                      <a:endParaRPr lang="en-US" sz="1450" b="0" i="0" kern="1200" dirty="0" smtClean="0">
                        <a:solidFill>
                          <a:schemeClr val="dk1"/>
                        </a:solidFill>
                        <a:effectLst/>
                        <a:latin typeface="Calibri" panose="020F0502020204030204" pitchFamily="34" charset="0"/>
                        <a:ea typeface="+mn-ea"/>
                        <a:cs typeface="Calibri" panose="020F0502020204030204" pitchFamily="34" charset="0"/>
                      </a:endParaRPr>
                    </a:p>
                    <a:p>
                      <a:pPr marL="6350" indent="0" algn="just">
                        <a:buFontTx/>
                        <a:buNone/>
                      </a:pP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Khi</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bố</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trí</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các</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lối</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ra</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thoát</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nạn</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từ</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2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buồng</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thang</a:t>
                      </a:r>
                      <a:r>
                        <a:rPr lang="en-US" sz="1450" b="0" i="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bộ</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qua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sảnh</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chung</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thì</a:t>
                      </a:r>
                      <a:r>
                        <a:rPr lang="en-US" sz="1450" b="0" i="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một</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trong</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số</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đó</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trừ</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lối</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ra</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dẫn</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vào</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sảnh</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phải</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có</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cửa</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ra</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bên</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ngoài</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trực</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tiếp</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a:t>
                      </a:r>
                    </a:p>
                    <a:p>
                      <a:pPr marL="6350" indent="0" algn="just">
                        <a:buFontTx/>
                        <a:buNone/>
                      </a:pPr>
                      <a:endParaRPr lang="en-US" sz="1450" b="0" i="0" kern="1200" dirty="0" smtClean="0">
                        <a:solidFill>
                          <a:schemeClr val="dk1"/>
                        </a:solidFill>
                        <a:effectLst/>
                        <a:latin typeface="Calibri" panose="020F0502020204030204" pitchFamily="34" charset="0"/>
                        <a:ea typeface="+mn-ea"/>
                        <a:cs typeface="Calibri" panose="020F0502020204030204" pitchFamily="34" charset="0"/>
                      </a:endParaRPr>
                    </a:p>
                    <a:p>
                      <a:pPr marL="6350" indent="0" algn="just">
                        <a:buFontTx/>
                        <a:buNone/>
                      </a:pPr>
                      <a:endParaRPr lang="en-US" sz="1450" b="0" i="0" kern="1200" dirty="0" smtClean="0">
                        <a:solidFill>
                          <a:schemeClr val="dk1"/>
                        </a:solidFill>
                        <a:effectLst/>
                        <a:latin typeface="Calibri" panose="020F0502020204030204" pitchFamily="34" charset="0"/>
                        <a:ea typeface="+mn-ea"/>
                        <a:cs typeface="Calibri" panose="020F0502020204030204" pitchFamily="34" charset="0"/>
                      </a:endParaRPr>
                    </a:p>
                    <a:p>
                      <a:pPr marL="6350" indent="0" algn="just">
                        <a:buFontTx/>
                        <a:buNone/>
                      </a:pPr>
                      <a:r>
                        <a:rPr lang="en-US" sz="1450" b="0" i="0" kern="1200" dirty="0" smtClean="0">
                          <a:solidFill>
                            <a:schemeClr val="dk1"/>
                          </a:solidFill>
                          <a:effectLst/>
                          <a:latin typeface="Calibri" panose="020F0502020204030204" pitchFamily="34" charset="0"/>
                          <a:ea typeface="+mn-ea"/>
                          <a:cs typeface="Calibri" panose="020F0502020204030204" pitchFamily="34" charset="0"/>
                        </a:rPr>
                        <a:t>Cho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phép</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bố</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trí</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các</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lối</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ra</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thoát</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nạn</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từ</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hai</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buồng</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TB qua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sảnh</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chung</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đối</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với</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các</a:t>
                      </a:r>
                      <a:r>
                        <a:rPr lang="en-US" sz="1450" b="0" i="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nhà</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có</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chiều</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cao</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smtClean="0">
                          <a:solidFill>
                            <a:schemeClr val="dk1"/>
                          </a:solidFill>
                          <a:effectLst/>
                          <a:latin typeface="Calibri" panose="020F0502020204030204" pitchFamily="34" charset="0"/>
                          <a:ea typeface="+mn-ea"/>
                          <a:cs typeface="Calibri" panose="020F0502020204030204" pitchFamily="34" charset="0"/>
                        </a:rPr>
                        <a:t>PCCC &lt; 28 m,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DT</a:t>
                      </a:r>
                      <a:r>
                        <a:rPr lang="en-US" sz="1450" kern="1200" baseline="-25000" dirty="0" err="1" smtClean="0">
                          <a:solidFill>
                            <a:schemeClr val="dk1"/>
                          </a:solidFill>
                          <a:effectLst/>
                          <a:latin typeface="Calibri" panose="020F0502020204030204" pitchFamily="34" charset="0"/>
                          <a:ea typeface="+mn-ea"/>
                          <a:cs typeface="Calibri" panose="020F0502020204030204" pitchFamily="34" charset="0"/>
                        </a:rPr>
                        <a:t>mỗi</a:t>
                      </a:r>
                      <a:r>
                        <a:rPr lang="en-US" sz="1450" kern="1200" baseline="-25000" dirty="0" smtClean="0">
                          <a:solidFill>
                            <a:schemeClr val="dk1"/>
                          </a:solidFill>
                          <a:effectLst/>
                          <a:latin typeface="Calibri" panose="020F0502020204030204" pitchFamily="34" charset="0"/>
                          <a:ea typeface="+mn-ea"/>
                          <a:cs typeface="Calibri" panose="020F0502020204030204" pitchFamily="34" charset="0"/>
                        </a:rPr>
                        <a:t> </a:t>
                      </a:r>
                      <a:r>
                        <a:rPr lang="en-US" sz="1450" kern="1200" baseline="-25000" dirty="0" err="1" smtClean="0">
                          <a:solidFill>
                            <a:schemeClr val="dk1"/>
                          </a:solidFill>
                          <a:effectLst/>
                          <a:latin typeface="Calibri" panose="020F0502020204030204" pitchFamily="34" charset="0"/>
                          <a:ea typeface="+mn-ea"/>
                          <a:cs typeface="Calibri" panose="020F0502020204030204" pitchFamily="34" charset="0"/>
                        </a:rPr>
                        <a:t>tầng</a:t>
                      </a:r>
                      <a:r>
                        <a:rPr lang="en-US" sz="1450" kern="1200" baseline="-250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smtClean="0">
                          <a:solidFill>
                            <a:schemeClr val="dk1"/>
                          </a:solidFill>
                          <a:effectLst/>
                          <a:latin typeface="Calibri" panose="020F0502020204030204" pitchFamily="34" charset="0"/>
                          <a:ea typeface="+mn-ea"/>
                          <a:cs typeface="Calibri" panose="020F0502020204030204" pitchFamily="34" charset="0"/>
                        </a:rPr>
                        <a:t>≤300 m</a:t>
                      </a:r>
                      <a:r>
                        <a:rPr lang="en-US" sz="1450" kern="1200" baseline="30000" dirty="0" smtClean="0">
                          <a:solidFill>
                            <a:schemeClr val="dk1"/>
                          </a:solidFill>
                          <a:effectLst/>
                          <a:latin typeface="Calibri" panose="020F0502020204030204" pitchFamily="34" charset="0"/>
                          <a:ea typeface="+mn-ea"/>
                          <a:cs typeface="Calibri" panose="020F0502020204030204" pitchFamily="34" charset="0"/>
                        </a:rPr>
                        <a:t>2</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rgbClr val="7030A0"/>
                          </a:solidFill>
                          <a:effectLst/>
                          <a:latin typeface="Calibri" panose="020F0502020204030204" pitchFamily="34" charset="0"/>
                          <a:ea typeface="+mn-ea"/>
                          <a:cs typeface="Calibri" panose="020F0502020204030204" pitchFamily="34" charset="0"/>
                        </a:rPr>
                        <a:t>có</a:t>
                      </a:r>
                      <a:r>
                        <a:rPr lang="en-US" sz="1450" b="0" i="0" kern="1200" dirty="0" smtClean="0">
                          <a:solidFill>
                            <a:srgbClr val="7030A0"/>
                          </a:solidFill>
                          <a:effectLst/>
                          <a:latin typeface="Calibri" panose="020F0502020204030204" pitchFamily="34" charset="0"/>
                          <a:ea typeface="+mn-ea"/>
                          <a:cs typeface="Calibri" panose="020F0502020204030204" pitchFamily="34" charset="0"/>
                        </a:rPr>
                        <a:t> </a:t>
                      </a:r>
                      <a:r>
                        <a:rPr lang="en-US" sz="1450" b="0" i="0" kern="1200" dirty="0" err="1" smtClean="0">
                          <a:solidFill>
                            <a:srgbClr val="7030A0"/>
                          </a:solidFill>
                          <a:effectLst/>
                          <a:latin typeface="Calibri" panose="020F0502020204030204" pitchFamily="34" charset="0"/>
                          <a:ea typeface="+mn-ea"/>
                          <a:cs typeface="Calibri" panose="020F0502020204030204" pitchFamily="34" charset="0"/>
                        </a:rPr>
                        <a:t>số</a:t>
                      </a:r>
                      <a:r>
                        <a:rPr lang="en-US" sz="1450" b="0" i="0" kern="1200" dirty="0" smtClean="0">
                          <a:solidFill>
                            <a:srgbClr val="7030A0"/>
                          </a:solidFill>
                          <a:effectLst/>
                          <a:latin typeface="Calibri" panose="020F0502020204030204" pitchFamily="34" charset="0"/>
                          <a:ea typeface="+mn-ea"/>
                          <a:cs typeface="Calibri" panose="020F0502020204030204" pitchFamily="34" charset="0"/>
                        </a:rPr>
                        <a:t> </a:t>
                      </a:r>
                      <a:r>
                        <a:rPr lang="en-US" sz="1450" b="0" i="0" kern="1200" dirty="0" err="1" smtClean="0">
                          <a:solidFill>
                            <a:srgbClr val="7030A0"/>
                          </a:solidFill>
                          <a:effectLst/>
                          <a:latin typeface="Calibri" panose="020F0502020204030204" pitchFamily="34" charset="0"/>
                          <a:ea typeface="+mn-ea"/>
                          <a:cs typeface="Calibri" panose="020F0502020204030204" pitchFamily="34" charset="0"/>
                        </a:rPr>
                        <a:t>người</a:t>
                      </a:r>
                      <a:r>
                        <a:rPr lang="en-US" sz="1450" b="0" i="0" kern="1200" dirty="0" smtClean="0">
                          <a:solidFill>
                            <a:srgbClr val="7030A0"/>
                          </a:solidFill>
                          <a:effectLst/>
                          <a:latin typeface="Calibri" panose="020F0502020204030204" pitchFamily="34" charset="0"/>
                          <a:ea typeface="+mn-ea"/>
                          <a:cs typeface="Calibri" panose="020F0502020204030204" pitchFamily="34" charset="0"/>
                        </a:rPr>
                        <a:t> </a:t>
                      </a:r>
                      <a:r>
                        <a:rPr lang="en-US" sz="1450" b="0" i="0" kern="1200" dirty="0" err="1" smtClean="0">
                          <a:solidFill>
                            <a:srgbClr val="7030A0"/>
                          </a:solidFill>
                          <a:effectLst/>
                          <a:latin typeface="Calibri" panose="020F0502020204030204" pitchFamily="34" charset="0"/>
                          <a:ea typeface="+mn-ea"/>
                          <a:cs typeface="Calibri" panose="020F0502020204030204" pitchFamily="34" charset="0"/>
                        </a:rPr>
                        <a:t>sử</a:t>
                      </a:r>
                      <a:r>
                        <a:rPr lang="en-US" sz="1450" b="0" i="0" kern="1200" baseline="0" dirty="0" smtClean="0">
                          <a:solidFill>
                            <a:srgbClr val="7030A0"/>
                          </a:solidFill>
                          <a:effectLst/>
                          <a:latin typeface="Calibri" panose="020F0502020204030204" pitchFamily="34" charset="0"/>
                          <a:ea typeface="+mn-ea"/>
                          <a:cs typeface="Calibri" panose="020F0502020204030204" pitchFamily="34" charset="0"/>
                        </a:rPr>
                        <a:t> </a:t>
                      </a:r>
                      <a:r>
                        <a:rPr lang="en-US" sz="1450" b="0" i="0" kern="1200" dirty="0" err="1" smtClean="0">
                          <a:solidFill>
                            <a:srgbClr val="7030A0"/>
                          </a:solidFill>
                          <a:effectLst/>
                          <a:latin typeface="Calibri" panose="020F0502020204030204" pitchFamily="34" charset="0"/>
                          <a:ea typeface="+mn-ea"/>
                          <a:cs typeface="Calibri" panose="020F0502020204030204" pitchFamily="34" charset="0"/>
                        </a:rPr>
                        <a:t>dụng</a:t>
                      </a:r>
                      <a:r>
                        <a:rPr lang="en-US" sz="1450" b="0" i="0" kern="1200" dirty="0" smtClean="0">
                          <a:solidFill>
                            <a:srgbClr val="7030A0"/>
                          </a:solidFill>
                          <a:effectLst/>
                          <a:latin typeface="Calibri" panose="020F0502020204030204" pitchFamily="34" charset="0"/>
                          <a:ea typeface="+mn-ea"/>
                          <a:cs typeface="Calibri" panose="020F0502020204030204" pitchFamily="34" charset="0"/>
                        </a:rPr>
                        <a:t> ở </a:t>
                      </a:r>
                      <a:r>
                        <a:rPr lang="en-US" sz="1450" b="0" i="0" kern="1200" dirty="0" err="1" smtClean="0">
                          <a:solidFill>
                            <a:srgbClr val="7030A0"/>
                          </a:solidFill>
                          <a:effectLst/>
                          <a:latin typeface="Calibri" panose="020F0502020204030204" pitchFamily="34" charset="0"/>
                          <a:ea typeface="+mn-ea"/>
                          <a:cs typeface="Calibri" panose="020F0502020204030204" pitchFamily="34" charset="0"/>
                        </a:rPr>
                        <a:t>mỗi</a:t>
                      </a:r>
                      <a:r>
                        <a:rPr lang="en-US" sz="1450" b="0" i="0" kern="1200" dirty="0" smtClean="0">
                          <a:solidFill>
                            <a:srgbClr val="7030A0"/>
                          </a:solidFill>
                          <a:effectLst/>
                          <a:latin typeface="Calibri" panose="020F0502020204030204" pitchFamily="34" charset="0"/>
                          <a:ea typeface="+mn-ea"/>
                          <a:cs typeface="Calibri" panose="020F0502020204030204" pitchFamily="34" charset="0"/>
                        </a:rPr>
                        <a:t> </a:t>
                      </a:r>
                      <a:r>
                        <a:rPr lang="en-US" sz="1450" b="0" i="0" kern="1200" dirty="0" err="1" smtClean="0">
                          <a:solidFill>
                            <a:srgbClr val="7030A0"/>
                          </a:solidFill>
                          <a:effectLst/>
                          <a:latin typeface="Calibri" panose="020F0502020204030204" pitchFamily="34" charset="0"/>
                          <a:ea typeface="+mn-ea"/>
                          <a:cs typeface="Calibri" panose="020F0502020204030204" pitchFamily="34" charset="0"/>
                        </a:rPr>
                        <a:t>tầng</a:t>
                      </a:r>
                      <a:r>
                        <a:rPr lang="en-US" sz="1450" b="0" i="0" kern="1200" dirty="0" smtClean="0">
                          <a:solidFill>
                            <a:srgbClr val="7030A0"/>
                          </a:solidFill>
                          <a:effectLst/>
                          <a:latin typeface="Calibri" panose="020F0502020204030204" pitchFamily="34" charset="0"/>
                          <a:ea typeface="+mn-ea"/>
                          <a:cs typeface="Calibri" panose="020F0502020204030204" pitchFamily="34" charset="0"/>
                        </a:rPr>
                        <a:t>, </a:t>
                      </a:r>
                      <a:r>
                        <a:rPr lang="en-US" sz="1450" b="0" i="0" kern="1200" dirty="0" err="1" smtClean="0">
                          <a:solidFill>
                            <a:srgbClr val="7030A0"/>
                          </a:solidFill>
                          <a:effectLst/>
                          <a:latin typeface="Calibri" panose="020F0502020204030204" pitchFamily="34" charset="0"/>
                          <a:ea typeface="+mn-ea"/>
                          <a:cs typeface="Calibri" panose="020F0502020204030204" pitchFamily="34" charset="0"/>
                        </a:rPr>
                        <a:t>tính</a:t>
                      </a:r>
                      <a:r>
                        <a:rPr lang="en-US" sz="1450" b="0" i="0" kern="1200" dirty="0" smtClean="0">
                          <a:solidFill>
                            <a:srgbClr val="7030A0"/>
                          </a:solidFill>
                          <a:effectLst/>
                          <a:latin typeface="Calibri" panose="020F0502020204030204" pitchFamily="34" charset="0"/>
                          <a:ea typeface="+mn-ea"/>
                          <a:cs typeface="Calibri" panose="020F0502020204030204" pitchFamily="34" charset="0"/>
                        </a:rPr>
                        <a:t> </a:t>
                      </a:r>
                      <a:r>
                        <a:rPr lang="en-US" sz="1450" b="0" i="0" kern="1200" dirty="0" err="1" smtClean="0">
                          <a:solidFill>
                            <a:srgbClr val="7030A0"/>
                          </a:solidFill>
                          <a:effectLst/>
                          <a:latin typeface="Calibri" panose="020F0502020204030204" pitchFamily="34" charset="0"/>
                          <a:ea typeface="+mn-ea"/>
                          <a:cs typeface="Calibri" panose="020F0502020204030204" pitchFamily="34" charset="0"/>
                        </a:rPr>
                        <a:t>theo</a:t>
                      </a:r>
                      <a:r>
                        <a:rPr lang="en-US" sz="1450" b="0" i="0" kern="1200" dirty="0" smtClean="0">
                          <a:solidFill>
                            <a:srgbClr val="7030A0"/>
                          </a:solidFill>
                          <a:effectLst/>
                          <a:latin typeface="Calibri" panose="020F0502020204030204" pitchFamily="34" charset="0"/>
                          <a:ea typeface="+mn-ea"/>
                          <a:cs typeface="Calibri" panose="020F0502020204030204" pitchFamily="34" charset="0"/>
                        </a:rPr>
                        <a:t> </a:t>
                      </a:r>
                      <a:r>
                        <a:rPr lang="en-US" sz="1450" b="0" i="0" kern="1200" dirty="0" err="1" smtClean="0">
                          <a:solidFill>
                            <a:srgbClr val="7030A0"/>
                          </a:solidFill>
                          <a:effectLst/>
                          <a:latin typeface="Calibri" panose="020F0502020204030204" pitchFamily="34" charset="0"/>
                          <a:ea typeface="+mn-ea"/>
                          <a:cs typeface="Calibri" panose="020F0502020204030204" pitchFamily="34" charset="0"/>
                        </a:rPr>
                        <a:t>Bảng</a:t>
                      </a:r>
                      <a:r>
                        <a:rPr lang="en-US" sz="1450" b="0" i="0" kern="1200" dirty="0" smtClean="0">
                          <a:solidFill>
                            <a:srgbClr val="7030A0"/>
                          </a:solidFill>
                          <a:effectLst/>
                          <a:latin typeface="Calibri" panose="020F0502020204030204" pitchFamily="34" charset="0"/>
                          <a:ea typeface="+mn-ea"/>
                          <a:cs typeface="Calibri" panose="020F0502020204030204" pitchFamily="34" charset="0"/>
                        </a:rPr>
                        <a:t> G.9 (</a:t>
                      </a:r>
                      <a:r>
                        <a:rPr lang="en-US" sz="1450" b="0" i="0" kern="1200" dirty="0" err="1" smtClean="0">
                          <a:solidFill>
                            <a:srgbClr val="7030A0"/>
                          </a:solidFill>
                          <a:effectLst/>
                          <a:latin typeface="Calibri" panose="020F0502020204030204" pitchFamily="34" charset="0"/>
                          <a:ea typeface="+mn-ea"/>
                          <a:cs typeface="Calibri" panose="020F0502020204030204" pitchFamily="34" charset="0"/>
                        </a:rPr>
                        <a:t>Phụ</a:t>
                      </a:r>
                      <a:r>
                        <a:rPr lang="en-US" sz="1450" b="0" i="0" kern="1200" dirty="0" smtClean="0">
                          <a:solidFill>
                            <a:srgbClr val="7030A0"/>
                          </a:solidFill>
                          <a:effectLst/>
                          <a:latin typeface="Calibri" panose="020F0502020204030204" pitchFamily="34" charset="0"/>
                          <a:ea typeface="+mn-ea"/>
                          <a:cs typeface="Calibri" panose="020F0502020204030204" pitchFamily="34" charset="0"/>
                        </a:rPr>
                        <a:t> </a:t>
                      </a:r>
                      <a:r>
                        <a:rPr lang="en-US" sz="1450" b="0" i="0" kern="1200" dirty="0" err="1" smtClean="0">
                          <a:solidFill>
                            <a:srgbClr val="7030A0"/>
                          </a:solidFill>
                          <a:effectLst/>
                          <a:latin typeface="Calibri" panose="020F0502020204030204" pitchFamily="34" charset="0"/>
                          <a:ea typeface="+mn-ea"/>
                          <a:cs typeface="Calibri" panose="020F0502020204030204" pitchFamily="34" charset="0"/>
                        </a:rPr>
                        <a:t>lục</a:t>
                      </a:r>
                      <a:r>
                        <a:rPr lang="en-US" sz="1450" b="0" i="0" kern="1200" dirty="0" smtClean="0">
                          <a:solidFill>
                            <a:srgbClr val="7030A0"/>
                          </a:solidFill>
                          <a:effectLst/>
                          <a:latin typeface="Calibri" panose="020F0502020204030204" pitchFamily="34" charset="0"/>
                          <a:ea typeface="+mn-ea"/>
                          <a:cs typeface="Calibri" panose="020F0502020204030204" pitchFamily="34" charset="0"/>
                        </a:rPr>
                        <a:t> G),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không</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vượt</a:t>
                      </a:r>
                      <a:r>
                        <a:rPr lang="en-US" sz="1450" b="0" i="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quá</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50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người</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và</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toàn</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bộ</a:t>
                      </a:r>
                      <a:r>
                        <a:rPr lang="en-US" sz="1450" b="0" i="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nhà</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được</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bảo</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vệ</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hệ</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thống</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chữa</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cháy</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tự</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động</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phù</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hợp</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với</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quy</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định</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hiện</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hành</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a:t>
                      </a:r>
                    </a:p>
                  </a:txBody>
                  <a:tcPr/>
                </a:tc>
                <a:tc>
                  <a:txBody>
                    <a:bodyPr/>
                    <a:lstStyle/>
                    <a:p>
                      <a:pPr algn="just"/>
                      <a:r>
                        <a:rPr lang="en-US" sz="1450" b="1" kern="1200" dirty="0" smtClean="0">
                          <a:solidFill>
                            <a:schemeClr val="dk1"/>
                          </a:solidFill>
                          <a:effectLst/>
                          <a:latin typeface="Calibri" panose="020F0502020204030204" pitchFamily="34" charset="0"/>
                          <a:ea typeface="+mn-ea"/>
                          <a:cs typeface="Calibri" panose="020F0502020204030204" pitchFamily="34" charset="0"/>
                        </a:rPr>
                        <a:t>3.4.7</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Các</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buồng</a:t>
                      </a:r>
                      <a:r>
                        <a:rPr lang="en-US" sz="1450" kern="1200" dirty="0" smtClean="0">
                          <a:solidFill>
                            <a:schemeClr val="dk1"/>
                          </a:solidFill>
                          <a:effectLst/>
                          <a:latin typeface="Calibri" panose="020F0502020204030204" pitchFamily="34" charset="0"/>
                          <a:ea typeface="+mn-ea"/>
                          <a:cs typeface="Calibri" panose="020F0502020204030204" pitchFamily="34" charset="0"/>
                        </a:rPr>
                        <a:t> TB,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trừ</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các</a:t>
                      </a:r>
                      <a:r>
                        <a:rPr lang="en-US" sz="1450" kern="1200" dirty="0" smtClean="0">
                          <a:solidFill>
                            <a:schemeClr val="dk1"/>
                          </a:solidFill>
                          <a:effectLst/>
                          <a:latin typeface="Calibri" panose="020F0502020204030204" pitchFamily="34" charset="0"/>
                          <a:ea typeface="+mn-ea"/>
                          <a:cs typeface="Calibri" panose="020F0502020204030204" pitchFamily="34" charset="0"/>
                        </a:rPr>
                        <a:t> TH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được</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qđ</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riêng</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trong</a:t>
                      </a:r>
                      <a:r>
                        <a:rPr lang="en-US" sz="1450" kern="1200" dirty="0" smtClean="0">
                          <a:solidFill>
                            <a:schemeClr val="dk1"/>
                          </a:solidFill>
                          <a:effectLst/>
                          <a:latin typeface="Calibri" panose="020F0502020204030204" pitchFamily="34" charset="0"/>
                          <a:ea typeface="+mn-ea"/>
                          <a:cs typeface="Calibri" panose="020F0502020204030204" pitchFamily="34" charset="0"/>
                        </a:rPr>
                        <a:t> QC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này</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phải</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có</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lối</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ra</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ngoài</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trực</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tiếp</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tới</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khu</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đất</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liền</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kề</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nhà</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hoặc</a:t>
                      </a:r>
                      <a:r>
                        <a:rPr lang="en-US" sz="1450" kern="1200" dirty="0" smtClean="0">
                          <a:solidFill>
                            <a:schemeClr val="dk1"/>
                          </a:solidFill>
                          <a:effectLst/>
                          <a:latin typeface="Calibri" panose="020F0502020204030204" pitchFamily="34" charset="0"/>
                          <a:ea typeface="+mn-ea"/>
                          <a:cs typeface="Calibri" panose="020F0502020204030204" pitchFamily="34" charset="0"/>
                        </a:rPr>
                        <a:t> qua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tiền</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sảnh</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được</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ngăn</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cách</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với</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các</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hành</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lang</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và</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các</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gian</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phòng</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tiếp</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giáp</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bằng</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các</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rgbClr val="7030A0"/>
                          </a:solidFill>
                          <a:effectLst/>
                          <a:latin typeface="Calibri" panose="020F0502020204030204" pitchFamily="34" charset="0"/>
                          <a:ea typeface="+mn-ea"/>
                          <a:cs typeface="Calibri" panose="020F0502020204030204" pitchFamily="34" charset="0"/>
                        </a:rPr>
                        <a:t>vách</a:t>
                      </a:r>
                      <a:r>
                        <a:rPr lang="en-US" sz="1450" kern="1200" dirty="0" smtClean="0">
                          <a:solidFill>
                            <a:srgbClr val="7030A0"/>
                          </a:solidFill>
                          <a:effectLst/>
                          <a:latin typeface="Calibri" panose="020F0502020204030204" pitchFamily="34" charset="0"/>
                          <a:ea typeface="+mn-ea"/>
                          <a:cs typeface="Calibri" panose="020F0502020204030204" pitchFamily="34" charset="0"/>
                        </a:rPr>
                        <a:t> </a:t>
                      </a:r>
                      <a:r>
                        <a:rPr lang="en-US" sz="1450" kern="1200" dirty="0" err="1" smtClean="0">
                          <a:solidFill>
                            <a:srgbClr val="7030A0"/>
                          </a:solidFill>
                          <a:effectLst/>
                          <a:latin typeface="Calibri" panose="020F0502020204030204" pitchFamily="34" charset="0"/>
                          <a:ea typeface="+mn-ea"/>
                          <a:cs typeface="Calibri" panose="020F0502020204030204" pitchFamily="34" charset="0"/>
                        </a:rPr>
                        <a:t>ngăn</a:t>
                      </a:r>
                      <a:r>
                        <a:rPr lang="en-US" sz="1450" kern="1200" dirty="0" smtClean="0">
                          <a:solidFill>
                            <a:srgbClr val="7030A0"/>
                          </a:solidFill>
                          <a:effectLst/>
                          <a:latin typeface="Calibri" panose="020F0502020204030204" pitchFamily="34" charset="0"/>
                          <a:ea typeface="+mn-ea"/>
                          <a:cs typeface="Calibri" panose="020F0502020204030204" pitchFamily="34" charset="0"/>
                        </a:rPr>
                        <a:t> </a:t>
                      </a:r>
                      <a:r>
                        <a:rPr lang="en-US" sz="1450" kern="1200" dirty="0" err="1" smtClean="0">
                          <a:solidFill>
                            <a:srgbClr val="7030A0"/>
                          </a:solidFill>
                          <a:effectLst/>
                          <a:latin typeface="Calibri" panose="020F0502020204030204" pitchFamily="34" charset="0"/>
                          <a:ea typeface="+mn-ea"/>
                          <a:cs typeface="Calibri" panose="020F0502020204030204" pitchFamily="34" charset="0"/>
                        </a:rPr>
                        <a:t>cháy</a:t>
                      </a:r>
                      <a:r>
                        <a:rPr lang="en-US" sz="1450" kern="1200" dirty="0" smtClean="0">
                          <a:solidFill>
                            <a:srgbClr val="7030A0"/>
                          </a:solidFill>
                          <a:effectLst/>
                          <a:latin typeface="Calibri" panose="020F0502020204030204" pitchFamily="34" charset="0"/>
                          <a:ea typeface="+mn-ea"/>
                          <a:cs typeface="Calibri" panose="020F0502020204030204" pitchFamily="34" charset="0"/>
                        </a:rPr>
                        <a:t> </a:t>
                      </a:r>
                      <a:r>
                        <a:rPr lang="en-US" sz="1450" kern="1200" dirty="0" err="1" smtClean="0">
                          <a:solidFill>
                            <a:srgbClr val="7030A0"/>
                          </a:solidFill>
                          <a:effectLst/>
                          <a:latin typeface="Calibri" panose="020F0502020204030204" pitchFamily="34" charset="0"/>
                          <a:ea typeface="+mn-ea"/>
                          <a:cs typeface="Calibri" panose="020F0502020204030204" pitchFamily="34" charset="0"/>
                        </a:rPr>
                        <a:t>loại</a:t>
                      </a:r>
                      <a:r>
                        <a:rPr lang="en-US" sz="1450" kern="1200" dirty="0" smtClean="0">
                          <a:solidFill>
                            <a:srgbClr val="7030A0"/>
                          </a:solidFill>
                          <a:effectLst/>
                          <a:latin typeface="Calibri" panose="020F0502020204030204" pitchFamily="34" charset="0"/>
                          <a:ea typeface="+mn-ea"/>
                          <a:cs typeface="Calibri" panose="020F0502020204030204" pitchFamily="34" charset="0"/>
                        </a:rPr>
                        <a:t> 1 </a:t>
                      </a:r>
                      <a:r>
                        <a:rPr lang="en-US" sz="1450" kern="1200" dirty="0" err="1" smtClean="0">
                          <a:solidFill>
                            <a:srgbClr val="7030A0"/>
                          </a:solidFill>
                          <a:effectLst/>
                          <a:latin typeface="Calibri" panose="020F0502020204030204" pitchFamily="34" charset="0"/>
                          <a:ea typeface="+mn-ea"/>
                          <a:cs typeface="Calibri" panose="020F0502020204030204" pitchFamily="34" charset="0"/>
                        </a:rPr>
                        <a:t>có</a:t>
                      </a:r>
                      <a:r>
                        <a:rPr lang="en-US" sz="1450" kern="1200" dirty="0" smtClean="0">
                          <a:solidFill>
                            <a:srgbClr val="7030A0"/>
                          </a:solidFill>
                          <a:effectLst/>
                          <a:latin typeface="Calibri" panose="020F0502020204030204" pitchFamily="34" charset="0"/>
                          <a:ea typeface="+mn-ea"/>
                          <a:cs typeface="Calibri" panose="020F0502020204030204" pitchFamily="34" charset="0"/>
                        </a:rPr>
                        <a:t> </a:t>
                      </a:r>
                      <a:r>
                        <a:rPr lang="en-US" sz="1450" kern="1200" dirty="0" err="1" smtClean="0">
                          <a:solidFill>
                            <a:srgbClr val="7030A0"/>
                          </a:solidFill>
                          <a:effectLst/>
                          <a:latin typeface="Calibri" panose="020F0502020204030204" pitchFamily="34" charset="0"/>
                          <a:ea typeface="+mn-ea"/>
                          <a:cs typeface="Calibri" panose="020F0502020204030204" pitchFamily="34" charset="0"/>
                        </a:rPr>
                        <a:t>cửa</a:t>
                      </a:r>
                      <a:r>
                        <a:rPr lang="en-US" sz="1450" kern="1200" dirty="0" smtClean="0">
                          <a:solidFill>
                            <a:srgbClr val="7030A0"/>
                          </a:solidFill>
                          <a:effectLst/>
                          <a:latin typeface="Calibri" panose="020F0502020204030204" pitchFamily="34" charset="0"/>
                          <a:ea typeface="+mn-ea"/>
                          <a:cs typeface="Calibri" panose="020F0502020204030204" pitchFamily="34" charset="0"/>
                        </a:rPr>
                        <a:t> </a:t>
                      </a:r>
                      <a:r>
                        <a:rPr lang="en-US" sz="1450" kern="1200" dirty="0" err="1" smtClean="0">
                          <a:solidFill>
                            <a:srgbClr val="7030A0"/>
                          </a:solidFill>
                          <a:effectLst/>
                          <a:latin typeface="Calibri" panose="020F0502020204030204" pitchFamily="34" charset="0"/>
                          <a:ea typeface="+mn-ea"/>
                          <a:cs typeface="Calibri" panose="020F0502020204030204" pitchFamily="34" charset="0"/>
                        </a:rPr>
                        <a:t>đi</a:t>
                      </a:r>
                      <a:r>
                        <a:rPr lang="en-US" sz="1450" kern="1200" dirty="0" smtClean="0">
                          <a:solidFill>
                            <a:srgbClr val="7030A0"/>
                          </a:solidFill>
                          <a:effectLst/>
                          <a:latin typeface="Calibri" panose="020F0502020204030204" pitchFamily="34" charset="0"/>
                          <a:ea typeface="+mn-ea"/>
                          <a:cs typeface="Calibri" panose="020F0502020204030204" pitchFamily="34" charset="0"/>
                        </a:rPr>
                        <a:t> </a:t>
                      </a:r>
                      <a:r>
                        <a:rPr lang="en-US" sz="1450" kern="1200" dirty="0" err="1" smtClean="0">
                          <a:solidFill>
                            <a:srgbClr val="FF0000"/>
                          </a:solidFill>
                          <a:effectLst/>
                          <a:latin typeface="Calibri" panose="020F0502020204030204" pitchFamily="34" charset="0"/>
                          <a:ea typeface="+mn-ea"/>
                          <a:cs typeface="Calibri" panose="020F0502020204030204" pitchFamily="34" charset="0"/>
                        </a:rPr>
                        <a:t>với</a:t>
                      </a:r>
                      <a:r>
                        <a:rPr lang="en-US" sz="1450" kern="1200" dirty="0" smtClean="0">
                          <a:solidFill>
                            <a:srgbClr val="FF0000"/>
                          </a:solidFill>
                          <a:effectLst/>
                          <a:latin typeface="Calibri" panose="020F0502020204030204" pitchFamily="34" charset="0"/>
                          <a:ea typeface="+mn-ea"/>
                          <a:cs typeface="Calibri" panose="020F0502020204030204" pitchFamily="34" charset="0"/>
                        </a:rPr>
                        <a:t> </a:t>
                      </a:r>
                      <a:r>
                        <a:rPr lang="en-US" sz="1450" kern="1200" dirty="0" err="1" smtClean="0">
                          <a:solidFill>
                            <a:srgbClr val="FF0000"/>
                          </a:solidFill>
                          <a:effectLst/>
                          <a:latin typeface="Calibri" panose="020F0502020204030204" pitchFamily="34" charset="0"/>
                          <a:ea typeface="+mn-ea"/>
                          <a:cs typeface="Calibri" panose="020F0502020204030204" pitchFamily="34" charset="0"/>
                        </a:rPr>
                        <a:t>cơ</a:t>
                      </a:r>
                      <a:r>
                        <a:rPr lang="en-US" sz="1450" kern="1200" dirty="0" smtClean="0">
                          <a:solidFill>
                            <a:srgbClr val="FF0000"/>
                          </a:solidFill>
                          <a:effectLst/>
                          <a:latin typeface="Calibri" panose="020F0502020204030204" pitchFamily="34" charset="0"/>
                          <a:ea typeface="+mn-ea"/>
                          <a:cs typeface="Calibri" panose="020F0502020204030204" pitchFamily="34" charset="0"/>
                        </a:rPr>
                        <a:t> </a:t>
                      </a:r>
                      <a:r>
                        <a:rPr lang="en-US" sz="1450" kern="1200" dirty="0" err="1" smtClean="0">
                          <a:solidFill>
                            <a:srgbClr val="FF0000"/>
                          </a:solidFill>
                          <a:effectLst/>
                          <a:latin typeface="Calibri" panose="020F0502020204030204" pitchFamily="34" charset="0"/>
                          <a:ea typeface="+mn-ea"/>
                          <a:cs typeface="Calibri" panose="020F0502020204030204" pitchFamily="34" charset="0"/>
                        </a:rPr>
                        <a:t>cấu</a:t>
                      </a:r>
                      <a:r>
                        <a:rPr lang="en-US" sz="1450" kern="1200" dirty="0" smtClean="0">
                          <a:solidFill>
                            <a:srgbClr val="FF0000"/>
                          </a:solidFill>
                          <a:effectLst/>
                          <a:latin typeface="Calibri" panose="020F0502020204030204" pitchFamily="34" charset="0"/>
                          <a:ea typeface="+mn-ea"/>
                          <a:cs typeface="Calibri" panose="020F0502020204030204" pitchFamily="34" charset="0"/>
                        </a:rPr>
                        <a:t> </a:t>
                      </a:r>
                      <a:r>
                        <a:rPr lang="en-US" sz="1450" kern="1200" dirty="0" err="1" smtClean="0">
                          <a:solidFill>
                            <a:srgbClr val="FF0000"/>
                          </a:solidFill>
                          <a:effectLst/>
                          <a:latin typeface="Calibri" panose="020F0502020204030204" pitchFamily="34" charset="0"/>
                          <a:ea typeface="+mn-ea"/>
                          <a:cs typeface="Calibri" panose="020F0502020204030204" pitchFamily="34" charset="0"/>
                        </a:rPr>
                        <a:t>tự</a:t>
                      </a:r>
                      <a:r>
                        <a:rPr lang="en-US" sz="1450" kern="1200" dirty="0" smtClean="0">
                          <a:solidFill>
                            <a:srgbClr val="FF0000"/>
                          </a:solidFill>
                          <a:effectLst/>
                          <a:latin typeface="Calibri" panose="020F0502020204030204" pitchFamily="34" charset="0"/>
                          <a:ea typeface="+mn-ea"/>
                          <a:cs typeface="Calibri" panose="020F0502020204030204" pitchFamily="34" charset="0"/>
                        </a:rPr>
                        <a:t> </a:t>
                      </a:r>
                      <a:r>
                        <a:rPr lang="en-US" sz="1450" kern="1200" dirty="0" err="1" smtClean="0">
                          <a:solidFill>
                            <a:srgbClr val="FF0000"/>
                          </a:solidFill>
                          <a:effectLst/>
                          <a:latin typeface="Calibri" panose="020F0502020204030204" pitchFamily="34" charset="0"/>
                          <a:ea typeface="+mn-ea"/>
                          <a:cs typeface="Calibri" panose="020F0502020204030204" pitchFamily="34" charset="0"/>
                        </a:rPr>
                        <a:t>đóng</a:t>
                      </a:r>
                      <a:r>
                        <a:rPr lang="en-US" sz="1450" kern="1200" dirty="0" smtClean="0">
                          <a:solidFill>
                            <a:srgbClr val="FF0000"/>
                          </a:solidFill>
                          <a:effectLst/>
                          <a:latin typeface="Calibri" panose="020F0502020204030204" pitchFamily="34" charset="0"/>
                          <a:ea typeface="+mn-ea"/>
                          <a:cs typeface="Calibri" panose="020F0502020204030204" pitchFamily="34" charset="0"/>
                        </a:rPr>
                        <a:t> </a:t>
                      </a:r>
                      <a:r>
                        <a:rPr lang="en-US" sz="1450" kern="1200" dirty="0" err="1" smtClean="0">
                          <a:solidFill>
                            <a:srgbClr val="FF0000"/>
                          </a:solidFill>
                          <a:effectLst/>
                          <a:latin typeface="Calibri" panose="020F0502020204030204" pitchFamily="34" charset="0"/>
                          <a:ea typeface="+mn-ea"/>
                          <a:cs typeface="Calibri" panose="020F0502020204030204" pitchFamily="34" charset="0"/>
                        </a:rPr>
                        <a:t>và</a:t>
                      </a:r>
                      <a:r>
                        <a:rPr lang="en-US" sz="1450" kern="1200" dirty="0" smtClean="0">
                          <a:solidFill>
                            <a:srgbClr val="FF0000"/>
                          </a:solidFill>
                          <a:effectLst/>
                          <a:latin typeface="Calibri" panose="020F0502020204030204" pitchFamily="34" charset="0"/>
                          <a:ea typeface="+mn-ea"/>
                          <a:cs typeface="Calibri" panose="020F0502020204030204" pitchFamily="34" charset="0"/>
                        </a:rPr>
                        <a:t> </a:t>
                      </a:r>
                      <a:r>
                        <a:rPr lang="en-US" sz="1450" kern="1200" dirty="0" err="1" smtClean="0">
                          <a:solidFill>
                            <a:srgbClr val="FF0000"/>
                          </a:solidFill>
                          <a:effectLst/>
                          <a:latin typeface="Calibri" panose="020F0502020204030204" pitchFamily="34" charset="0"/>
                          <a:ea typeface="+mn-ea"/>
                          <a:cs typeface="Calibri" panose="020F0502020204030204" pitchFamily="34" charset="0"/>
                        </a:rPr>
                        <a:t>khe</a:t>
                      </a:r>
                      <a:r>
                        <a:rPr lang="en-US" sz="1450" kern="1200" dirty="0" smtClean="0">
                          <a:solidFill>
                            <a:srgbClr val="FF0000"/>
                          </a:solidFill>
                          <a:effectLst/>
                          <a:latin typeface="Calibri" panose="020F0502020204030204" pitchFamily="34" charset="0"/>
                          <a:ea typeface="+mn-ea"/>
                          <a:cs typeface="Calibri" panose="020F0502020204030204" pitchFamily="34" charset="0"/>
                        </a:rPr>
                        <a:t> </a:t>
                      </a:r>
                      <a:r>
                        <a:rPr lang="en-US" sz="1450" kern="1200" dirty="0" err="1" smtClean="0">
                          <a:solidFill>
                            <a:srgbClr val="FF0000"/>
                          </a:solidFill>
                          <a:effectLst/>
                          <a:latin typeface="Calibri" panose="020F0502020204030204" pitchFamily="34" charset="0"/>
                          <a:ea typeface="+mn-ea"/>
                          <a:cs typeface="Calibri" panose="020F0502020204030204" pitchFamily="34" charset="0"/>
                        </a:rPr>
                        <a:t>cửa</a:t>
                      </a:r>
                      <a:r>
                        <a:rPr lang="en-US" sz="1450" kern="1200" dirty="0" smtClean="0">
                          <a:solidFill>
                            <a:srgbClr val="FF0000"/>
                          </a:solidFill>
                          <a:effectLst/>
                          <a:latin typeface="Calibri" panose="020F0502020204030204" pitchFamily="34" charset="0"/>
                          <a:ea typeface="+mn-ea"/>
                          <a:cs typeface="Calibri" panose="020F0502020204030204" pitchFamily="34" charset="0"/>
                        </a:rPr>
                        <a:t> </a:t>
                      </a:r>
                      <a:r>
                        <a:rPr lang="en-US" sz="1450" kern="1200" dirty="0" err="1" smtClean="0">
                          <a:solidFill>
                            <a:srgbClr val="FF0000"/>
                          </a:solidFill>
                          <a:effectLst/>
                          <a:latin typeface="Calibri" panose="020F0502020204030204" pitchFamily="34" charset="0"/>
                          <a:ea typeface="+mn-ea"/>
                          <a:cs typeface="Calibri" panose="020F0502020204030204" pitchFamily="34" charset="0"/>
                        </a:rPr>
                        <a:t>phải</a:t>
                      </a:r>
                      <a:r>
                        <a:rPr lang="en-US" sz="1450" kern="1200" dirty="0" smtClean="0">
                          <a:solidFill>
                            <a:srgbClr val="FF0000"/>
                          </a:solidFill>
                          <a:effectLst/>
                          <a:latin typeface="Calibri" panose="020F0502020204030204" pitchFamily="34" charset="0"/>
                          <a:ea typeface="+mn-ea"/>
                          <a:cs typeface="Calibri" panose="020F0502020204030204" pitchFamily="34" charset="0"/>
                        </a:rPr>
                        <a:t> </a:t>
                      </a:r>
                      <a:r>
                        <a:rPr lang="en-US" sz="1450" kern="1200" dirty="0" err="1" smtClean="0">
                          <a:solidFill>
                            <a:srgbClr val="FF0000"/>
                          </a:solidFill>
                          <a:effectLst/>
                          <a:latin typeface="Calibri" panose="020F0502020204030204" pitchFamily="34" charset="0"/>
                          <a:ea typeface="+mn-ea"/>
                          <a:cs typeface="Calibri" panose="020F0502020204030204" pitchFamily="34" charset="0"/>
                        </a:rPr>
                        <a:t>được</a:t>
                      </a:r>
                      <a:r>
                        <a:rPr lang="en-US" sz="1450" kern="1200" dirty="0" smtClean="0">
                          <a:solidFill>
                            <a:srgbClr val="FF0000"/>
                          </a:solidFill>
                          <a:effectLst/>
                          <a:latin typeface="Calibri" panose="020F0502020204030204" pitchFamily="34" charset="0"/>
                          <a:ea typeface="+mn-ea"/>
                          <a:cs typeface="Calibri" panose="020F0502020204030204" pitchFamily="34" charset="0"/>
                        </a:rPr>
                        <a:t> </a:t>
                      </a:r>
                      <a:r>
                        <a:rPr lang="en-US" sz="1450" kern="1200" dirty="0" err="1" smtClean="0">
                          <a:solidFill>
                            <a:srgbClr val="FF0000"/>
                          </a:solidFill>
                          <a:effectLst/>
                          <a:latin typeface="Calibri" panose="020F0502020204030204" pitchFamily="34" charset="0"/>
                          <a:ea typeface="+mn-ea"/>
                          <a:cs typeface="Calibri" panose="020F0502020204030204" pitchFamily="34" charset="0"/>
                        </a:rPr>
                        <a:t>chèn</a:t>
                      </a:r>
                      <a:r>
                        <a:rPr lang="en-US" sz="1450" kern="1200" dirty="0" smtClean="0">
                          <a:solidFill>
                            <a:srgbClr val="FF0000"/>
                          </a:solidFill>
                          <a:effectLst/>
                          <a:latin typeface="Calibri" panose="020F0502020204030204" pitchFamily="34" charset="0"/>
                          <a:ea typeface="+mn-ea"/>
                          <a:cs typeface="Calibri" panose="020F0502020204030204" pitchFamily="34" charset="0"/>
                        </a:rPr>
                        <a:t> </a:t>
                      </a:r>
                      <a:r>
                        <a:rPr lang="en-US" sz="1450" kern="1200" dirty="0" err="1" smtClean="0">
                          <a:solidFill>
                            <a:srgbClr val="FF0000"/>
                          </a:solidFill>
                          <a:effectLst/>
                          <a:latin typeface="Calibri" panose="020F0502020204030204" pitchFamily="34" charset="0"/>
                          <a:ea typeface="+mn-ea"/>
                          <a:cs typeface="Calibri" panose="020F0502020204030204" pitchFamily="34" charset="0"/>
                        </a:rPr>
                        <a:t>kín</a:t>
                      </a:r>
                      <a:r>
                        <a:rPr lang="en-US" sz="1450" kern="1200" dirty="0" smtClean="0">
                          <a:solidFill>
                            <a:schemeClr val="dk1"/>
                          </a:solidFill>
                          <a:effectLst/>
                          <a:latin typeface="Calibri" panose="020F0502020204030204" pitchFamily="34" charset="0"/>
                          <a:ea typeface="+mn-ea"/>
                          <a:cs typeface="Calibri" panose="020F0502020204030204" pitchFamily="34" charset="0"/>
                        </a:rPr>
                        <a:t>.</a:t>
                      </a:r>
                    </a:p>
                    <a:p>
                      <a:pPr algn="just"/>
                      <a:r>
                        <a:rPr lang="en-US" sz="1450" kern="1200" dirty="0" err="1" smtClean="0">
                          <a:solidFill>
                            <a:schemeClr val="dk1"/>
                          </a:solidFill>
                          <a:effectLst/>
                          <a:latin typeface="Calibri" panose="020F0502020204030204" pitchFamily="34" charset="0"/>
                          <a:ea typeface="+mn-ea"/>
                          <a:cs typeface="Calibri" panose="020F0502020204030204" pitchFamily="34" charset="0"/>
                        </a:rPr>
                        <a:t>Khi</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bố</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trí</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các</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lối</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ra</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thoát</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nạn</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từ</a:t>
                      </a:r>
                      <a:r>
                        <a:rPr lang="en-US" sz="1450" kern="1200" dirty="0" smtClean="0">
                          <a:solidFill>
                            <a:schemeClr val="dk1"/>
                          </a:solidFill>
                          <a:effectLst/>
                          <a:latin typeface="Calibri" panose="020F0502020204030204" pitchFamily="34" charset="0"/>
                          <a:ea typeface="+mn-ea"/>
                          <a:cs typeface="Calibri" panose="020F0502020204030204" pitchFamily="34" charset="0"/>
                        </a:rPr>
                        <a:t> 2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buồng</a:t>
                      </a:r>
                      <a:r>
                        <a:rPr lang="en-US" sz="1450" kern="1200" dirty="0" smtClean="0">
                          <a:solidFill>
                            <a:schemeClr val="dk1"/>
                          </a:solidFill>
                          <a:effectLst/>
                          <a:latin typeface="Calibri" panose="020F0502020204030204" pitchFamily="34" charset="0"/>
                          <a:ea typeface="+mn-ea"/>
                          <a:cs typeface="Calibri" panose="020F0502020204030204" pitchFamily="34" charset="0"/>
                        </a:rPr>
                        <a:t> TB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trở</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lên</a:t>
                      </a:r>
                      <a:r>
                        <a:rPr lang="en-US" sz="1450" kern="1200" dirty="0" smtClean="0">
                          <a:solidFill>
                            <a:schemeClr val="dk1"/>
                          </a:solidFill>
                          <a:effectLst/>
                          <a:latin typeface="Calibri" panose="020F0502020204030204" pitchFamily="34" charset="0"/>
                          <a:ea typeface="+mn-ea"/>
                          <a:cs typeface="Calibri" panose="020F0502020204030204" pitchFamily="34" charset="0"/>
                        </a:rPr>
                        <a:t> qua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tiền</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sảnh</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chung</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thì</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các</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buồng</a:t>
                      </a:r>
                      <a:r>
                        <a:rPr lang="en-US" sz="1450" kern="1200" dirty="0" smtClean="0">
                          <a:solidFill>
                            <a:schemeClr val="dk1"/>
                          </a:solidFill>
                          <a:effectLst/>
                          <a:latin typeface="Calibri" panose="020F0502020204030204" pitchFamily="34" charset="0"/>
                          <a:ea typeface="+mn-ea"/>
                          <a:cs typeface="Calibri" panose="020F0502020204030204" pitchFamily="34" charset="0"/>
                        </a:rPr>
                        <a:t> TB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trừ</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một</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trong</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số</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đó</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phải</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có</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cửa</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ra</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bên</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ngoài</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trực</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tiếp</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trừ</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lối</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ra</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dẫn</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vào</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sảnh</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rgbClr val="FF0000"/>
                          </a:solidFill>
                          <a:effectLst/>
                          <a:latin typeface="Calibri" panose="020F0502020204030204" pitchFamily="34" charset="0"/>
                          <a:ea typeface="+mn-ea"/>
                          <a:cs typeface="Calibri" panose="020F0502020204030204" pitchFamily="34" charset="0"/>
                        </a:rPr>
                        <a:t>Trong</a:t>
                      </a:r>
                      <a:r>
                        <a:rPr lang="en-US" sz="1450" kern="1200" dirty="0" smtClean="0">
                          <a:solidFill>
                            <a:srgbClr val="FF0000"/>
                          </a:solidFill>
                          <a:effectLst/>
                          <a:latin typeface="Calibri" panose="020F0502020204030204" pitchFamily="34" charset="0"/>
                          <a:ea typeface="+mn-ea"/>
                          <a:cs typeface="Calibri" panose="020F0502020204030204" pitchFamily="34" charset="0"/>
                        </a:rPr>
                        <a:t> TH </a:t>
                      </a:r>
                      <a:r>
                        <a:rPr lang="en-US" sz="1450" kern="1200" dirty="0" err="1" smtClean="0">
                          <a:solidFill>
                            <a:srgbClr val="FF0000"/>
                          </a:solidFill>
                          <a:effectLst/>
                          <a:latin typeface="Calibri" panose="020F0502020204030204" pitchFamily="34" charset="0"/>
                          <a:ea typeface="+mn-ea"/>
                          <a:cs typeface="Calibri" panose="020F0502020204030204" pitchFamily="34" charset="0"/>
                        </a:rPr>
                        <a:t>chỉ</a:t>
                      </a:r>
                      <a:r>
                        <a:rPr lang="en-US" sz="1450" kern="1200" dirty="0" smtClean="0">
                          <a:solidFill>
                            <a:srgbClr val="FF0000"/>
                          </a:solidFill>
                          <a:effectLst/>
                          <a:latin typeface="Calibri" panose="020F0502020204030204" pitchFamily="34" charset="0"/>
                          <a:ea typeface="+mn-ea"/>
                          <a:cs typeface="Calibri" panose="020F0502020204030204" pitchFamily="34" charset="0"/>
                        </a:rPr>
                        <a:t> </a:t>
                      </a:r>
                      <a:r>
                        <a:rPr lang="en-US" sz="1450" kern="1200" dirty="0" err="1" smtClean="0">
                          <a:solidFill>
                            <a:srgbClr val="FF0000"/>
                          </a:solidFill>
                          <a:effectLst/>
                          <a:latin typeface="Calibri" panose="020F0502020204030204" pitchFamily="34" charset="0"/>
                          <a:ea typeface="+mn-ea"/>
                          <a:cs typeface="Calibri" panose="020F0502020204030204" pitchFamily="34" charset="0"/>
                        </a:rPr>
                        <a:t>có</a:t>
                      </a:r>
                      <a:r>
                        <a:rPr lang="en-US" sz="1450" kern="1200" dirty="0" smtClean="0">
                          <a:solidFill>
                            <a:srgbClr val="FF0000"/>
                          </a:solidFill>
                          <a:effectLst/>
                          <a:latin typeface="Calibri" panose="020F0502020204030204" pitchFamily="34" charset="0"/>
                          <a:ea typeface="+mn-ea"/>
                          <a:cs typeface="Calibri" panose="020F0502020204030204" pitchFamily="34" charset="0"/>
                        </a:rPr>
                        <a:t> 1 </a:t>
                      </a:r>
                      <a:r>
                        <a:rPr lang="en-US" sz="1450" kern="1200" dirty="0" err="1" smtClean="0">
                          <a:solidFill>
                            <a:srgbClr val="FF0000"/>
                          </a:solidFill>
                          <a:effectLst/>
                          <a:latin typeface="Calibri" panose="020F0502020204030204" pitchFamily="34" charset="0"/>
                          <a:ea typeface="+mn-ea"/>
                          <a:cs typeface="Calibri" panose="020F0502020204030204" pitchFamily="34" charset="0"/>
                        </a:rPr>
                        <a:t>buồng</a:t>
                      </a:r>
                      <a:r>
                        <a:rPr lang="en-US" sz="1450" kern="1200" dirty="0" smtClean="0">
                          <a:solidFill>
                            <a:srgbClr val="FF0000"/>
                          </a:solidFill>
                          <a:effectLst/>
                          <a:latin typeface="Calibri" panose="020F0502020204030204" pitchFamily="34" charset="0"/>
                          <a:ea typeface="+mn-ea"/>
                          <a:cs typeface="Calibri" panose="020F0502020204030204" pitchFamily="34" charset="0"/>
                        </a:rPr>
                        <a:t> TB </a:t>
                      </a:r>
                      <a:r>
                        <a:rPr lang="en-US" sz="1450" kern="1200" dirty="0" err="1" smtClean="0">
                          <a:solidFill>
                            <a:srgbClr val="FF0000"/>
                          </a:solidFill>
                          <a:effectLst/>
                          <a:latin typeface="Calibri" panose="020F0502020204030204" pitchFamily="34" charset="0"/>
                          <a:ea typeface="+mn-ea"/>
                          <a:cs typeface="Calibri" panose="020F0502020204030204" pitchFamily="34" charset="0"/>
                        </a:rPr>
                        <a:t>dẫn</a:t>
                      </a:r>
                      <a:r>
                        <a:rPr lang="en-US" sz="1450" kern="1200" dirty="0" smtClean="0">
                          <a:solidFill>
                            <a:srgbClr val="FF0000"/>
                          </a:solidFill>
                          <a:effectLst/>
                          <a:latin typeface="Calibri" panose="020F0502020204030204" pitchFamily="34" charset="0"/>
                          <a:ea typeface="+mn-ea"/>
                          <a:cs typeface="Calibri" panose="020F0502020204030204" pitchFamily="34" charset="0"/>
                        </a:rPr>
                        <a:t> </a:t>
                      </a:r>
                      <a:r>
                        <a:rPr lang="en-US" sz="1450" kern="1200" dirty="0" err="1" smtClean="0">
                          <a:solidFill>
                            <a:srgbClr val="FF0000"/>
                          </a:solidFill>
                          <a:effectLst/>
                          <a:latin typeface="Calibri" panose="020F0502020204030204" pitchFamily="34" charset="0"/>
                          <a:ea typeface="+mn-ea"/>
                          <a:cs typeface="Calibri" panose="020F0502020204030204" pitchFamily="34" charset="0"/>
                        </a:rPr>
                        <a:t>vào</a:t>
                      </a:r>
                      <a:r>
                        <a:rPr lang="en-US" sz="1450" kern="1200" dirty="0" smtClean="0">
                          <a:solidFill>
                            <a:srgbClr val="FF0000"/>
                          </a:solidFill>
                          <a:effectLst/>
                          <a:latin typeface="Calibri" panose="020F0502020204030204" pitchFamily="34" charset="0"/>
                          <a:ea typeface="+mn-ea"/>
                          <a:cs typeface="Calibri" panose="020F0502020204030204" pitchFamily="34" charset="0"/>
                        </a:rPr>
                        <a:t> </a:t>
                      </a:r>
                      <a:r>
                        <a:rPr lang="en-US" sz="1450" kern="1200" dirty="0" err="1" smtClean="0">
                          <a:solidFill>
                            <a:srgbClr val="FF0000"/>
                          </a:solidFill>
                          <a:effectLst/>
                          <a:latin typeface="Calibri" panose="020F0502020204030204" pitchFamily="34" charset="0"/>
                          <a:ea typeface="+mn-ea"/>
                          <a:cs typeface="Calibri" panose="020F0502020204030204" pitchFamily="34" charset="0"/>
                        </a:rPr>
                        <a:t>tiền</a:t>
                      </a:r>
                      <a:r>
                        <a:rPr lang="en-US" sz="1450" kern="1200" dirty="0" smtClean="0">
                          <a:solidFill>
                            <a:srgbClr val="FF0000"/>
                          </a:solidFill>
                          <a:effectLst/>
                          <a:latin typeface="Calibri" panose="020F0502020204030204" pitchFamily="34" charset="0"/>
                          <a:ea typeface="+mn-ea"/>
                          <a:cs typeface="Calibri" panose="020F0502020204030204" pitchFamily="34" charset="0"/>
                        </a:rPr>
                        <a:t> </a:t>
                      </a:r>
                      <a:r>
                        <a:rPr lang="en-US" sz="1450" kern="1200" dirty="0" err="1" smtClean="0">
                          <a:solidFill>
                            <a:srgbClr val="FF0000"/>
                          </a:solidFill>
                          <a:effectLst/>
                          <a:latin typeface="Calibri" panose="020F0502020204030204" pitchFamily="34" charset="0"/>
                          <a:ea typeface="+mn-ea"/>
                          <a:cs typeface="Calibri" panose="020F0502020204030204" pitchFamily="34" charset="0"/>
                        </a:rPr>
                        <a:t>sảnh</a:t>
                      </a:r>
                      <a:r>
                        <a:rPr lang="en-US" sz="1450" kern="1200" dirty="0" smtClean="0">
                          <a:solidFill>
                            <a:srgbClr val="FF0000"/>
                          </a:solidFill>
                          <a:effectLst/>
                          <a:latin typeface="Calibri" panose="020F0502020204030204" pitchFamily="34" charset="0"/>
                          <a:ea typeface="+mn-ea"/>
                          <a:cs typeface="Calibri" panose="020F0502020204030204" pitchFamily="34" charset="0"/>
                        </a:rPr>
                        <a:t> </a:t>
                      </a:r>
                      <a:r>
                        <a:rPr lang="en-US" sz="1450" kern="1200" dirty="0" err="1" smtClean="0">
                          <a:solidFill>
                            <a:srgbClr val="FF0000"/>
                          </a:solidFill>
                          <a:effectLst/>
                          <a:latin typeface="Calibri" panose="020F0502020204030204" pitchFamily="34" charset="0"/>
                          <a:ea typeface="+mn-ea"/>
                          <a:cs typeface="Calibri" panose="020F0502020204030204" pitchFamily="34" charset="0"/>
                        </a:rPr>
                        <a:t>thì</a:t>
                      </a:r>
                      <a:r>
                        <a:rPr lang="en-US" sz="1450" kern="1200" dirty="0" smtClean="0">
                          <a:solidFill>
                            <a:srgbClr val="FF0000"/>
                          </a:solidFill>
                          <a:effectLst/>
                          <a:latin typeface="Calibri" panose="020F0502020204030204" pitchFamily="34" charset="0"/>
                          <a:ea typeface="+mn-ea"/>
                          <a:cs typeface="Calibri" panose="020F0502020204030204" pitchFamily="34" charset="0"/>
                        </a:rPr>
                        <a:t> </a:t>
                      </a:r>
                      <a:r>
                        <a:rPr lang="en-US" sz="1450" kern="1200" dirty="0" err="1" smtClean="0">
                          <a:solidFill>
                            <a:srgbClr val="FF0000"/>
                          </a:solidFill>
                          <a:effectLst/>
                          <a:latin typeface="Calibri" panose="020F0502020204030204" pitchFamily="34" charset="0"/>
                          <a:ea typeface="+mn-ea"/>
                          <a:cs typeface="Calibri" panose="020F0502020204030204" pitchFamily="34" charset="0"/>
                        </a:rPr>
                        <a:t>buồng</a:t>
                      </a:r>
                      <a:r>
                        <a:rPr lang="en-US" sz="1450" kern="1200" dirty="0" smtClean="0">
                          <a:solidFill>
                            <a:srgbClr val="FF0000"/>
                          </a:solidFill>
                          <a:effectLst/>
                          <a:latin typeface="Calibri" panose="020F0502020204030204" pitchFamily="34" charset="0"/>
                          <a:ea typeface="+mn-ea"/>
                          <a:cs typeface="Calibri" panose="020F0502020204030204" pitchFamily="34" charset="0"/>
                        </a:rPr>
                        <a:t> TB </a:t>
                      </a:r>
                      <a:r>
                        <a:rPr lang="en-US" sz="1450" kern="1200" dirty="0" err="1" smtClean="0">
                          <a:solidFill>
                            <a:srgbClr val="FF0000"/>
                          </a:solidFill>
                          <a:effectLst/>
                          <a:latin typeface="Calibri" panose="020F0502020204030204" pitchFamily="34" charset="0"/>
                          <a:ea typeface="+mn-ea"/>
                          <a:cs typeface="Calibri" panose="020F0502020204030204" pitchFamily="34" charset="0"/>
                        </a:rPr>
                        <a:t>này</a:t>
                      </a:r>
                      <a:r>
                        <a:rPr lang="en-US" sz="1450" kern="1200" dirty="0" smtClean="0">
                          <a:solidFill>
                            <a:srgbClr val="FF0000"/>
                          </a:solidFill>
                          <a:effectLst/>
                          <a:latin typeface="Calibri" panose="020F0502020204030204" pitchFamily="34" charset="0"/>
                          <a:ea typeface="+mn-ea"/>
                          <a:cs typeface="Calibri" panose="020F0502020204030204" pitchFamily="34" charset="0"/>
                        </a:rPr>
                        <a:t> </a:t>
                      </a:r>
                      <a:r>
                        <a:rPr lang="en-US" sz="1450" kern="1200" dirty="0" err="1" smtClean="0">
                          <a:solidFill>
                            <a:srgbClr val="FF0000"/>
                          </a:solidFill>
                          <a:effectLst/>
                          <a:latin typeface="Calibri" panose="020F0502020204030204" pitchFamily="34" charset="0"/>
                          <a:ea typeface="+mn-ea"/>
                          <a:cs typeface="Calibri" panose="020F0502020204030204" pitchFamily="34" charset="0"/>
                        </a:rPr>
                        <a:t>phải</a:t>
                      </a:r>
                      <a:r>
                        <a:rPr lang="en-US" sz="1450" kern="1200" dirty="0" smtClean="0">
                          <a:solidFill>
                            <a:srgbClr val="FF0000"/>
                          </a:solidFill>
                          <a:effectLst/>
                          <a:latin typeface="Calibri" panose="020F0502020204030204" pitchFamily="34" charset="0"/>
                          <a:ea typeface="+mn-ea"/>
                          <a:cs typeface="Calibri" panose="020F0502020204030204" pitchFamily="34" charset="0"/>
                        </a:rPr>
                        <a:t> </a:t>
                      </a:r>
                      <a:r>
                        <a:rPr lang="en-US" sz="1450" kern="1200" dirty="0" err="1" smtClean="0">
                          <a:solidFill>
                            <a:srgbClr val="FF0000"/>
                          </a:solidFill>
                          <a:effectLst/>
                          <a:latin typeface="Calibri" panose="020F0502020204030204" pitchFamily="34" charset="0"/>
                          <a:ea typeface="+mn-ea"/>
                          <a:cs typeface="Calibri" panose="020F0502020204030204" pitchFamily="34" charset="0"/>
                        </a:rPr>
                        <a:t>có</a:t>
                      </a:r>
                      <a:r>
                        <a:rPr lang="en-US" sz="1450" kern="1200" dirty="0" smtClean="0">
                          <a:solidFill>
                            <a:srgbClr val="FF0000"/>
                          </a:solidFill>
                          <a:effectLst/>
                          <a:latin typeface="Calibri" panose="020F0502020204030204" pitchFamily="34" charset="0"/>
                          <a:ea typeface="+mn-ea"/>
                          <a:cs typeface="Calibri" panose="020F0502020204030204" pitchFamily="34" charset="0"/>
                        </a:rPr>
                        <a:t> </a:t>
                      </a:r>
                      <a:r>
                        <a:rPr lang="en-US" sz="1450" kern="1200" dirty="0" err="1" smtClean="0">
                          <a:solidFill>
                            <a:srgbClr val="FF0000"/>
                          </a:solidFill>
                          <a:effectLst/>
                          <a:latin typeface="Calibri" panose="020F0502020204030204" pitchFamily="34" charset="0"/>
                          <a:ea typeface="+mn-ea"/>
                          <a:cs typeface="Calibri" panose="020F0502020204030204" pitchFamily="34" charset="0"/>
                        </a:rPr>
                        <a:t>lối</a:t>
                      </a:r>
                      <a:r>
                        <a:rPr lang="en-US" sz="1450" kern="1200" dirty="0" smtClean="0">
                          <a:solidFill>
                            <a:srgbClr val="FF0000"/>
                          </a:solidFill>
                          <a:effectLst/>
                          <a:latin typeface="Calibri" panose="020F0502020204030204" pitchFamily="34" charset="0"/>
                          <a:ea typeface="+mn-ea"/>
                          <a:cs typeface="Calibri" panose="020F0502020204030204" pitchFamily="34" charset="0"/>
                        </a:rPr>
                        <a:t> </a:t>
                      </a:r>
                      <a:r>
                        <a:rPr lang="en-US" sz="1450" kern="1200" dirty="0" err="1" smtClean="0">
                          <a:solidFill>
                            <a:srgbClr val="FF0000"/>
                          </a:solidFill>
                          <a:effectLst/>
                          <a:latin typeface="Calibri" panose="020F0502020204030204" pitchFamily="34" charset="0"/>
                          <a:ea typeface="+mn-ea"/>
                          <a:cs typeface="Calibri" panose="020F0502020204030204" pitchFamily="34" charset="0"/>
                        </a:rPr>
                        <a:t>ra</a:t>
                      </a:r>
                      <a:r>
                        <a:rPr lang="en-US" sz="1450" kern="1200" dirty="0" smtClean="0">
                          <a:solidFill>
                            <a:srgbClr val="FF0000"/>
                          </a:solidFill>
                          <a:effectLst/>
                          <a:latin typeface="Calibri" panose="020F0502020204030204" pitchFamily="34" charset="0"/>
                          <a:ea typeface="+mn-ea"/>
                          <a:cs typeface="Calibri" panose="020F0502020204030204" pitchFamily="34" charset="0"/>
                        </a:rPr>
                        <a:t> </a:t>
                      </a:r>
                      <a:r>
                        <a:rPr lang="en-US" sz="1450" kern="1200" dirty="0" err="1" smtClean="0">
                          <a:solidFill>
                            <a:srgbClr val="FF0000"/>
                          </a:solidFill>
                          <a:effectLst/>
                          <a:latin typeface="Calibri" panose="020F0502020204030204" pitchFamily="34" charset="0"/>
                          <a:ea typeface="+mn-ea"/>
                          <a:cs typeface="Calibri" panose="020F0502020204030204" pitchFamily="34" charset="0"/>
                        </a:rPr>
                        <a:t>ngoài</a:t>
                      </a:r>
                      <a:r>
                        <a:rPr lang="en-US" sz="1450" kern="1200" dirty="0" smtClean="0">
                          <a:solidFill>
                            <a:srgbClr val="FF0000"/>
                          </a:solidFill>
                          <a:effectLst/>
                          <a:latin typeface="Calibri" panose="020F0502020204030204" pitchFamily="34" charset="0"/>
                          <a:ea typeface="+mn-ea"/>
                          <a:cs typeface="Calibri" panose="020F0502020204030204" pitchFamily="34" charset="0"/>
                        </a:rPr>
                        <a:t> </a:t>
                      </a:r>
                      <a:r>
                        <a:rPr lang="en-US" sz="1450" kern="1200" dirty="0" err="1" smtClean="0">
                          <a:solidFill>
                            <a:srgbClr val="FF0000"/>
                          </a:solidFill>
                          <a:effectLst/>
                          <a:latin typeface="Calibri" panose="020F0502020204030204" pitchFamily="34" charset="0"/>
                          <a:ea typeface="+mn-ea"/>
                          <a:cs typeface="Calibri" panose="020F0502020204030204" pitchFamily="34" charset="0"/>
                        </a:rPr>
                        <a:t>trực</a:t>
                      </a:r>
                      <a:r>
                        <a:rPr lang="en-US" sz="1450" kern="1200" dirty="0" smtClean="0">
                          <a:solidFill>
                            <a:srgbClr val="FF0000"/>
                          </a:solidFill>
                          <a:effectLst/>
                          <a:latin typeface="Calibri" panose="020F0502020204030204" pitchFamily="34" charset="0"/>
                          <a:ea typeface="+mn-ea"/>
                          <a:cs typeface="Calibri" panose="020F0502020204030204" pitchFamily="34" charset="0"/>
                        </a:rPr>
                        <a:t> </a:t>
                      </a:r>
                      <a:r>
                        <a:rPr lang="en-US" sz="1450" kern="1200" dirty="0" err="1" smtClean="0">
                          <a:solidFill>
                            <a:srgbClr val="FF0000"/>
                          </a:solidFill>
                          <a:effectLst/>
                          <a:latin typeface="Calibri" panose="020F0502020204030204" pitchFamily="34" charset="0"/>
                          <a:ea typeface="+mn-ea"/>
                          <a:cs typeface="Calibri" panose="020F0502020204030204" pitchFamily="34" charset="0"/>
                        </a:rPr>
                        <a:t>tiếp</a:t>
                      </a:r>
                      <a:r>
                        <a:rPr lang="en-US" sz="1450" kern="1200" dirty="0" smtClean="0">
                          <a:solidFill>
                            <a:schemeClr val="dk1"/>
                          </a:solidFill>
                          <a:effectLst/>
                          <a:latin typeface="Calibri" panose="020F0502020204030204" pitchFamily="34" charset="0"/>
                          <a:ea typeface="+mn-ea"/>
                          <a:cs typeface="Calibri" panose="020F0502020204030204" pitchFamily="34" charset="0"/>
                        </a:rPr>
                        <a:t>.</a:t>
                      </a:r>
                    </a:p>
                    <a:p>
                      <a:pPr algn="just"/>
                      <a:r>
                        <a:rPr lang="en-US" sz="1450" kern="1200" dirty="0" smtClean="0">
                          <a:solidFill>
                            <a:schemeClr val="dk1"/>
                          </a:solidFill>
                          <a:effectLst/>
                          <a:latin typeface="Calibri" panose="020F0502020204030204" pitchFamily="34" charset="0"/>
                          <a:ea typeface="+mn-ea"/>
                          <a:cs typeface="Calibri" panose="020F0502020204030204" pitchFamily="34" charset="0"/>
                        </a:rPr>
                        <a:t>Cho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phép</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bố</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trí</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các</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lối</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ra</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thoát</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nạn</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từ</a:t>
                      </a:r>
                      <a:r>
                        <a:rPr lang="en-US" sz="1450" kern="1200" dirty="0" smtClean="0">
                          <a:solidFill>
                            <a:schemeClr val="dk1"/>
                          </a:solidFill>
                          <a:effectLst/>
                          <a:latin typeface="Calibri" panose="020F0502020204030204" pitchFamily="34" charset="0"/>
                          <a:ea typeface="+mn-ea"/>
                          <a:cs typeface="Calibri" panose="020F0502020204030204" pitchFamily="34" charset="0"/>
                        </a:rPr>
                        <a:t> 2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buồng</a:t>
                      </a:r>
                      <a:r>
                        <a:rPr lang="en-US" sz="1450" kern="1200" dirty="0" smtClean="0">
                          <a:solidFill>
                            <a:schemeClr val="dk1"/>
                          </a:solidFill>
                          <a:effectLst/>
                          <a:latin typeface="Calibri" panose="020F0502020204030204" pitchFamily="34" charset="0"/>
                          <a:ea typeface="+mn-ea"/>
                          <a:cs typeface="Calibri" panose="020F0502020204030204" pitchFamily="34" charset="0"/>
                        </a:rPr>
                        <a:t> TB qua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tiền</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sảnh</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chung</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đối</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với</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các</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nhà</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có</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chiều</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cao</a:t>
                      </a:r>
                      <a:r>
                        <a:rPr lang="en-US" sz="1450" kern="1200" dirty="0" smtClean="0">
                          <a:solidFill>
                            <a:schemeClr val="dk1"/>
                          </a:solidFill>
                          <a:effectLst/>
                          <a:latin typeface="Calibri" panose="020F0502020204030204" pitchFamily="34" charset="0"/>
                          <a:ea typeface="+mn-ea"/>
                          <a:cs typeface="Calibri" panose="020F0502020204030204" pitchFamily="34" charset="0"/>
                        </a:rPr>
                        <a:t> PCCC &lt; 28 m,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DT</a:t>
                      </a:r>
                      <a:r>
                        <a:rPr lang="en-US" sz="1450" kern="1200" baseline="-25000" dirty="0" err="1" smtClean="0">
                          <a:solidFill>
                            <a:schemeClr val="dk1"/>
                          </a:solidFill>
                          <a:effectLst/>
                          <a:latin typeface="Calibri" panose="020F0502020204030204" pitchFamily="34" charset="0"/>
                          <a:ea typeface="+mn-ea"/>
                          <a:cs typeface="Calibri" panose="020F0502020204030204" pitchFamily="34" charset="0"/>
                        </a:rPr>
                        <a:t>mỗi</a:t>
                      </a:r>
                      <a:r>
                        <a:rPr lang="en-US" sz="1450" kern="1200" baseline="-25000" dirty="0" smtClean="0">
                          <a:solidFill>
                            <a:schemeClr val="dk1"/>
                          </a:solidFill>
                          <a:effectLst/>
                          <a:latin typeface="Calibri" panose="020F0502020204030204" pitchFamily="34" charset="0"/>
                          <a:ea typeface="+mn-ea"/>
                          <a:cs typeface="Calibri" panose="020F0502020204030204" pitchFamily="34" charset="0"/>
                        </a:rPr>
                        <a:t> </a:t>
                      </a:r>
                      <a:r>
                        <a:rPr lang="en-US" sz="1450" kern="1200" baseline="-25000" dirty="0" err="1" smtClean="0">
                          <a:solidFill>
                            <a:schemeClr val="dk1"/>
                          </a:solidFill>
                          <a:effectLst/>
                          <a:latin typeface="Calibri" panose="020F0502020204030204" pitchFamily="34" charset="0"/>
                          <a:ea typeface="+mn-ea"/>
                          <a:cs typeface="Calibri" panose="020F0502020204030204" pitchFamily="34" charset="0"/>
                        </a:rPr>
                        <a:t>tầng</a:t>
                      </a:r>
                      <a:r>
                        <a:rPr lang="en-US" sz="1450" kern="1200" baseline="-250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smtClean="0">
                          <a:solidFill>
                            <a:schemeClr val="dk1"/>
                          </a:solidFill>
                          <a:effectLst/>
                          <a:latin typeface="Calibri" panose="020F0502020204030204" pitchFamily="34" charset="0"/>
                          <a:ea typeface="+mn-ea"/>
                          <a:cs typeface="Calibri" panose="020F0502020204030204" pitchFamily="34" charset="0"/>
                        </a:rPr>
                        <a:t>≤300 m</a:t>
                      </a:r>
                      <a:r>
                        <a:rPr lang="en-US" sz="1450" kern="1200" baseline="30000" dirty="0" smtClean="0">
                          <a:solidFill>
                            <a:schemeClr val="dk1"/>
                          </a:solidFill>
                          <a:effectLst/>
                          <a:latin typeface="Calibri" panose="020F0502020204030204" pitchFamily="34" charset="0"/>
                          <a:ea typeface="+mn-ea"/>
                          <a:cs typeface="Calibri" panose="020F0502020204030204" pitchFamily="34" charset="0"/>
                        </a:rPr>
                        <a:t>2</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rgbClr val="7030A0"/>
                          </a:solidFill>
                          <a:effectLst/>
                          <a:latin typeface="Calibri" panose="020F0502020204030204" pitchFamily="34" charset="0"/>
                          <a:ea typeface="+mn-ea"/>
                          <a:cs typeface="Calibri" panose="020F0502020204030204" pitchFamily="34" charset="0"/>
                        </a:rPr>
                        <a:t>có</a:t>
                      </a:r>
                      <a:r>
                        <a:rPr lang="en-US" sz="1450" kern="1200" dirty="0" smtClean="0">
                          <a:solidFill>
                            <a:srgbClr val="7030A0"/>
                          </a:solidFill>
                          <a:effectLst/>
                          <a:latin typeface="Calibri" panose="020F0502020204030204" pitchFamily="34" charset="0"/>
                          <a:ea typeface="+mn-ea"/>
                          <a:cs typeface="Calibri" panose="020F0502020204030204" pitchFamily="34" charset="0"/>
                        </a:rPr>
                        <a:t> </a:t>
                      </a:r>
                      <a:r>
                        <a:rPr lang="en-US" sz="1450" kern="1200" dirty="0" err="1" smtClean="0">
                          <a:solidFill>
                            <a:srgbClr val="7030A0"/>
                          </a:solidFill>
                          <a:effectLst/>
                          <a:latin typeface="Calibri" panose="020F0502020204030204" pitchFamily="34" charset="0"/>
                          <a:ea typeface="+mn-ea"/>
                          <a:cs typeface="Calibri" panose="020F0502020204030204" pitchFamily="34" charset="0"/>
                        </a:rPr>
                        <a:t>số</a:t>
                      </a:r>
                      <a:r>
                        <a:rPr lang="en-US" sz="1450" kern="1200" dirty="0" smtClean="0">
                          <a:solidFill>
                            <a:srgbClr val="7030A0"/>
                          </a:solidFill>
                          <a:effectLst/>
                          <a:latin typeface="Calibri" panose="020F0502020204030204" pitchFamily="34" charset="0"/>
                          <a:ea typeface="+mn-ea"/>
                          <a:cs typeface="Calibri" panose="020F0502020204030204" pitchFamily="34" charset="0"/>
                        </a:rPr>
                        <a:t> </a:t>
                      </a:r>
                      <a:r>
                        <a:rPr lang="en-US" sz="1450" kern="1200" dirty="0" err="1" smtClean="0">
                          <a:solidFill>
                            <a:srgbClr val="7030A0"/>
                          </a:solidFill>
                          <a:effectLst/>
                          <a:latin typeface="Calibri" panose="020F0502020204030204" pitchFamily="34" charset="0"/>
                          <a:ea typeface="+mn-ea"/>
                          <a:cs typeface="Calibri" panose="020F0502020204030204" pitchFamily="34" charset="0"/>
                        </a:rPr>
                        <a:t>người</a:t>
                      </a:r>
                      <a:r>
                        <a:rPr lang="en-US" sz="1450" kern="1200" dirty="0" smtClean="0">
                          <a:solidFill>
                            <a:srgbClr val="7030A0"/>
                          </a:solidFill>
                          <a:effectLst/>
                          <a:latin typeface="Calibri" panose="020F0502020204030204" pitchFamily="34" charset="0"/>
                          <a:ea typeface="+mn-ea"/>
                          <a:cs typeface="Calibri" panose="020F0502020204030204" pitchFamily="34" charset="0"/>
                        </a:rPr>
                        <a:t> </a:t>
                      </a:r>
                      <a:r>
                        <a:rPr lang="en-US" sz="1450" kern="1200" dirty="0" err="1" smtClean="0">
                          <a:solidFill>
                            <a:srgbClr val="7030A0"/>
                          </a:solidFill>
                          <a:effectLst/>
                          <a:latin typeface="Calibri" panose="020F0502020204030204" pitchFamily="34" charset="0"/>
                          <a:ea typeface="+mn-ea"/>
                          <a:cs typeface="Calibri" panose="020F0502020204030204" pitchFamily="34" charset="0"/>
                        </a:rPr>
                        <a:t>sử</a:t>
                      </a:r>
                      <a:r>
                        <a:rPr lang="en-US" sz="1450" kern="1200" dirty="0" smtClean="0">
                          <a:solidFill>
                            <a:srgbClr val="7030A0"/>
                          </a:solidFill>
                          <a:effectLst/>
                          <a:latin typeface="Calibri" panose="020F0502020204030204" pitchFamily="34" charset="0"/>
                          <a:ea typeface="+mn-ea"/>
                          <a:cs typeface="Calibri" panose="020F0502020204030204" pitchFamily="34" charset="0"/>
                        </a:rPr>
                        <a:t> </a:t>
                      </a:r>
                      <a:r>
                        <a:rPr lang="en-US" sz="1450" kern="1200" dirty="0" err="1" smtClean="0">
                          <a:solidFill>
                            <a:srgbClr val="7030A0"/>
                          </a:solidFill>
                          <a:effectLst/>
                          <a:latin typeface="Calibri" panose="020F0502020204030204" pitchFamily="34" charset="0"/>
                          <a:ea typeface="+mn-ea"/>
                          <a:cs typeface="Calibri" panose="020F0502020204030204" pitchFamily="34" charset="0"/>
                        </a:rPr>
                        <a:t>dụng</a:t>
                      </a:r>
                      <a:r>
                        <a:rPr lang="en-US" sz="1450" kern="1200" dirty="0" smtClean="0">
                          <a:solidFill>
                            <a:srgbClr val="7030A0"/>
                          </a:solidFill>
                          <a:effectLst/>
                          <a:latin typeface="Calibri" panose="020F0502020204030204" pitchFamily="34" charset="0"/>
                          <a:ea typeface="+mn-ea"/>
                          <a:cs typeface="Calibri" panose="020F0502020204030204" pitchFamily="34" charset="0"/>
                        </a:rPr>
                        <a:t> ở </a:t>
                      </a:r>
                      <a:r>
                        <a:rPr lang="en-US" sz="1450" kern="1200" dirty="0" err="1" smtClean="0">
                          <a:solidFill>
                            <a:srgbClr val="7030A0"/>
                          </a:solidFill>
                          <a:effectLst/>
                          <a:latin typeface="Calibri" panose="020F0502020204030204" pitchFamily="34" charset="0"/>
                          <a:ea typeface="+mn-ea"/>
                          <a:cs typeface="Calibri" panose="020F0502020204030204" pitchFamily="34" charset="0"/>
                        </a:rPr>
                        <a:t>mỗi</a:t>
                      </a:r>
                      <a:r>
                        <a:rPr lang="en-US" sz="1450" kern="1200" dirty="0" smtClean="0">
                          <a:solidFill>
                            <a:srgbClr val="7030A0"/>
                          </a:solidFill>
                          <a:effectLst/>
                          <a:latin typeface="Calibri" panose="020F0502020204030204" pitchFamily="34" charset="0"/>
                          <a:ea typeface="+mn-ea"/>
                          <a:cs typeface="Calibri" panose="020F0502020204030204" pitchFamily="34" charset="0"/>
                        </a:rPr>
                        <a:t> </a:t>
                      </a:r>
                      <a:r>
                        <a:rPr lang="en-US" sz="1450" kern="1200" dirty="0" err="1" smtClean="0">
                          <a:solidFill>
                            <a:srgbClr val="7030A0"/>
                          </a:solidFill>
                          <a:effectLst/>
                          <a:latin typeface="Calibri" panose="020F0502020204030204" pitchFamily="34" charset="0"/>
                          <a:ea typeface="+mn-ea"/>
                          <a:cs typeface="Calibri" panose="020F0502020204030204" pitchFamily="34" charset="0"/>
                        </a:rPr>
                        <a:t>tầng</a:t>
                      </a:r>
                      <a:r>
                        <a:rPr lang="en-US" sz="1450" kern="1200" dirty="0" smtClean="0">
                          <a:solidFill>
                            <a:srgbClr val="7030A0"/>
                          </a:solidFill>
                          <a:effectLst/>
                          <a:latin typeface="Calibri" panose="020F0502020204030204" pitchFamily="34" charset="0"/>
                          <a:ea typeface="+mn-ea"/>
                          <a:cs typeface="Calibri" panose="020F0502020204030204" pitchFamily="34" charset="0"/>
                        </a:rPr>
                        <a:t> </a:t>
                      </a:r>
                      <a:r>
                        <a:rPr lang="en-US" sz="1450" kern="1200" dirty="0" err="1" smtClean="0">
                          <a:solidFill>
                            <a:srgbClr val="FF0000"/>
                          </a:solidFill>
                          <a:effectLst/>
                          <a:latin typeface="Calibri" panose="020F0502020204030204" pitchFamily="34" charset="0"/>
                          <a:ea typeface="+mn-ea"/>
                          <a:cs typeface="Calibri" panose="020F0502020204030204" pitchFamily="34" charset="0"/>
                        </a:rPr>
                        <a:t>tính</a:t>
                      </a:r>
                      <a:r>
                        <a:rPr lang="en-US" sz="1450" kern="1200" dirty="0" smtClean="0">
                          <a:solidFill>
                            <a:srgbClr val="FF0000"/>
                          </a:solidFill>
                          <a:effectLst/>
                          <a:latin typeface="Calibri" panose="020F0502020204030204" pitchFamily="34" charset="0"/>
                          <a:ea typeface="+mn-ea"/>
                          <a:cs typeface="Calibri" panose="020F0502020204030204" pitchFamily="34" charset="0"/>
                        </a:rPr>
                        <a:t> </a:t>
                      </a:r>
                      <a:r>
                        <a:rPr lang="en-US" sz="1450" kern="1200" dirty="0" err="1" smtClean="0">
                          <a:solidFill>
                            <a:srgbClr val="FF0000"/>
                          </a:solidFill>
                          <a:effectLst/>
                          <a:latin typeface="Calibri" panose="020F0502020204030204" pitchFamily="34" charset="0"/>
                          <a:ea typeface="+mn-ea"/>
                          <a:cs typeface="Calibri" panose="020F0502020204030204" pitchFamily="34" charset="0"/>
                        </a:rPr>
                        <a:t>lớn</a:t>
                      </a:r>
                      <a:r>
                        <a:rPr lang="en-US" sz="1450" kern="1200" dirty="0" smtClean="0">
                          <a:solidFill>
                            <a:srgbClr val="FF0000"/>
                          </a:solidFill>
                          <a:effectLst/>
                          <a:latin typeface="Calibri" panose="020F0502020204030204" pitchFamily="34" charset="0"/>
                          <a:ea typeface="+mn-ea"/>
                          <a:cs typeface="Calibri" panose="020F0502020204030204" pitchFamily="34" charset="0"/>
                        </a:rPr>
                        <a:t> </a:t>
                      </a:r>
                      <a:r>
                        <a:rPr lang="en-US" sz="1450" kern="1200" dirty="0" err="1" smtClean="0">
                          <a:solidFill>
                            <a:srgbClr val="FF0000"/>
                          </a:solidFill>
                          <a:effectLst/>
                          <a:latin typeface="Calibri" panose="020F0502020204030204" pitchFamily="34" charset="0"/>
                          <a:ea typeface="+mn-ea"/>
                          <a:cs typeface="Calibri" panose="020F0502020204030204" pitchFamily="34" charset="0"/>
                        </a:rPr>
                        <a:t>nhất</a:t>
                      </a:r>
                      <a:r>
                        <a:rPr lang="en-US" sz="1450" kern="1200" dirty="0" smtClean="0">
                          <a:solidFill>
                            <a:srgbClr val="FF0000"/>
                          </a:solidFill>
                          <a:effectLst/>
                          <a:latin typeface="Calibri" panose="020F0502020204030204" pitchFamily="34" charset="0"/>
                          <a:ea typeface="+mn-ea"/>
                          <a:cs typeface="Calibri" panose="020F0502020204030204" pitchFamily="34" charset="0"/>
                        </a:rPr>
                        <a:t> </a:t>
                      </a:r>
                      <a:r>
                        <a:rPr lang="en-US" sz="1450" kern="1200" dirty="0" err="1" smtClean="0">
                          <a:solidFill>
                            <a:srgbClr val="FF0000"/>
                          </a:solidFill>
                          <a:effectLst/>
                          <a:latin typeface="Calibri" panose="020F0502020204030204" pitchFamily="34" charset="0"/>
                          <a:ea typeface="+mn-ea"/>
                          <a:cs typeface="Calibri" panose="020F0502020204030204" pitchFamily="34" charset="0"/>
                        </a:rPr>
                        <a:t>theo</a:t>
                      </a:r>
                      <a:r>
                        <a:rPr lang="en-US" sz="1450" kern="1200" dirty="0" smtClean="0">
                          <a:solidFill>
                            <a:srgbClr val="FF0000"/>
                          </a:solidFill>
                          <a:effectLst/>
                          <a:latin typeface="Calibri" panose="020F0502020204030204" pitchFamily="34" charset="0"/>
                          <a:ea typeface="+mn-ea"/>
                          <a:cs typeface="Calibri" panose="020F0502020204030204" pitchFamily="34" charset="0"/>
                        </a:rPr>
                        <a:t> </a:t>
                      </a:r>
                      <a:r>
                        <a:rPr lang="en-US" sz="1450" kern="1200" dirty="0" err="1" smtClean="0">
                          <a:solidFill>
                            <a:srgbClr val="FF0000"/>
                          </a:solidFill>
                          <a:effectLst/>
                          <a:latin typeface="Calibri" panose="020F0502020204030204" pitchFamily="34" charset="0"/>
                          <a:ea typeface="+mn-ea"/>
                          <a:cs typeface="Calibri" panose="020F0502020204030204" pitchFamily="34" charset="0"/>
                        </a:rPr>
                        <a:t>thiết</a:t>
                      </a:r>
                      <a:r>
                        <a:rPr lang="en-US" sz="1450" kern="1200" dirty="0" smtClean="0">
                          <a:solidFill>
                            <a:srgbClr val="FF0000"/>
                          </a:solidFill>
                          <a:effectLst/>
                          <a:latin typeface="Calibri" panose="020F0502020204030204" pitchFamily="34" charset="0"/>
                          <a:ea typeface="+mn-ea"/>
                          <a:cs typeface="Calibri" panose="020F0502020204030204" pitchFamily="34" charset="0"/>
                        </a:rPr>
                        <a:t> </a:t>
                      </a:r>
                      <a:r>
                        <a:rPr lang="en-US" sz="1450" kern="1200" dirty="0" err="1" smtClean="0">
                          <a:solidFill>
                            <a:srgbClr val="FF0000"/>
                          </a:solidFill>
                          <a:effectLst/>
                          <a:latin typeface="Calibri" panose="020F0502020204030204" pitchFamily="34" charset="0"/>
                          <a:ea typeface="+mn-ea"/>
                          <a:cs typeface="Calibri" panose="020F0502020204030204" pitchFamily="34" charset="0"/>
                        </a:rPr>
                        <a:t>kế</a:t>
                      </a:r>
                      <a:r>
                        <a:rPr lang="en-US" sz="1450" kern="1200" dirty="0" smtClean="0">
                          <a:solidFill>
                            <a:srgbClr val="FF0000"/>
                          </a:solidFill>
                          <a:effectLst/>
                          <a:latin typeface="Calibri" panose="020F0502020204030204" pitchFamily="34" charset="0"/>
                          <a:ea typeface="+mn-ea"/>
                          <a:cs typeface="Calibri" panose="020F0502020204030204" pitchFamily="34" charset="0"/>
                        </a:rPr>
                        <a:t> </a:t>
                      </a:r>
                      <a:r>
                        <a:rPr lang="en-US" sz="1450" kern="1200" dirty="0" err="1" smtClean="0">
                          <a:solidFill>
                            <a:srgbClr val="FF0000"/>
                          </a:solidFill>
                          <a:effectLst/>
                          <a:latin typeface="Calibri" panose="020F0502020204030204" pitchFamily="34" charset="0"/>
                          <a:ea typeface="+mn-ea"/>
                          <a:cs typeface="Calibri" panose="020F0502020204030204" pitchFamily="34" charset="0"/>
                        </a:rPr>
                        <a:t>được</a:t>
                      </a:r>
                      <a:r>
                        <a:rPr lang="en-US" sz="1450" kern="1200" dirty="0" smtClean="0">
                          <a:solidFill>
                            <a:srgbClr val="FF0000"/>
                          </a:solidFill>
                          <a:effectLst/>
                          <a:latin typeface="Calibri" panose="020F0502020204030204" pitchFamily="34" charset="0"/>
                          <a:ea typeface="+mn-ea"/>
                          <a:cs typeface="Calibri" panose="020F0502020204030204" pitchFamily="34" charset="0"/>
                        </a:rPr>
                        <a:t> </a:t>
                      </a:r>
                      <a:r>
                        <a:rPr lang="en-US" sz="1450" kern="1200" dirty="0" err="1" smtClean="0">
                          <a:solidFill>
                            <a:srgbClr val="FF0000"/>
                          </a:solidFill>
                          <a:effectLst/>
                          <a:latin typeface="Calibri" panose="020F0502020204030204" pitchFamily="34" charset="0"/>
                          <a:ea typeface="+mn-ea"/>
                          <a:cs typeface="Calibri" panose="020F0502020204030204" pitchFamily="34" charset="0"/>
                        </a:rPr>
                        <a:t>duyệt</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rgbClr val="7030A0"/>
                          </a:solidFill>
                          <a:effectLst/>
                          <a:latin typeface="Calibri" panose="020F0502020204030204" pitchFamily="34" charset="0"/>
                          <a:ea typeface="+mn-ea"/>
                          <a:cs typeface="Calibri" panose="020F0502020204030204" pitchFamily="34" charset="0"/>
                        </a:rPr>
                        <a:t>khi</a:t>
                      </a:r>
                      <a:r>
                        <a:rPr lang="en-US" sz="1450" kern="1200" dirty="0" smtClean="0">
                          <a:solidFill>
                            <a:srgbClr val="7030A0"/>
                          </a:solidFill>
                          <a:effectLst/>
                          <a:latin typeface="Calibri" panose="020F0502020204030204" pitchFamily="34" charset="0"/>
                          <a:ea typeface="+mn-ea"/>
                          <a:cs typeface="Calibri" panose="020F0502020204030204" pitchFamily="34" charset="0"/>
                        </a:rPr>
                        <a:t> </a:t>
                      </a:r>
                      <a:r>
                        <a:rPr lang="en-US" sz="1450" kern="1200" dirty="0" err="1" smtClean="0">
                          <a:solidFill>
                            <a:srgbClr val="7030A0"/>
                          </a:solidFill>
                          <a:effectLst/>
                          <a:latin typeface="Calibri" panose="020F0502020204030204" pitchFamily="34" charset="0"/>
                          <a:ea typeface="+mn-ea"/>
                          <a:cs typeface="Calibri" panose="020F0502020204030204" pitchFamily="34" charset="0"/>
                        </a:rPr>
                        <a:t>thiết</a:t>
                      </a:r>
                      <a:r>
                        <a:rPr lang="en-US" sz="1450" kern="1200" dirty="0" smtClean="0">
                          <a:solidFill>
                            <a:srgbClr val="7030A0"/>
                          </a:solidFill>
                          <a:effectLst/>
                          <a:latin typeface="Calibri" panose="020F0502020204030204" pitchFamily="34" charset="0"/>
                          <a:ea typeface="+mn-ea"/>
                          <a:cs typeface="Calibri" panose="020F0502020204030204" pitchFamily="34" charset="0"/>
                        </a:rPr>
                        <a:t> </a:t>
                      </a:r>
                      <a:r>
                        <a:rPr lang="en-US" sz="1450" kern="1200" dirty="0" err="1" smtClean="0">
                          <a:solidFill>
                            <a:srgbClr val="7030A0"/>
                          </a:solidFill>
                          <a:effectLst/>
                          <a:latin typeface="Calibri" panose="020F0502020204030204" pitchFamily="34" charset="0"/>
                          <a:ea typeface="+mn-ea"/>
                          <a:cs typeface="Calibri" panose="020F0502020204030204" pitchFamily="34" charset="0"/>
                        </a:rPr>
                        <a:t>kế</a:t>
                      </a:r>
                      <a:r>
                        <a:rPr lang="en-US" sz="1450" kern="1200" dirty="0" smtClean="0">
                          <a:solidFill>
                            <a:srgbClr val="7030A0"/>
                          </a:solidFill>
                          <a:effectLst/>
                          <a:latin typeface="Calibri" panose="020F0502020204030204" pitchFamily="34" charset="0"/>
                          <a:ea typeface="+mn-ea"/>
                          <a:cs typeface="Calibri" panose="020F0502020204030204" pitchFamily="34" charset="0"/>
                        </a:rPr>
                        <a:t> </a:t>
                      </a:r>
                      <a:r>
                        <a:rPr lang="en-US" sz="1450" kern="1200" dirty="0" err="1" smtClean="0">
                          <a:solidFill>
                            <a:srgbClr val="7030A0"/>
                          </a:solidFill>
                          <a:effectLst/>
                          <a:latin typeface="Calibri" panose="020F0502020204030204" pitchFamily="34" charset="0"/>
                          <a:ea typeface="+mn-ea"/>
                          <a:cs typeface="Calibri" panose="020F0502020204030204" pitchFamily="34" charset="0"/>
                        </a:rPr>
                        <a:t>không</a:t>
                      </a:r>
                      <a:r>
                        <a:rPr lang="en-US" sz="1450" kern="1200" dirty="0" smtClean="0">
                          <a:solidFill>
                            <a:srgbClr val="7030A0"/>
                          </a:solidFill>
                          <a:effectLst/>
                          <a:latin typeface="Calibri" panose="020F0502020204030204" pitchFamily="34" charset="0"/>
                          <a:ea typeface="+mn-ea"/>
                          <a:cs typeface="Calibri" panose="020F0502020204030204" pitchFamily="34" charset="0"/>
                        </a:rPr>
                        <a:t> </a:t>
                      </a:r>
                      <a:r>
                        <a:rPr lang="en-US" sz="1450" kern="1200" dirty="0" err="1" smtClean="0">
                          <a:solidFill>
                            <a:srgbClr val="7030A0"/>
                          </a:solidFill>
                          <a:effectLst/>
                          <a:latin typeface="Calibri" panose="020F0502020204030204" pitchFamily="34" charset="0"/>
                          <a:ea typeface="+mn-ea"/>
                          <a:cs typeface="Calibri" panose="020F0502020204030204" pitchFamily="34" charset="0"/>
                        </a:rPr>
                        <a:t>chỉ</a:t>
                      </a:r>
                      <a:r>
                        <a:rPr lang="en-US" sz="1450" kern="1200" dirty="0" smtClean="0">
                          <a:solidFill>
                            <a:srgbClr val="7030A0"/>
                          </a:solidFill>
                          <a:effectLst/>
                          <a:latin typeface="Calibri" panose="020F0502020204030204" pitchFamily="34" charset="0"/>
                          <a:ea typeface="+mn-ea"/>
                          <a:cs typeface="Calibri" panose="020F0502020204030204" pitchFamily="34" charset="0"/>
                        </a:rPr>
                        <a:t> </a:t>
                      </a:r>
                      <a:r>
                        <a:rPr lang="en-US" sz="1450" kern="1200" dirty="0" err="1" smtClean="0">
                          <a:solidFill>
                            <a:srgbClr val="7030A0"/>
                          </a:solidFill>
                          <a:effectLst/>
                          <a:latin typeface="Calibri" panose="020F0502020204030204" pitchFamily="34" charset="0"/>
                          <a:ea typeface="+mn-ea"/>
                          <a:cs typeface="Calibri" panose="020F0502020204030204" pitchFamily="34" charset="0"/>
                        </a:rPr>
                        <a:t>rõ</a:t>
                      </a:r>
                      <a:r>
                        <a:rPr lang="en-US" sz="1450" kern="1200" dirty="0" smtClean="0">
                          <a:solidFill>
                            <a:srgbClr val="7030A0"/>
                          </a:solidFill>
                          <a:effectLst/>
                          <a:latin typeface="Calibri" panose="020F0502020204030204" pitchFamily="34" charset="0"/>
                          <a:ea typeface="+mn-ea"/>
                          <a:cs typeface="Calibri" panose="020F0502020204030204" pitchFamily="34" charset="0"/>
                        </a:rPr>
                        <a:t> </a:t>
                      </a:r>
                      <a:r>
                        <a:rPr lang="en-US" sz="1450" kern="1200" dirty="0" err="1" smtClean="0">
                          <a:solidFill>
                            <a:srgbClr val="7030A0"/>
                          </a:solidFill>
                          <a:effectLst/>
                          <a:latin typeface="Calibri" panose="020F0502020204030204" pitchFamily="34" charset="0"/>
                          <a:ea typeface="+mn-ea"/>
                          <a:cs typeface="Calibri" panose="020F0502020204030204" pitchFamily="34" charset="0"/>
                        </a:rPr>
                        <a:t>giá</a:t>
                      </a:r>
                      <a:r>
                        <a:rPr lang="en-US" sz="1450" kern="1200" dirty="0" smtClean="0">
                          <a:solidFill>
                            <a:srgbClr val="7030A0"/>
                          </a:solidFill>
                          <a:effectLst/>
                          <a:latin typeface="Calibri" panose="020F0502020204030204" pitchFamily="34" charset="0"/>
                          <a:ea typeface="+mn-ea"/>
                          <a:cs typeface="Calibri" panose="020F0502020204030204" pitchFamily="34" charset="0"/>
                        </a:rPr>
                        <a:t> </a:t>
                      </a:r>
                      <a:r>
                        <a:rPr lang="en-US" sz="1450" kern="1200" dirty="0" err="1" smtClean="0">
                          <a:solidFill>
                            <a:srgbClr val="7030A0"/>
                          </a:solidFill>
                          <a:effectLst/>
                          <a:latin typeface="Calibri" panose="020F0502020204030204" pitchFamily="34" charset="0"/>
                          <a:ea typeface="+mn-ea"/>
                          <a:cs typeface="Calibri" panose="020F0502020204030204" pitchFamily="34" charset="0"/>
                        </a:rPr>
                        <a:t>trị</a:t>
                      </a:r>
                      <a:r>
                        <a:rPr lang="en-US" sz="1450" kern="1200" dirty="0" smtClean="0">
                          <a:solidFill>
                            <a:srgbClr val="7030A0"/>
                          </a:solidFill>
                          <a:effectLst/>
                          <a:latin typeface="Calibri" panose="020F0502020204030204" pitchFamily="34" charset="0"/>
                          <a:ea typeface="+mn-ea"/>
                          <a:cs typeface="Calibri" panose="020F0502020204030204" pitchFamily="34" charset="0"/>
                        </a:rPr>
                        <a:t> </a:t>
                      </a:r>
                      <a:r>
                        <a:rPr lang="en-US" sz="1450" kern="1200" dirty="0" err="1" smtClean="0">
                          <a:solidFill>
                            <a:srgbClr val="7030A0"/>
                          </a:solidFill>
                          <a:effectLst/>
                          <a:latin typeface="Calibri" panose="020F0502020204030204" pitchFamily="34" charset="0"/>
                          <a:ea typeface="+mn-ea"/>
                          <a:cs typeface="Calibri" panose="020F0502020204030204" pitchFamily="34" charset="0"/>
                        </a:rPr>
                        <a:t>này</a:t>
                      </a:r>
                      <a:r>
                        <a:rPr lang="en-US" sz="1450" kern="1200" dirty="0" smtClean="0">
                          <a:solidFill>
                            <a:srgbClr val="7030A0"/>
                          </a:solidFill>
                          <a:effectLst/>
                          <a:latin typeface="Calibri" panose="020F0502020204030204" pitchFamily="34" charset="0"/>
                          <a:ea typeface="+mn-ea"/>
                          <a:cs typeface="Calibri" panose="020F0502020204030204" pitchFamily="34" charset="0"/>
                        </a:rPr>
                        <a:t>, SL </a:t>
                      </a:r>
                      <a:r>
                        <a:rPr lang="en-US" sz="1450" kern="1200" dirty="0" err="1" smtClean="0">
                          <a:solidFill>
                            <a:srgbClr val="7030A0"/>
                          </a:solidFill>
                          <a:effectLst/>
                          <a:latin typeface="Calibri" panose="020F0502020204030204" pitchFamily="34" charset="0"/>
                          <a:ea typeface="+mn-ea"/>
                          <a:cs typeface="Calibri" panose="020F0502020204030204" pitchFamily="34" charset="0"/>
                        </a:rPr>
                        <a:t>người</a:t>
                      </a:r>
                      <a:r>
                        <a:rPr lang="en-US" sz="1450" kern="1200" dirty="0" smtClean="0">
                          <a:solidFill>
                            <a:srgbClr val="7030A0"/>
                          </a:solidFill>
                          <a:effectLst/>
                          <a:latin typeface="Calibri" panose="020F0502020204030204" pitchFamily="34" charset="0"/>
                          <a:ea typeface="+mn-ea"/>
                          <a:cs typeface="Calibri" panose="020F0502020204030204" pitchFamily="34" charset="0"/>
                        </a:rPr>
                        <a:t> </a:t>
                      </a:r>
                      <a:r>
                        <a:rPr lang="en-US" sz="1450" kern="1200" dirty="0" err="1" smtClean="0">
                          <a:solidFill>
                            <a:srgbClr val="7030A0"/>
                          </a:solidFill>
                          <a:effectLst/>
                          <a:latin typeface="Calibri" panose="020F0502020204030204" pitchFamily="34" charset="0"/>
                          <a:ea typeface="+mn-ea"/>
                          <a:cs typeface="Calibri" panose="020F0502020204030204" pitchFamily="34" charset="0"/>
                        </a:rPr>
                        <a:t>lớn</a:t>
                      </a:r>
                      <a:r>
                        <a:rPr lang="en-US" sz="1450" kern="1200" dirty="0" smtClean="0">
                          <a:solidFill>
                            <a:srgbClr val="7030A0"/>
                          </a:solidFill>
                          <a:effectLst/>
                          <a:latin typeface="Calibri" panose="020F0502020204030204" pitchFamily="34" charset="0"/>
                          <a:ea typeface="+mn-ea"/>
                          <a:cs typeface="Calibri" panose="020F0502020204030204" pitchFamily="34" charset="0"/>
                        </a:rPr>
                        <a:t> </a:t>
                      </a:r>
                      <a:r>
                        <a:rPr lang="en-US" sz="1450" kern="1200" dirty="0" err="1" smtClean="0">
                          <a:solidFill>
                            <a:srgbClr val="7030A0"/>
                          </a:solidFill>
                          <a:effectLst/>
                          <a:latin typeface="Calibri" panose="020F0502020204030204" pitchFamily="34" charset="0"/>
                          <a:ea typeface="+mn-ea"/>
                          <a:cs typeface="Calibri" panose="020F0502020204030204" pitchFamily="34" charset="0"/>
                        </a:rPr>
                        <a:t>nhất</a:t>
                      </a:r>
                      <a:r>
                        <a:rPr lang="en-US" sz="1450" kern="1200" dirty="0" smtClean="0">
                          <a:solidFill>
                            <a:srgbClr val="7030A0"/>
                          </a:solidFill>
                          <a:effectLst/>
                          <a:latin typeface="Calibri" panose="020F0502020204030204" pitchFamily="34" charset="0"/>
                          <a:ea typeface="+mn-ea"/>
                          <a:cs typeface="Calibri" panose="020F0502020204030204" pitchFamily="34" charset="0"/>
                        </a:rPr>
                        <a:t> = </a:t>
                      </a:r>
                      <a:r>
                        <a:rPr lang="en-US" sz="1450" kern="1200" dirty="0" err="1" smtClean="0">
                          <a:solidFill>
                            <a:srgbClr val="7030A0"/>
                          </a:solidFill>
                          <a:effectLst/>
                          <a:latin typeface="Calibri" panose="020F0502020204030204" pitchFamily="34" charset="0"/>
                          <a:ea typeface="+mn-ea"/>
                          <a:cs typeface="Calibri" panose="020F0502020204030204" pitchFamily="34" charset="0"/>
                        </a:rPr>
                        <a:t>DT</a:t>
                      </a:r>
                      <a:r>
                        <a:rPr lang="en-US" sz="1450" kern="1200" baseline="-25000" dirty="0" err="1" smtClean="0">
                          <a:solidFill>
                            <a:srgbClr val="7030A0"/>
                          </a:solidFill>
                          <a:effectLst/>
                          <a:latin typeface="Calibri" panose="020F0502020204030204" pitchFamily="34" charset="0"/>
                          <a:ea typeface="+mn-ea"/>
                          <a:cs typeface="Calibri" panose="020F0502020204030204" pitchFamily="34" charset="0"/>
                        </a:rPr>
                        <a:t>sàn</a:t>
                      </a:r>
                      <a:r>
                        <a:rPr lang="en-US" sz="1450" kern="1200" baseline="-25000" dirty="0" smtClean="0">
                          <a:solidFill>
                            <a:srgbClr val="7030A0"/>
                          </a:solidFill>
                          <a:effectLst/>
                          <a:latin typeface="Calibri" panose="020F0502020204030204" pitchFamily="34" charset="0"/>
                          <a:ea typeface="+mn-ea"/>
                          <a:cs typeface="Calibri" panose="020F0502020204030204" pitchFamily="34" charset="0"/>
                        </a:rPr>
                        <a:t> </a:t>
                      </a:r>
                      <a:r>
                        <a:rPr lang="en-US" sz="1450" kern="1200" baseline="-25000" dirty="0" err="1" smtClean="0">
                          <a:solidFill>
                            <a:srgbClr val="7030A0"/>
                          </a:solidFill>
                          <a:effectLst/>
                          <a:latin typeface="Calibri" panose="020F0502020204030204" pitchFamily="34" charset="0"/>
                          <a:ea typeface="+mn-ea"/>
                          <a:cs typeface="Calibri" panose="020F0502020204030204" pitchFamily="34" charset="0"/>
                        </a:rPr>
                        <a:t>của</a:t>
                      </a:r>
                      <a:r>
                        <a:rPr lang="en-US" sz="1450" kern="1200" baseline="-25000" dirty="0" smtClean="0">
                          <a:solidFill>
                            <a:srgbClr val="7030A0"/>
                          </a:solidFill>
                          <a:effectLst/>
                          <a:latin typeface="Calibri" panose="020F0502020204030204" pitchFamily="34" charset="0"/>
                          <a:ea typeface="+mn-ea"/>
                          <a:cs typeface="Calibri" panose="020F0502020204030204" pitchFamily="34" charset="0"/>
                        </a:rPr>
                        <a:t> </a:t>
                      </a:r>
                      <a:r>
                        <a:rPr lang="en-US" sz="1450" kern="1200" baseline="-25000" dirty="0" err="1" smtClean="0">
                          <a:solidFill>
                            <a:srgbClr val="7030A0"/>
                          </a:solidFill>
                          <a:effectLst/>
                          <a:latin typeface="Calibri" panose="020F0502020204030204" pitchFamily="34" charset="0"/>
                          <a:ea typeface="+mn-ea"/>
                          <a:cs typeface="Calibri" panose="020F0502020204030204" pitchFamily="34" charset="0"/>
                        </a:rPr>
                        <a:t>phòng</a:t>
                      </a:r>
                      <a:r>
                        <a:rPr lang="en-US" sz="1450" kern="1200" baseline="-25000" dirty="0" smtClean="0">
                          <a:solidFill>
                            <a:srgbClr val="7030A0"/>
                          </a:solidFill>
                          <a:effectLst/>
                          <a:latin typeface="Calibri" panose="020F0502020204030204" pitchFamily="34" charset="0"/>
                          <a:ea typeface="+mn-ea"/>
                          <a:cs typeface="Calibri" panose="020F0502020204030204" pitchFamily="34" charset="0"/>
                        </a:rPr>
                        <a:t>, </a:t>
                      </a:r>
                      <a:r>
                        <a:rPr lang="en-US" sz="1450" kern="1200" baseline="-25000" dirty="0" err="1" smtClean="0">
                          <a:solidFill>
                            <a:srgbClr val="7030A0"/>
                          </a:solidFill>
                          <a:effectLst/>
                          <a:latin typeface="Calibri" panose="020F0502020204030204" pitchFamily="34" charset="0"/>
                          <a:ea typeface="+mn-ea"/>
                          <a:cs typeface="Calibri" panose="020F0502020204030204" pitchFamily="34" charset="0"/>
                        </a:rPr>
                        <a:t>của</a:t>
                      </a:r>
                      <a:r>
                        <a:rPr lang="en-US" sz="1450" kern="1200" baseline="-25000" dirty="0" smtClean="0">
                          <a:solidFill>
                            <a:srgbClr val="7030A0"/>
                          </a:solidFill>
                          <a:effectLst/>
                          <a:latin typeface="Calibri" panose="020F0502020204030204" pitchFamily="34" charset="0"/>
                          <a:ea typeface="+mn-ea"/>
                          <a:cs typeface="Calibri" panose="020F0502020204030204" pitchFamily="34" charset="0"/>
                        </a:rPr>
                        <a:t> </a:t>
                      </a:r>
                      <a:r>
                        <a:rPr lang="en-US" sz="1450" kern="1200" baseline="-25000" dirty="0" err="1" smtClean="0">
                          <a:solidFill>
                            <a:srgbClr val="7030A0"/>
                          </a:solidFill>
                          <a:effectLst/>
                          <a:latin typeface="Calibri" panose="020F0502020204030204" pitchFamily="34" charset="0"/>
                          <a:ea typeface="+mn-ea"/>
                          <a:cs typeface="Calibri" panose="020F0502020204030204" pitchFamily="34" charset="0"/>
                        </a:rPr>
                        <a:t>tầng</a:t>
                      </a:r>
                      <a:r>
                        <a:rPr lang="en-US" sz="1450" kern="1200" baseline="-25000" dirty="0" smtClean="0">
                          <a:solidFill>
                            <a:srgbClr val="7030A0"/>
                          </a:solidFill>
                          <a:effectLst/>
                          <a:latin typeface="Calibri" panose="020F0502020204030204" pitchFamily="34" charset="0"/>
                          <a:ea typeface="+mn-ea"/>
                          <a:cs typeface="Calibri" panose="020F0502020204030204" pitchFamily="34" charset="0"/>
                        </a:rPr>
                        <a:t> </a:t>
                      </a:r>
                      <a:r>
                        <a:rPr lang="en-US" sz="1450" kern="1200" baseline="-25000" dirty="0" err="1" smtClean="0">
                          <a:solidFill>
                            <a:srgbClr val="7030A0"/>
                          </a:solidFill>
                          <a:effectLst/>
                          <a:latin typeface="Calibri" panose="020F0502020204030204" pitchFamily="34" charset="0"/>
                          <a:ea typeface="+mn-ea"/>
                          <a:cs typeface="Calibri" panose="020F0502020204030204" pitchFamily="34" charset="0"/>
                        </a:rPr>
                        <a:t>hoặc</a:t>
                      </a:r>
                      <a:r>
                        <a:rPr lang="en-US" sz="1450" kern="1200" baseline="-25000" dirty="0" smtClean="0">
                          <a:solidFill>
                            <a:srgbClr val="7030A0"/>
                          </a:solidFill>
                          <a:effectLst/>
                          <a:latin typeface="Calibri" panose="020F0502020204030204" pitchFamily="34" charset="0"/>
                          <a:ea typeface="+mn-ea"/>
                          <a:cs typeface="Calibri" panose="020F0502020204030204" pitchFamily="34" charset="0"/>
                        </a:rPr>
                        <a:t> </a:t>
                      </a:r>
                      <a:r>
                        <a:rPr lang="en-US" sz="1450" kern="1200" baseline="-25000" dirty="0" err="1" smtClean="0">
                          <a:solidFill>
                            <a:srgbClr val="7030A0"/>
                          </a:solidFill>
                          <a:effectLst/>
                          <a:latin typeface="Calibri" panose="020F0502020204030204" pitchFamily="34" charset="0"/>
                          <a:ea typeface="+mn-ea"/>
                          <a:cs typeface="Calibri" panose="020F0502020204030204" pitchFamily="34" charset="0"/>
                        </a:rPr>
                        <a:t>của</a:t>
                      </a:r>
                      <a:r>
                        <a:rPr lang="en-US" sz="1450" kern="1200" baseline="-25000" dirty="0" smtClean="0">
                          <a:solidFill>
                            <a:srgbClr val="7030A0"/>
                          </a:solidFill>
                          <a:effectLst/>
                          <a:latin typeface="Calibri" panose="020F0502020204030204" pitchFamily="34" charset="0"/>
                          <a:ea typeface="+mn-ea"/>
                          <a:cs typeface="Calibri" panose="020F0502020204030204" pitchFamily="34" charset="0"/>
                        </a:rPr>
                        <a:t> </a:t>
                      </a:r>
                      <a:r>
                        <a:rPr lang="en-US" sz="1450" kern="1200" baseline="-25000" dirty="0" err="1" smtClean="0">
                          <a:solidFill>
                            <a:srgbClr val="7030A0"/>
                          </a:solidFill>
                          <a:effectLst/>
                          <a:latin typeface="Calibri" panose="020F0502020204030204" pitchFamily="34" charset="0"/>
                          <a:ea typeface="+mn-ea"/>
                          <a:cs typeface="Calibri" panose="020F0502020204030204" pitchFamily="34" charset="0"/>
                        </a:rPr>
                        <a:t>nhà</a:t>
                      </a:r>
                      <a:r>
                        <a:rPr lang="en-US" sz="1450" kern="1200" dirty="0" smtClean="0">
                          <a:solidFill>
                            <a:srgbClr val="7030A0"/>
                          </a:solidFill>
                          <a:effectLst/>
                          <a:latin typeface="Calibri" panose="020F0502020204030204" pitchFamily="34" charset="0"/>
                          <a:ea typeface="+mn-ea"/>
                          <a:cs typeface="Calibri" panose="020F0502020204030204" pitchFamily="34" charset="0"/>
                        </a:rPr>
                        <a:t> /</a:t>
                      </a:r>
                      <a:r>
                        <a:rPr lang="en-US" sz="1450" kern="1200" baseline="0" dirty="0" smtClean="0">
                          <a:solidFill>
                            <a:srgbClr val="7030A0"/>
                          </a:solidFill>
                          <a:effectLst/>
                          <a:latin typeface="Calibri" panose="020F0502020204030204" pitchFamily="34" charset="0"/>
                          <a:ea typeface="+mn-ea"/>
                          <a:cs typeface="Calibri" panose="020F0502020204030204" pitchFamily="34" charset="0"/>
                        </a:rPr>
                        <a:t> </a:t>
                      </a:r>
                      <a:r>
                        <a:rPr lang="en-US" sz="1450" kern="1200" baseline="0" dirty="0" err="1" smtClean="0">
                          <a:solidFill>
                            <a:srgbClr val="7030A0"/>
                          </a:solidFill>
                          <a:effectLst/>
                          <a:latin typeface="Calibri" panose="020F0502020204030204" pitchFamily="34" charset="0"/>
                          <a:ea typeface="+mn-ea"/>
                          <a:cs typeface="Calibri" panose="020F0502020204030204" pitchFamily="34" charset="0"/>
                        </a:rPr>
                        <a:t>H</a:t>
                      </a:r>
                      <a:r>
                        <a:rPr lang="en-US" sz="1450" kern="1200" dirty="0" err="1" smtClean="0">
                          <a:solidFill>
                            <a:srgbClr val="7030A0"/>
                          </a:solidFill>
                          <a:effectLst/>
                          <a:latin typeface="Calibri" panose="020F0502020204030204" pitchFamily="34" charset="0"/>
                          <a:ea typeface="+mn-ea"/>
                          <a:cs typeface="Calibri" panose="020F0502020204030204" pitchFamily="34" charset="0"/>
                        </a:rPr>
                        <a:t>ệ</a:t>
                      </a:r>
                      <a:r>
                        <a:rPr lang="en-US" sz="1450" kern="1200" dirty="0" smtClean="0">
                          <a:solidFill>
                            <a:srgbClr val="7030A0"/>
                          </a:solidFill>
                          <a:effectLst/>
                          <a:latin typeface="Calibri" panose="020F0502020204030204" pitchFamily="34" charset="0"/>
                          <a:ea typeface="+mn-ea"/>
                          <a:cs typeface="Calibri" panose="020F0502020204030204" pitchFamily="34" charset="0"/>
                        </a:rPr>
                        <a:t> </a:t>
                      </a:r>
                      <a:r>
                        <a:rPr lang="en-US" sz="1450" kern="1200" dirty="0" err="1" smtClean="0">
                          <a:solidFill>
                            <a:srgbClr val="7030A0"/>
                          </a:solidFill>
                          <a:effectLst/>
                          <a:latin typeface="Calibri" panose="020F0502020204030204" pitchFamily="34" charset="0"/>
                          <a:ea typeface="+mn-ea"/>
                          <a:cs typeface="Calibri" panose="020F0502020204030204" pitchFamily="34" charset="0"/>
                        </a:rPr>
                        <a:t>số</a:t>
                      </a:r>
                      <a:r>
                        <a:rPr lang="en-US" sz="1450" kern="1200" baseline="0" dirty="0" smtClean="0">
                          <a:solidFill>
                            <a:srgbClr val="7030A0"/>
                          </a:solidFill>
                          <a:effectLst/>
                          <a:latin typeface="Calibri" panose="020F0502020204030204" pitchFamily="34" charset="0"/>
                          <a:ea typeface="+mn-ea"/>
                          <a:cs typeface="Calibri" panose="020F0502020204030204" pitchFamily="34" charset="0"/>
                        </a:rPr>
                        <a:t> </a:t>
                      </a:r>
                      <a:r>
                        <a:rPr lang="en-US" sz="1450" kern="1200" baseline="-25000" dirty="0" err="1" smtClean="0">
                          <a:solidFill>
                            <a:srgbClr val="7030A0"/>
                          </a:solidFill>
                          <a:effectLst/>
                          <a:latin typeface="Calibri" panose="020F0502020204030204" pitchFamily="34" charset="0"/>
                          <a:ea typeface="+mn-ea"/>
                          <a:cs typeface="Calibri" panose="020F0502020204030204" pitchFamily="34" charset="0"/>
                        </a:rPr>
                        <a:t>không</a:t>
                      </a:r>
                      <a:r>
                        <a:rPr lang="en-US" sz="1450" kern="1200" baseline="-25000" dirty="0" smtClean="0">
                          <a:solidFill>
                            <a:srgbClr val="7030A0"/>
                          </a:solidFill>
                          <a:effectLst/>
                          <a:latin typeface="Calibri" panose="020F0502020204030204" pitchFamily="34" charset="0"/>
                          <a:ea typeface="+mn-ea"/>
                          <a:cs typeface="Calibri" panose="020F0502020204030204" pitchFamily="34" charset="0"/>
                        </a:rPr>
                        <a:t> </a:t>
                      </a:r>
                      <a:r>
                        <a:rPr lang="en-US" sz="1450" kern="1200" baseline="-25000" dirty="0" err="1" smtClean="0">
                          <a:solidFill>
                            <a:srgbClr val="7030A0"/>
                          </a:solidFill>
                          <a:effectLst/>
                          <a:latin typeface="Calibri" panose="020F0502020204030204" pitchFamily="34" charset="0"/>
                          <a:ea typeface="+mn-ea"/>
                          <a:cs typeface="Calibri" panose="020F0502020204030204" pitchFamily="34" charset="0"/>
                        </a:rPr>
                        <a:t>gian</a:t>
                      </a:r>
                      <a:r>
                        <a:rPr lang="en-US" sz="1450" kern="1200" baseline="-25000" dirty="0" smtClean="0">
                          <a:solidFill>
                            <a:srgbClr val="7030A0"/>
                          </a:solidFill>
                          <a:effectLst/>
                          <a:latin typeface="Calibri" panose="020F0502020204030204" pitchFamily="34" charset="0"/>
                          <a:ea typeface="+mn-ea"/>
                          <a:cs typeface="Calibri" panose="020F0502020204030204" pitchFamily="34" charset="0"/>
                        </a:rPr>
                        <a:t> </a:t>
                      </a:r>
                      <a:r>
                        <a:rPr lang="en-US" sz="1450" kern="1200" baseline="-25000" dirty="0" err="1" smtClean="0">
                          <a:solidFill>
                            <a:srgbClr val="7030A0"/>
                          </a:solidFill>
                          <a:effectLst/>
                          <a:latin typeface="Calibri" panose="020F0502020204030204" pitchFamily="34" charset="0"/>
                          <a:ea typeface="+mn-ea"/>
                          <a:cs typeface="Calibri" panose="020F0502020204030204" pitchFamily="34" charset="0"/>
                        </a:rPr>
                        <a:t>sàn</a:t>
                      </a:r>
                      <a:r>
                        <a:rPr lang="en-US" sz="1450" kern="1200" dirty="0" smtClean="0">
                          <a:solidFill>
                            <a:srgbClr val="7030A0"/>
                          </a:solidFill>
                          <a:effectLst/>
                          <a:latin typeface="Calibri" panose="020F0502020204030204" pitchFamily="34" charset="0"/>
                          <a:ea typeface="+mn-ea"/>
                          <a:cs typeface="Calibri" panose="020F0502020204030204" pitchFamily="34" charset="0"/>
                        </a:rPr>
                        <a:t> </a:t>
                      </a:r>
                      <a:r>
                        <a:rPr lang="en-US" sz="1450" kern="1200" baseline="-25000" dirty="0" smtClean="0">
                          <a:solidFill>
                            <a:srgbClr val="7030A0"/>
                          </a:solidFill>
                          <a:effectLst/>
                          <a:latin typeface="Calibri" panose="020F0502020204030204" pitchFamily="34" charset="0"/>
                          <a:ea typeface="+mn-ea"/>
                          <a:cs typeface="Calibri" panose="020F0502020204030204" pitchFamily="34" charset="0"/>
                        </a:rPr>
                        <a:t>(m2/</a:t>
                      </a:r>
                      <a:r>
                        <a:rPr lang="en-US" sz="1450" kern="1200" baseline="-25000" dirty="0" err="1" smtClean="0">
                          <a:solidFill>
                            <a:srgbClr val="7030A0"/>
                          </a:solidFill>
                          <a:effectLst/>
                          <a:latin typeface="Calibri" panose="020F0502020204030204" pitchFamily="34" charset="0"/>
                          <a:ea typeface="+mn-ea"/>
                          <a:cs typeface="Calibri" panose="020F0502020204030204" pitchFamily="34" charset="0"/>
                        </a:rPr>
                        <a:t>người</a:t>
                      </a:r>
                      <a:r>
                        <a:rPr lang="en-US" sz="1450" kern="1200" baseline="-25000" dirty="0" smtClean="0">
                          <a:solidFill>
                            <a:srgbClr val="7030A0"/>
                          </a:solidFill>
                          <a:effectLst/>
                          <a:latin typeface="Calibri" panose="020F0502020204030204" pitchFamily="34" charset="0"/>
                          <a:ea typeface="+mn-ea"/>
                          <a:cs typeface="Calibri" panose="020F0502020204030204" pitchFamily="34" charset="0"/>
                        </a:rPr>
                        <a:t>) </a:t>
                      </a:r>
                      <a:r>
                        <a:rPr lang="en-US" sz="1450" kern="1200" baseline="-25000" dirty="0" err="1" smtClean="0">
                          <a:solidFill>
                            <a:srgbClr val="7030A0"/>
                          </a:solidFill>
                          <a:effectLst/>
                          <a:latin typeface="Calibri" panose="020F0502020204030204" pitchFamily="34" charset="0"/>
                          <a:ea typeface="+mn-ea"/>
                          <a:cs typeface="Calibri" panose="020F0502020204030204" pitchFamily="34" charset="0"/>
                        </a:rPr>
                        <a:t>quy</a:t>
                      </a:r>
                      <a:r>
                        <a:rPr lang="en-US" sz="1450" kern="1200" baseline="-25000" dirty="0" smtClean="0">
                          <a:solidFill>
                            <a:srgbClr val="7030A0"/>
                          </a:solidFill>
                          <a:effectLst/>
                          <a:latin typeface="Calibri" panose="020F0502020204030204" pitchFamily="34" charset="0"/>
                          <a:ea typeface="+mn-ea"/>
                          <a:cs typeface="Calibri" panose="020F0502020204030204" pitchFamily="34" charset="0"/>
                        </a:rPr>
                        <a:t> </a:t>
                      </a:r>
                      <a:r>
                        <a:rPr lang="en-US" sz="1450" kern="1200" baseline="-25000" dirty="0" err="1" smtClean="0">
                          <a:solidFill>
                            <a:srgbClr val="7030A0"/>
                          </a:solidFill>
                          <a:effectLst/>
                          <a:latin typeface="Calibri" panose="020F0502020204030204" pitchFamily="34" charset="0"/>
                          <a:ea typeface="+mn-ea"/>
                          <a:cs typeface="Calibri" panose="020F0502020204030204" pitchFamily="34" charset="0"/>
                        </a:rPr>
                        <a:t>định</a:t>
                      </a:r>
                      <a:r>
                        <a:rPr lang="en-US" sz="1450" kern="1200" baseline="-25000" dirty="0" smtClean="0">
                          <a:solidFill>
                            <a:srgbClr val="7030A0"/>
                          </a:solidFill>
                          <a:effectLst/>
                          <a:latin typeface="Calibri" panose="020F0502020204030204" pitchFamily="34" charset="0"/>
                          <a:ea typeface="+mn-ea"/>
                          <a:cs typeface="Calibri" panose="020F0502020204030204" pitchFamily="34" charset="0"/>
                        </a:rPr>
                        <a:t> </a:t>
                      </a:r>
                      <a:r>
                        <a:rPr lang="en-US" sz="1450" kern="1200" baseline="-25000" dirty="0" err="1" smtClean="0">
                          <a:solidFill>
                            <a:srgbClr val="7030A0"/>
                          </a:solidFill>
                          <a:effectLst/>
                          <a:latin typeface="Calibri" panose="020F0502020204030204" pitchFamily="34" charset="0"/>
                          <a:ea typeface="+mn-ea"/>
                          <a:cs typeface="Calibri" panose="020F0502020204030204" pitchFamily="34" charset="0"/>
                        </a:rPr>
                        <a:t>tại</a:t>
                      </a:r>
                      <a:r>
                        <a:rPr lang="en-US" sz="1450" kern="1200" baseline="-25000" dirty="0" smtClean="0">
                          <a:solidFill>
                            <a:srgbClr val="7030A0"/>
                          </a:solidFill>
                          <a:effectLst/>
                          <a:latin typeface="Calibri" panose="020F0502020204030204" pitchFamily="34" charset="0"/>
                          <a:ea typeface="+mn-ea"/>
                          <a:cs typeface="Calibri" panose="020F0502020204030204" pitchFamily="34" charset="0"/>
                        </a:rPr>
                        <a:t> </a:t>
                      </a:r>
                      <a:r>
                        <a:rPr lang="en-US" sz="1450" kern="1200" baseline="-25000" dirty="0" err="1" smtClean="0">
                          <a:solidFill>
                            <a:srgbClr val="7030A0"/>
                          </a:solidFill>
                          <a:effectLst/>
                          <a:latin typeface="Calibri" panose="020F0502020204030204" pitchFamily="34" charset="0"/>
                          <a:ea typeface="+mn-ea"/>
                          <a:cs typeface="Calibri" panose="020F0502020204030204" pitchFamily="34" charset="0"/>
                        </a:rPr>
                        <a:t>Bảng</a:t>
                      </a:r>
                      <a:r>
                        <a:rPr lang="en-US" sz="1450" kern="1200" baseline="-25000" dirty="0" smtClean="0">
                          <a:solidFill>
                            <a:srgbClr val="7030A0"/>
                          </a:solidFill>
                          <a:effectLst/>
                          <a:latin typeface="Calibri" panose="020F0502020204030204" pitchFamily="34" charset="0"/>
                          <a:ea typeface="+mn-ea"/>
                          <a:cs typeface="Calibri" panose="020F0502020204030204" pitchFamily="34" charset="0"/>
                        </a:rPr>
                        <a:t> G.9</a:t>
                      </a:r>
                      <a:r>
                        <a:rPr lang="en-US" sz="1450" kern="1200" baseline="-250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không</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vượt</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quá</a:t>
                      </a:r>
                      <a:r>
                        <a:rPr lang="en-US" sz="1450" kern="1200" dirty="0" smtClean="0">
                          <a:solidFill>
                            <a:schemeClr val="dk1"/>
                          </a:solidFill>
                          <a:effectLst/>
                          <a:latin typeface="Calibri" panose="020F0502020204030204" pitchFamily="34" charset="0"/>
                          <a:ea typeface="+mn-ea"/>
                          <a:cs typeface="Calibri" panose="020F0502020204030204" pitchFamily="34" charset="0"/>
                        </a:rPr>
                        <a:t> 50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người</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và</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toàn</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bộ</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nhà</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được</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bảo</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vệ</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hệ</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thống</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chữa</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cháy</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tự</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động</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phù</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hợp</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với</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qđ</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hiện</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hành</a:t>
                      </a:r>
                      <a:r>
                        <a:rPr lang="en-US" sz="1450" kern="1200" dirty="0" smtClean="0">
                          <a:solidFill>
                            <a:schemeClr val="dk1"/>
                          </a:solidFill>
                          <a:effectLst/>
                          <a:latin typeface="Calibri" panose="020F0502020204030204" pitchFamily="34" charset="0"/>
                          <a:ea typeface="+mn-ea"/>
                          <a:cs typeface="Calibri" panose="020F0502020204030204" pitchFamily="34" charset="0"/>
                        </a:rPr>
                        <a:t>.</a:t>
                      </a:r>
                    </a:p>
                  </a:txBody>
                  <a:tcPr/>
                </a:tc>
                <a:tc>
                  <a:txBody>
                    <a:bodyPr/>
                    <a:lstStyle/>
                    <a:p>
                      <a:pPr algn="just"/>
                      <a:r>
                        <a:rPr lang="en-US" sz="1500" i="1" baseline="0" dirty="0" err="1" smtClean="0">
                          <a:latin typeface="Calibri" panose="020F0502020204030204" pitchFamily="34" charset="0"/>
                          <a:cs typeface="Calibri" panose="020F0502020204030204" pitchFamily="34" charset="0"/>
                        </a:rPr>
                        <a:t>Bổ</a:t>
                      </a:r>
                      <a:r>
                        <a:rPr lang="en-US" sz="1500" i="1" baseline="0" dirty="0" smtClean="0">
                          <a:latin typeface="Calibri" panose="020F0502020204030204" pitchFamily="34" charset="0"/>
                          <a:cs typeface="Calibri" panose="020F0502020204030204" pitchFamily="34" charset="0"/>
                        </a:rPr>
                        <a:t> sung</a:t>
                      </a:r>
                      <a:endParaRPr lang="en-US" sz="1500" i="1" baseline="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990584549"/>
                  </a:ext>
                </a:extLst>
              </a:tr>
            </a:tbl>
          </a:graphicData>
        </a:graphic>
      </p:graphicFrame>
    </p:spTree>
    <p:extLst>
      <p:ext uri="{BB962C8B-B14F-4D97-AF65-F5344CB8AC3E}">
        <p14:creationId xmlns:p14="http://schemas.microsoft.com/office/powerpoint/2010/main" val="336032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122915"/>
            <a:ext cx="9144000" cy="7936992"/>
          </a:xfrm>
          <a:prstGeom prst="rect">
            <a:avLst/>
          </a:prstGeom>
        </p:spPr>
      </p:pic>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0" y="832789"/>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US" sz="20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DANH MỤC HỆ THỐNG QCVN HIỆN HÀNH</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NHỮNG THAY ĐỔI CỦA HỆ THỐNG QUY CHUẨN VIỆT NAM NĂM 2022 - 2023</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431" y="1712826"/>
            <a:ext cx="8093141" cy="4709568"/>
          </a:xfrm>
          <a:prstGeom prst="rect">
            <a:avLst/>
          </a:prstGeom>
        </p:spPr>
      </p:pic>
    </p:spTree>
    <p:extLst>
      <p:ext uri="{BB962C8B-B14F-4D97-AF65-F5344CB8AC3E}">
        <p14:creationId xmlns:p14="http://schemas.microsoft.com/office/powerpoint/2010/main" val="159003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630240"/>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747069379"/>
              </p:ext>
            </p:extLst>
          </p:nvPr>
        </p:nvGraphicFramePr>
        <p:xfrm>
          <a:off x="37175" y="1097280"/>
          <a:ext cx="9069654" cy="5303520"/>
        </p:xfrm>
        <a:graphic>
          <a:graphicData uri="http://schemas.openxmlformats.org/drawingml/2006/table">
            <a:tbl>
              <a:tblPr firstRow="1" bandRow="1">
                <a:tableStyleId>{5C22544A-7EE6-4342-B048-85BDC9FD1C3A}</a:tableStyleId>
              </a:tblPr>
              <a:tblGrid>
                <a:gridCol w="586668">
                  <a:extLst>
                    <a:ext uri="{9D8B030D-6E8A-4147-A177-3AD203B41FA5}">
                      <a16:colId xmlns:a16="http://schemas.microsoft.com/office/drawing/2014/main" val="1411077708"/>
                    </a:ext>
                  </a:extLst>
                </a:gridCol>
                <a:gridCol w="777667">
                  <a:extLst>
                    <a:ext uri="{9D8B030D-6E8A-4147-A177-3AD203B41FA5}">
                      <a16:colId xmlns:a16="http://schemas.microsoft.com/office/drawing/2014/main" val="4040167514"/>
                    </a:ext>
                  </a:extLst>
                </a:gridCol>
                <a:gridCol w="3341406">
                  <a:extLst>
                    <a:ext uri="{9D8B030D-6E8A-4147-A177-3AD203B41FA5}">
                      <a16:colId xmlns:a16="http://schemas.microsoft.com/office/drawing/2014/main" val="4262170039"/>
                    </a:ext>
                  </a:extLst>
                </a:gridCol>
                <a:gridCol w="3529413">
                  <a:extLst>
                    <a:ext uri="{9D8B030D-6E8A-4147-A177-3AD203B41FA5}">
                      <a16:colId xmlns:a16="http://schemas.microsoft.com/office/drawing/2014/main" val="483846451"/>
                    </a:ext>
                  </a:extLst>
                </a:gridCol>
                <a:gridCol w="834500">
                  <a:extLst>
                    <a:ext uri="{9D8B030D-6E8A-4147-A177-3AD203B41FA5}">
                      <a16:colId xmlns:a16="http://schemas.microsoft.com/office/drawing/2014/main" val="4141122400"/>
                    </a:ext>
                  </a:extLst>
                </a:gridCol>
              </a:tblGrid>
              <a:tr h="317016">
                <a:tc>
                  <a:txBody>
                    <a:bodyPr/>
                    <a:lstStyle/>
                    <a:p>
                      <a:pPr algn="ctr"/>
                      <a:r>
                        <a:rPr lang="en-US" sz="1500" dirty="0" err="1" smtClean="0"/>
                        <a:t>Điều</a:t>
                      </a:r>
                      <a:endParaRPr lang="en-US" sz="1500" dirty="0"/>
                    </a:p>
                  </a:txBody>
                  <a:tcPr/>
                </a:tc>
                <a:tc>
                  <a:txBody>
                    <a:bodyPr/>
                    <a:lstStyle/>
                    <a:p>
                      <a:pPr algn="ctr"/>
                      <a:endParaRPr lang="en-US"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algn="ctr"/>
                      <a:r>
                        <a:rPr lang="en-US" sz="1500" dirty="0" err="1" smtClean="0"/>
                        <a:t>Ghi</a:t>
                      </a:r>
                      <a:r>
                        <a:rPr lang="en-US" sz="1500" dirty="0" smtClean="0"/>
                        <a:t> </a:t>
                      </a:r>
                      <a:r>
                        <a:rPr lang="en-US" sz="1500" dirty="0" err="1" smtClean="0"/>
                        <a:t>chú</a:t>
                      </a:r>
                      <a:endParaRPr lang="en-US" sz="1500" dirty="0"/>
                    </a:p>
                  </a:txBody>
                  <a:tcPr/>
                </a:tc>
                <a:extLst>
                  <a:ext uri="{0D108BD9-81ED-4DB2-BD59-A6C34878D82A}">
                    <a16:rowId xmlns:a16="http://schemas.microsoft.com/office/drawing/2014/main" val="2393609304"/>
                  </a:ext>
                </a:extLst>
              </a:tr>
              <a:tr h="3345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latin typeface="Calibri" panose="020F0502020204030204" pitchFamily="34" charset="0"/>
                          <a:ea typeface="Calibri" panose="020F0502020204030204" pitchFamily="34" charset="0"/>
                          <a:cs typeface="Calibri" panose="020F0502020204030204" pitchFamily="34" charset="0"/>
                        </a:rPr>
                        <a:t>3.4.7</a:t>
                      </a: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500" dirty="0" smtClean="0">
                          <a:latin typeface="Calibri" panose="020F0502020204030204" pitchFamily="34" charset="0"/>
                          <a:ea typeface="Calibri" panose="020F0502020204030204" pitchFamily="34" charset="0"/>
                          <a:cs typeface="Calibri" panose="020F0502020204030204" pitchFamily="34" charset="0"/>
                        </a:rPr>
                        <a:t>CT</a:t>
                      </a:r>
                      <a:r>
                        <a:rPr lang="en-US" sz="1500" baseline="0" dirty="0" smtClean="0">
                          <a:latin typeface="Calibri" panose="020F0502020204030204" pitchFamily="34" charset="0"/>
                          <a:ea typeface="Calibri" panose="020F0502020204030204" pitchFamily="34" charset="0"/>
                          <a:cs typeface="Calibri" panose="020F0502020204030204" pitchFamily="34" charset="0"/>
                        </a:rPr>
                        <a:t>&amp; BT </a:t>
                      </a:r>
                      <a:r>
                        <a:rPr lang="en-US" sz="1500" dirty="0" err="1" smtClean="0">
                          <a:latin typeface="Calibri" panose="020F0502020204030204" pitchFamily="34" charset="0"/>
                          <a:ea typeface="Calibri" panose="020F0502020204030204" pitchFamily="34" charset="0"/>
                          <a:cs typeface="Calibri" panose="020F0502020204030204" pitchFamily="34" charset="0"/>
                        </a:rPr>
                        <a:t>bộ</a:t>
                      </a:r>
                      <a:r>
                        <a:rPr lang="en-US" sz="1500" dirty="0" smtClean="0">
                          <a:latin typeface="Calibri" panose="020F0502020204030204" pitchFamily="34" charset="0"/>
                          <a:ea typeface="Calibri" panose="020F0502020204030204" pitchFamily="34" charset="0"/>
                          <a:cs typeface="Calibri" panose="020F0502020204030204" pitchFamily="34" charset="0"/>
                        </a:rPr>
                        <a:t> </a:t>
                      </a:r>
                      <a:r>
                        <a:rPr lang="en-US" sz="1500" dirty="0" err="1" smtClean="0">
                          <a:latin typeface="Calibri" panose="020F0502020204030204" pitchFamily="34" charset="0"/>
                          <a:ea typeface="Calibri" panose="020F0502020204030204" pitchFamily="34" charset="0"/>
                          <a:cs typeface="Calibri" panose="020F0502020204030204" pitchFamily="34" charset="0"/>
                        </a:rPr>
                        <a:t>trên</a:t>
                      </a:r>
                      <a:r>
                        <a:rPr lang="en-US" sz="1500" baseline="0" dirty="0" smtClean="0">
                          <a:latin typeface="Calibri" panose="020F0502020204030204" pitchFamily="34" charset="0"/>
                          <a:ea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ea typeface="Calibri" panose="020F0502020204030204" pitchFamily="34" charset="0"/>
                          <a:cs typeface="Calibri" panose="020F0502020204030204" pitchFamily="34" charset="0"/>
                        </a:rPr>
                        <a:t>đường</a:t>
                      </a:r>
                      <a:r>
                        <a:rPr lang="en-US" sz="1500" baseline="0" dirty="0" smtClean="0">
                          <a:latin typeface="Calibri" panose="020F0502020204030204" pitchFamily="34" charset="0"/>
                          <a:ea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ea typeface="Calibri" panose="020F0502020204030204" pitchFamily="34" charset="0"/>
                          <a:cs typeface="Calibri" panose="020F0502020204030204" pitchFamily="34" charset="0"/>
                        </a:rPr>
                        <a:t>thoát</a:t>
                      </a:r>
                      <a:r>
                        <a:rPr lang="en-US" sz="1500" baseline="0" dirty="0" smtClean="0">
                          <a:latin typeface="Calibri" panose="020F0502020204030204" pitchFamily="34" charset="0"/>
                          <a:ea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ea typeface="Calibri" panose="020F0502020204030204" pitchFamily="34" charset="0"/>
                          <a:cs typeface="Calibri" panose="020F0502020204030204" pitchFamily="34" charset="0"/>
                        </a:rPr>
                        <a:t>nạn</a:t>
                      </a:r>
                      <a:endParaRPr lang="en-US" sz="1500" dirty="0" smtClean="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6350" indent="0" algn="just">
                        <a:buFontTx/>
                        <a:buNone/>
                      </a:pPr>
                      <a:endParaRPr lang="en-US" sz="1500" b="0" i="0" kern="1200" dirty="0" smtClean="0">
                        <a:solidFill>
                          <a:schemeClr val="dk1"/>
                        </a:solidFill>
                        <a:effectLst/>
                        <a:latin typeface="Calibri" panose="020F0502020204030204" pitchFamily="34" charset="0"/>
                        <a:ea typeface="+mn-ea"/>
                        <a:cs typeface="Calibri" panose="020F0502020204030204" pitchFamily="34" charset="0"/>
                      </a:endParaRPr>
                    </a:p>
                    <a:p>
                      <a:pPr marL="6350" indent="0" algn="just">
                        <a:buFontTx/>
                        <a:buNone/>
                      </a:pPr>
                      <a:endParaRPr lang="en-US" sz="1500" b="0" i="0" kern="1200" dirty="0" smtClean="0">
                        <a:solidFill>
                          <a:schemeClr val="dk1"/>
                        </a:solidFill>
                        <a:effectLst/>
                        <a:latin typeface="Calibri" panose="020F0502020204030204" pitchFamily="34" charset="0"/>
                        <a:ea typeface="+mn-ea"/>
                        <a:cs typeface="Calibri" panose="020F0502020204030204" pitchFamily="34" charset="0"/>
                      </a:endParaRPr>
                    </a:p>
                    <a:p>
                      <a:pPr marL="6350" indent="0" algn="just">
                        <a:buFontTx/>
                        <a:buNone/>
                      </a:pPr>
                      <a:endParaRPr lang="en-US" sz="1500" b="0" i="0" kern="1200" dirty="0" smtClean="0">
                        <a:solidFill>
                          <a:schemeClr val="dk1"/>
                        </a:solidFill>
                        <a:effectLst/>
                        <a:latin typeface="Calibri" panose="020F0502020204030204" pitchFamily="34" charset="0"/>
                        <a:ea typeface="+mn-ea"/>
                        <a:cs typeface="Calibri" panose="020F0502020204030204" pitchFamily="34" charset="0"/>
                      </a:endParaRPr>
                    </a:p>
                    <a:p>
                      <a:pPr marL="6350" indent="0" algn="just">
                        <a:buFontTx/>
                        <a:buNone/>
                      </a:pPr>
                      <a:endParaRPr lang="en-US" sz="1500" b="0" i="0" kern="1200" dirty="0" smtClean="0">
                        <a:solidFill>
                          <a:schemeClr val="dk1"/>
                        </a:solidFill>
                        <a:effectLst/>
                        <a:latin typeface="Calibri" panose="020F0502020204030204" pitchFamily="34" charset="0"/>
                        <a:ea typeface="+mn-ea"/>
                        <a:cs typeface="Calibri" panose="020F0502020204030204" pitchFamily="34" charset="0"/>
                      </a:endParaRPr>
                    </a:p>
                    <a:p>
                      <a:pPr marL="6350" indent="0" algn="just">
                        <a:buFontTx/>
                        <a:buNone/>
                      </a:pPr>
                      <a:endParaRPr lang="en-US" sz="1500" b="0" i="0" kern="1200" dirty="0" smtClean="0">
                        <a:solidFill>
                          <a:schemeClr val="dk1"/>
                        </a:solidFill>
                        <a:effectLst/>
                        <a:latin typeface="Calibri" panose="020F0502020204030204" pitchFamily="34" charset="0"/>
                        <a:ea typeface="+mn-ea"/>
                        <a:cs typeface="Calibri" panose="020F0502020204030204" pitchFamily="34" charset="0"/>
                      </a:endParaRPr>
                    </a:p>
                    <a:p>
                      <a:pPr marL="6350" indent="0" algn="just">
                        <a:buFontTx/>
                        <a:buNone/>
                      </a:pPr>
                      <a:endParaRPr lang="en-US" sz="1500" b="0" i="0" kern="1200" dirty="0" smtClean="0">
                        <a:solidFill>
                          <a:schemeClr val="dk1"/>
                        </a:solidFill>
                        <a:effectLst/>
                        <a:latin typeface="Calibri" panose="020F0502020204030204" pitchFamily="34" charset="0"/>
                        <a:ea typeface="+mn-ea"/>
                        <a:cs typeface="Calibri" panose="020F0502020204030204" pitchFamily="34" charset="0"/>
                      </a:endParaRPr>
                    </a:p>
                    <a:p>
                      <a:pPr marL="6350" indent="0" algn="just">
                        <a:buFontTx/>
                        <a:buNone/>
                      </a:pPr>
                      <a:endParaRPr lang="en-US" sz="1500" b="0" i="0" kern="1200" dirty="0" smtClean="0">
                        <a:solidFill>
                          <a:schemeClr val="dk1"/>
                        </a:solidFill>
                        <a:effectLst/>
                        <a:latin typeface="Calibri" panose="020F0502020204030204" pitchFamily="34" charset="0"/>
                        <a:ea typeface="+mn-ea"/>
                        <a:cs typeface="Calibri" panose="020F0502020204030204" pitchFamily="34" charset="0"/>
                      </a:endParaRPr>
                    </a:p>
                    <a:p>
                      <a:pPr marL="6350" indent="0" algn="just">
                        <a:buFontTx/>
                        <a:buNone/>
                      </a:pPr>
                      <a:r>
                        <a:rPr lang="en-US" sz="1500" b="0" i="0" kern="1200" dirty="0" err="1" smtClean="0">
                          <a:solidFill>
                            <a:schemeClr val="dk1"/>
                          </a:solidFill>
                          <a:effectLst/>
                          <a:latin typeface="Calibri" panose="020F0502020204030204" pitchFamily="34" charset="0"/>
                          <a:ea typeface="+mn-ea"/>
                          <a:cs typeface="Calibri" panose="020F0502020204030204" pitchFamily="34" charset="0"/>
                        </a:rPr>
                        <a:t>Các</a:t>
                      </a:r>
                      <a:r>
                        <a:rPr lang="en-US" sz="1500" b="0" i="0" kern="1200" dirty="0" smtClean="0">
                          <a:solidFill>
                            <a:schemeClr val="dk1"/>
                          </a:solidFill>
                          <a:effectLst/>
                          <a:latin typeface="Calibri" panose="020F0502020204030204" pitchFamily="34" charset="0"/>
                          <a:ea typeface="+mn-ea"/>
                          <a:cs typeface="Calibri" panose="020F0502020204030204" pitchFamily="34" charset="0"/>
                        </a:rPr>
                        <a:t> </a:t>
                      </a:r>
                      <a:r>
                        <a:rPr lang="en-US" sz="1500" b="0" i="0" kern="1200" dirty="0" err="1" smtClean="0">
                          <a:solidFill>
                            <a:schemeClr val="dk1"/>
                          </a:solidFill>
                          <a:effectLst/>
                          <a:latin typeface="Calibri" panose="020F0502020204030204" pitchFamily="34" charset="0"/>
                          <a:ea typeface="+mn-ea"/>
                          <a:cs typeface="Calibri" panose="020F0502020204030204" pitchFamily="34" charset="0"/>
                        </a:rPr>
                        <a:t>buồng</a:t>
                      </a:r>
                      <a:r>
                        <a:rPr lang="en-US" sz="1500" b="0" i="0" kern="1200" dirty="0" smtClean="0">
                          <a:solidFill>
                            <a:schemeClr val="dk1"/>
                          </a:solidFill>
                          <a:effectLst/>
                          <a:latin typeface="Calibri" panose="020F0502020204030204" pitchFamily="34" charset="0"/>
                          <a:ea typeface="+mn-ea"/>
                          <a:cs typeface="Calibri" panose="020F0502020204030204" pitchFamily="34" charset="0"/>
                        </a:rPr>
                        <a:t> thang </a:t>
                      </a:r>
                      <a:r>
                        <a:rPr lang="en-US" sz="1500" b="0" i="0" kern="1200" dirty="0" err="1" smtClean="0">
                          <a:solidFill>
                            <a:schemeClr val="dk1"/>
                          </a:solidFill>
                          <a:effectLst/>
                          <a:latin typeface="Calibri" panose="020F0502020204030204" pitchFamily="34" charset="0"/>
                          <a:ea typeface="+mn-ea"/>
                          <a:cs typeface="Calibri" panose="020F0502020204030204" pitchFamily="34" charset="0"/>
                        </a:rPr>
                        <a:t>bộ</a:t>
                      </a:r>
                      <a:r>
                        <a:rPr lang="en-US" sz="1500" b="0" i="0" kern="1200" dirty="0" smtClean="0">
                          <a:solidFill>
                            <a:schemeClr val="dk1"/>
                          </a:solidFill>
                          <a:effectLst/>
                          <a:latin typeface="Calibri" panose="020F0502020204030204" pitchFamily="34" charset="0"/>
                          <a:ea typeface="+mn-ea"/>
                          <a:cs typeface="Calibri" panose="020F0502020204030204" pitchFamily="34" charset="0"/>
                        </a:rPr>
                        <a:t> </a:t>
                      </a:r>
                      <a:r>
                        <a:rPr lang="en-US" sz="1500" b="0" i="0" kern="1200" dirty="0" err="1" smtClean="0">
                          <a:solidFill>
                            <a:schemeClr val="dk1"/>
                          </a:solidFill>
                          <a:effectLst/>
                          <a:latin typeface="Calibri" panose="020F0502020204030204" pitchFamily="34" charset="0"/>
                          <a:ea typeface="+mn-ea"/>
                          <a:cs typeface="Calibri" panose="020F0502020204030204" pitchFamily="34" charset="0"/>
                        </a:rPr>
                        <a:t>loại</a:t>
                      </a:r>
                      <a:r>
                        <a:rPr lang="en-US" sz="1500" b="0" i="0" kern="1200" dirty="0" smtClean="0">
                          <a:solidFill>
                            <a:schemeClr val="dk1"/>
                          </a:solidFill>
                          <a:effectLst/>
                          <a:latin typeface="Calibri" panose="020F0502020204030204" pitchFamily="34" charset="0"/>
                          <a:ea typeface="+mn-ea"/>
                          <a:cs typeface="Calibri" panose="020F0502020204030204" pitchFamily="34" charset="0"/>
                        </a:rPr>
                        <a:t> N1 </a:t>
                      </a:r>
                      <a:r>
                        <a:rPr lang="en-US" sz="1500" b="0" i="0" kern="1200" dirty="0" err="1" smtClean="0">
                          <a:solidFill>
                            <a:schemeClr val="dk1"/>
                          </a:solidFill>
                          <a:effectLst/>
                          <a:latin typeface="Calibri" panose="020F0502020204030204" pitchFamily="34" charset="0"/>
                          <a:ea typeface="+mn-ea"/>
                          <a:cs typeface="Calibri" panose="020F0502020204030204" pitchFamily="34" charset="0"/>
                        </a:rPr>
                        <a:t>phải</a:t>
                      </a:r>
                      <a:r>
                        <a:rPr lang="en-US" sz="1500" b="0" i="0" kern="1200" dirty="0" smtClean="0">
                          <a:solidFill>
                            <a:schemeClr val="dk1"/>
                          </a:solidFill>
                          <a:effectLst/>
                          <a:latin typeface="Calibri" panose="020F0502020204030204" pitchFamily="34" charset="0"/>
                          <a:ea typeface="+mn-ea"/>
                          <a:cs typeface="Calibri" panose="020F0502020204030204" pitchFamily="34" charset="0"/>
                        </a:rPr>
                        <a:t> </a:t>
                      </a:r>
                      <a:r>
                        <a:rPr lang="en-US" sz="1500" b="0" i="0" kern="1200" dirty="0" err="1" smtClean="0">
                          <a:solidFill>
                            <a:schemeClr val="dk1"/>
                          </a:solidFill>
                          <a:effectLst/>
                          <a:latin typeface="Calibri" panose="020F0502020204030204" pitchFamily="34" charset="0"/>
                          <a:ea typeface="+mn-ea"/>
                          <a:cs typeface="Calibri" panose="020F0502020204030204" pitchFamily="34" charset="0"/>
                        </a:rPr>
                        <a:t>có</a:t>
                      </a:r>
                      <a:r>
                        <a:rPr lang="en-US" sz="1500" b="0" i="0" kern="1200" dirty="0" smtClean="0">
                          <a:solidFill>
                            <a:schemeClr val="dk1"/>
                          </a:solidFill>
                          <a:effectLst/>
                          <a:latin typeface="Calibri" panose="020F0502020204030204" pitchFamily="34" charset="0"/>
                          <a:ea typeface="+mn-ea"/>
                          <a:cs typeface="Calibri" panose="020F0502020204030204" pitchFamily="34" charset="0"/>
                        </a:rPr>
                        <a:t> </a:t>
                      </a:r>
                      <a:r>
                        <a:rPr lang="en-US" sz="1500" b="0" i="0" kern="1200" dirty="0" err="1" smtClean="0">
                          <a:solidFill>
                            <a:schemeClr val="dk1"/>
                          </a:solidFill>
                          <a:effectLst/>
                          <a:latin typeface="Calibri" panose="020F0502020204030204" pitchFamily="34" charset="0"/>
                          <a:ea typeface="+mn-ea"/>
                          <a:cs typeface="Calibri" panose="020F0502020204030204" pitchFamily="34" charset="0"/>
                        </a:rPr>
                        <a:t>lối</a:t>
                      </a:r>
                      <a:r>
                        <a:rPr lang="en-US" sz="1500" b="0" i="0" kern="1200" dirty="0" smtClean="0">
                          <a:solidFill>
                            <a:schemeClr val="dk1"/>
                          </a:solidFill>
                          <a:effectLst/>
                          <a:latin typeface="Calibri" panose="020F0502020204030204" pitchFamily="34" charset="0"/>
                          <a:ea typeface="+mn-ea"/>
                          <a:cs typeface="Calibri" panose="020F0502020204030204" pitchFamily="34" charset="0"/>
                        </a:rPr>
                        <a:t> </a:t>
                      </a:r>
                      <a:r>
                        <a:rPr lang="en-US" sz="1500" b="0" i="0" kern="1200" dirty="0" err="1" smtClean="0">
                          <a:solidFill>
                            <a:schemeClr val="dk1"/>
                          </a:solidFill>
                          <a:effectLst/>
                          <a:latin typeface="Calibri" panose="020F0502020204030204" pitchFamily="34" charset="0"/>
                          <a:ea typeface="+mn-ea"/>
                          <a:cs typeface="Calibri" panose="020F0502020204030204" pitchFamily="34" charset="0"/>
                        </a:rPr>
                        <a:t>ra</a:t>
                      </a:r>
                      <a:r>
                        <a:rPr lang="en-US" sz="1500" b="0" i="0" kern="1200" dirty="0" smtClean="0">
                          <a:solidFill>
                            <a:schemeClr val="dk1"/>
                          </a:solidFill>
                          <a:effectLst/>
                          <a:latin typeface="Calibri" panose="020F0502020204030204" pitchFamily="34" charset="0"/>
                          <a:ea typeface="+mn-ea"/>
                          <a:cs typeface="Calibri" panose="020F0502020204030204" pitchFamily="34" charset="0"/>
                        </a:rPr>
                        <a:t> </a:t>
                      </a:r>
                      <a:r>
                        <a:rPr lang="en-US" sz="1500" b="0" i="0" kern="1200" dirty="0" err="1" smtClean="0">
                          <a:solidFill>
                            <a:schemeClr val="dk1"/>
                          </a:solidFill>
                          <a:effectLst/>
                          <a:latin typeface="Calibri" panose="020F0502020204030204" pitchFamily="34" charset="0"/>
                          <a:ea typeface="+mn-ea"/>
                          <a:cs typeface="Calibri" panose="020F0502020204030204" pitchFamily="34" charset="0"/>
                        </a:rPr>
                        <a:t>thoát</a:t>
                      </a:r>
                      <a:r>
                        <a:rPr lang="en-US" sz="1500" b="0" i="0" kern="1200" dirty="0" smtClean="0">
                          <a:solidFill>
                            <a:schemeClr val="dk1"/>
                          </a:solidFill>
                          <a:effectLst/>
                          <a:latin typeface="Calibri" panose="020F0502020204030204" pitchFamily="34" charset="0"/>
                          <a:ea typeface="+mn-ea"/>
                          <a:cs typeface="Calibri" panose="020F0502020204030204" pitchFamily="34" charset="0"/>
                        </a:rPr>
                        <a:t> </a:t>
                      </a:r>
                      <a:r>
                        <a:rPr lang="en-US" sz="1500" b="0" i="0" kern="1200" dirty="0" err="1" smtClean="0">
                          <a:solidFill>
                            <a:schemeClr val="dk1"/>
                          </a:solidFill>
                          <a:effectLst/>
                          <a:latin typeface="Calibri" panose="020F0502020204030204" pitchFamily="34" charset="0"/>
                          <a:ea typeface="+mn-ea"/>
                          <a:cs typeface="Calibri" panose="020F0502020204030204" pitchFamily="34" charset="0"/>
                        </a:rPr>
                        <a:t>trực</a:t>
                      </a:r>
                      <a:r>
                        <a:rPr lang="en-US" sz="1500" b="0" i="0" kern="1200" dirty="0" smtClean="0">
                          <a:solidFill>
                            <a:schemeClr val="dk1"/>
                          </a:solidFill>
                          <a:effectLst/>
                          <a:latin typeface="Calibri" panose="020F0502020204030204" pitchFamily="34" charset="0"/>
                          <a:ea typeface="+mn-ea"/>
                          <a:cs typeface="Calibri" panose="020F0502020204030204" pitchFamily="34" charset="0"/>
                        </a:rPr>
                        <a:t> </a:t>
                      </a:r>
                      <a:r>
                        <a:rPr lang="en-US" sz="1500" b="0" i="0" kern="1200" dirty="0" err="1" smtClean="0">
                          <a:solidFill>
                            <a:schemeClr val="dk1"/>
                          </a:solidFill>
                          <a:effectLst/>
                          <a:latin typeface="Calibri" panose="020F0502020204030204" pitchFamily="34" charset="0"/>
                          <a:ea typeface="+mn-ea"/>
                          <a:cs typeface="Calibri" panose="020F0502020204030204" pitchFamily="34" charset="0"/>
                        </a:rPr>
                        <a:t>tiếp</a:t>
                      </a:r>
                      <a:r>
                        <a:rPr lang="en-US" sz="1500" b="0" i="0" kern="1200" dirty="0" smtClean="0">
                          <a:solidFill>
                            <a:schemeClr val="dk1"/>
                          </a:solidFill>
                          <a:effectLst/>
                          <a:latin typeface="Calibri" panose="020F0502020204030204" pitchFamily="34" charset="0"/>
                          <a:ea typeface="+mn-ea"/>
                          <a:cs typeface="Calibri" panose="020F0502020204030204" pitchFamily="34" charset="0"/>
                        </a:rPr>
                        <a:t> </a:t>
                      </a:r>
                      <a:r>
                        <a:rPr lang="en-US" sz="1500" b="0" i="0" kern="1200" dirty="0" err="1" smtClean="0">
                          <a:solidFill>
                            <a:schemeClr val="dk1"/>
                          </a:solidFill>
                          <a:effectLst/>
                          <a:latin typeface="Calibri" panose="020F0502020204030204" pitchFamily="34" charset="0"/>
                          <a:ea typeface="+mn-ea"/>
                          <a:cs typeface="Calibri" panose="020F0502020204030204" pitchFamily="34" charset="0"/>
                        </a:rPr>
                        <a:t>ngay</a:t>
                      </a:r>
                      <a:r>
                        <a:rPr lang="en-US" sz="1500" b="0" i="0" kern="1200" dirty="0" smtClean="0">
                          <a:solidFill>
                            <a:schemeClr val="dk1"/>
                          </a:solidFill>
                          <a:effectLst/>
                          <a:latin typeface="Calibri" panose="020F0502020204030204" pitchFamily="34" charset="0"/>
                          <a:ea typeface="+mn-ea"/>
                          <a:cs typeface="Calibri" panose="020F0502020204030204" pitchFamily="34" charset="0"/>
                        </a:rPr>
                        <a:t> </a:t>
                      </a:r>
                      <a:r>
                        <a:rPr lang="en-US" sz="1500" b="0" i="0" kern="1200" dirty="0" err="1" smtClean="0">
                          <a:solidFill>
                            <a:schemeClr val="dk1"/>
                          </a:solidFill>
                          <a:effectLst/>
                          <a:latin typeface="Calibri" panose="020F0502020204030204" pitchFamily="34" charset="0"/>
                          <a:ea typeface="+mn-ea"/>
                          <a:cs typeface="Calibri" panose="020F0502020204030204" pitchFamily="34" charset="0"/>
                        </a:rPr>
                        <a:t>ra</a:t>
                      </a:r>
                      <a:r>
                        <a:rPr lang="en-US" sz="1500" b="0" i="0" kern="1200" dirty="0" smtClean="0">
                          <a:solidFill>
                            <a:schemeClr val="dk1"/>
                          </a:solidFill>
                          <a:effectLst/>
                          <a:latin typeface="Calibri" panose="020F0502020204030204" pitchFamily="34" charset="0"/>
                          <a:ea typeface="+mn-ea"/>
                          <a:cs typeface="Calibri" panose="020F0502020204030204" pitchFamily="34" charset="0"/>
                        </a:rPr>
                        <a:t> </a:t>
                      </a:r>
                      <a:r>
                        <a:rPr lang="en-US" sz="1500" b="0" i="0" kern="1200" dirty="0" err="1" smtClean="0">
                          <a:solidFill>
                            <a:schemeClr val="dk1"/>
                          </a:solidFill>
                          <a:effectLst/>
                          <a:latin typeface="Calibri" panose="020F0502020204030204" pitchFamily="34" charset="0"/>
                          <a:ea typeface="+mn-ea"/>
                          <a:cs typeface="Calibri" panose="020F0502020204030204" pitchFamily="34" charset="0"/>
                        </a:rPr>
                        <a:t>ngoài</a:t>
                      </a:r>
                      <a:r>
                        <a:rPr lang="en-US" sz="1500" b="0" i="0" kern="1200" dirty="0" smtClean="0">
                          <a:solidFill>
                            <a:schemeClr val="dk1"/>
                          </a:solidFill>
                          <a:effectLst/>
                          <a:latin typeface="Calibri" panose="020F0502020204030204" pitchFamily="34" charset="0"/>
                          <a:ea typeface="+mn-ea"/>
                          <a:cs typeface="Calibri" panose="020F0502020204030204" pitchFamily="34" charset="0"/>
                        </a:rPr>
                        <a:t> </a:t>
                      </a:r>
                      <a:r>
                        <a:rPr lang="en-US" sz="1500" b="0" i="0" kern="1200" dirty="0" err="1" smtClean="0">
                          <a:solidFill>
                            <a:schemeClr val="dk1"/>
                          </a:solidFill>
                          <a:effectLst/>
                          <a:latin typeface="Calibri" panose="020F0502020204030204" pitchFamily="34" charset="0"/>
                          <a:ea typeface="+mn-ea"/>
                          <a:cs typeface="Calibri" panose="020F0502020204030204" pitchFamily="34" charset="0"/>
                        </a:rPr>
                        <a:t>trời</a:t>
                      </a:r>
                      <a:endParaRPr lang="en-US" sz="1500" kern="1200" dirty="0" smtClean="0">
                        <a:solidFill>
                          <a:schemeClr val="tx1"/>
                        </a:solidFill>
                        <a:effectLst/>
                        <a:latin typeface="Calibri" panose="020F0502020204030204" pitchFamily="34" charset="0"/>
                        <a:ea typeface="+mn-ea"/>
                        <a:cs typeface="Calibri" panose="020F0502020204030204" pitchFamily="34" charset="0"/>
                      </a:endParaRPr>
                    </a:p>
                  </a:txBody>
                  <a:tcPr/>
                </a:tc>
                <a:tc>
                  <a:txBody>
                    <a:bodyPr/>
                    <a:lstStyle/>
                    <a:p>
                      <a:r>
                        <a:rPr lang="en-US" sz="1500" kern="1200" dirty="0" err="1" smtClean="0">
                          <a:solidFill>
                            <a:srgbClr val="FF0000"/>
                          </a:solidFill>
                          <a:effectLst/>
                          <a:latin typeface="Calibri" panose="020F0502020204030204" pitchFamily="34" charset="0"/>
                          <a:ea typeface="+mn-ea"/>
                          <a:cs typeface="Calibri" panose="020F0502020204030204" pitchFamily="34" charset="0"/>
                        </a:rPr>
                        <a:t>Đối</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với</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các</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nhà</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ga</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hành</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khách</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và</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các</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sảnh</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rộng</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lớn</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có</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đặc</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điểm</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sử</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dụng</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tương</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tự</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có</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thể</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coi</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là</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lối</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ra</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thoát</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nạn</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đối</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với</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các</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lối</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ra</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từ</a:t>
                      </a:r>
                      <a:r>
                        <a:rPr lang="en-US" sz="1500" kern="1200" dirty="0" smtClean="0">
                          <a:solidFill>
                            <a:srgbClr val="FF0000"/>
                          </a:solidFill>
                          <a:effectLst/>
                          <a:latin typeface="Calibri" panose="020F0502020204030204" pitchFamily="34" charset="0"/>
                          <a:ea typeface="+mn-ea"/>
                          <a:cs typeface="Calibri" panose="020F0502020204030204" pitchFamily="34" charset="0"/>
                        </a:rPr>
                        <a:t> 50 %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số</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buồng</a:t>
                      </a:r>
                      <a:r>
                        <a:rPr lang="en-US" sz="1500" kern="1200" dirty="0" smtClean="0">
                          <a:solidFill>
                            <a:srgbClr val="FF0000"/>
                          </a:solidFill>
                          <a:effectLst/>
                          <a:latin typeface="Calibri" panose="020F0502020204030204" pitchFamily="34" charset="0"/>
                          <a:ea typeface="+mn-ea"/>
                          <a:cs typeface="Calibri" panose="020F0502020204030204" pitchFamily="34" charset="0"/>
                        </a:rPr>
                        <a:t> TB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hoặc</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từ</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các</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hành</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lang</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vào</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sảnh</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hành</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khách</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chung</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có</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lối</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thoát</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nạn</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trực</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tiếp</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ra</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ngoài</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ra</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cầu</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vượt</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hở</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bên</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ngoài</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hoặc</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ra</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sân</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ga</a:t>
                      </a:r>
                      <a:r>
                        <a:rPr lang="en-US" sz="1500" kern="1200" dirty="0" err="1" smtClean="0">
                          <a:solidFill>
                            <a:schemeClr val="dk1"/>
                          </a:solidFill>
                          <a:effectLst/>
                          <a:latin typeface="Calibri" panose="020F0502020204030204" pitchFamily="34" charset="0"/>
                          <a:ea typeface="+mn-ea"/>
                          <a:cs typeface="Calibri" panose="020F0502020204030204" pitchFamily="34" charset="0"/>
                        </a:rPr>
                        <a:t>.</a:t>
                      </a:r>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p>
                      <a:r>
                        <a:rPr lang="en-US" sz="1500" kern="1200" dirty="0" err="1" smtClean="0">
                          <a:solidFill>
                            <a:schemeClr val="dk1"/>
                          </a:solidFill>
                          <a:effectLst/>
                          <a:latin typeface="Calibri" panose="020F0502020204030204" pitchFamily="34" charset="0"/>
                          <a:ea typeface="+mn-ea"/>
                          <a:cs typeface="Calibri" panose="020F0502020204030204" pitchFamily="34" charset="0"/>
                        </a:rPr>
                        <a:t>Các</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buồng</a:t>
                      </a:r>
                      <a:r>
                        <a:rPr lang="en-US" sz="1500" kern="1200" dirty="0" smtClean="0">
                          <a:solidFill>
                            <a:schemeClr val="dk1"/>
                          </a:solidFill>
                          <a:effectLst/>
                          <a:latin typeface="Calibri" panose="020F0502020204030204" pitchFamily="34" charset="0"/>
                          <a:ea typeface="+mn-ea"/>
                          <a:cs typeface="Calibri" panose="020F0502020204030204" pitchFamily="34" charset="0"/>
                        </a:rPr>
                        <a:t> thang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bộ</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loại</a:t>
                      </a:r>
                      <a:r>
                        <a:rPr lang="en-US" sz="1500" kern="1200" dirty="0" smtClean="0">
                          <a:solidFill>
                            <a:schemeClr val="dk1"/>
                          </a:solidFill>
                          <a:effectLst/>
                          <a:latin typeface="Calibri" panose="020F0502020204030204" pitchFamily="34" charset="0"/>
                          <a:ea typeface="+mn-ea"/>
                          <a:cs typeface="Calibri" panose="020F0502020204030204" pitchFamily="34" charset="0"/>
                        </a:rPr>
                        <a:t> N1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phải</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có</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lối</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ra</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ngoài</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trực</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tiếp</a:t>
                      </a:r>
                      <a:endParaRPr lang="en-US" sz="1500" kern="1200" dirty="0" smtClean="0">
                        <a:solidFill>
                          <a:schemeClr val="tx1"/>
                        </a:solidFill>
                        <a:effectLst/>
                        <a:latin typeface="Calibri" panose="020F0502020204030204" pitchFamily="34" charset="0"/>
                        <a:ea typeface="+mn-ea"/>
                        <a:cs typeface="Calibri" panose="020F0502020204030204" pitchFamily="34" charset="0"/>
                      </a:endParaRPr>
                    </a:p>
                  </a:txBody>
                  <a:tcPr/>
                </a:tc>
                <a:tc>
                  <a:txBody>
                    <a:bodyPr/>
                    <a:lstStyle/>
                    <a:p>
                      <a:pPr algn="just"/>
                      <a:r>
                        <a:rPr lang="en-US" sz="1500" i="1" baseline="0" dirty="0" smtClean="0">
                          <a:latin typeface="Calibri" panose="020F0502020204030204" pitchFamily="34" charset="0"/>
                          <a:cs typeface="Calibri" panose="020F0502020204030204" pitchFamily="34" charset="0"/>
                        </a:rPr>
                        <a:t>50% </a:t>
                      </a:r>
                      <a:r>
                        <a:rPr lang="en-US" sz="1500" i="1" baseline="0" dirty="0" err="1" smtClean="0">
                          <a:latin typeface="Calibri" panose="020F0502020204030204" pitchFamily="34" charset="0"/>
                          <a:cs typeface="Calibri" panose="020F0502020204030204" pitchFamily="34" charset="0"/>
                        </a:rPr>
                        <a:t>buồng</a:t>
                      </a:r>
                      <a:r>
                        <a:rPr lang="en-US" sz="1500" i="1" baseline="0" dirty="0" smtClean="0">
                          <a:latin typeface="Calibri" panose="020F0502020204030204" pitchFamily="34" charset="0"/>
                          <a:cs typeface="Calibri" panose="020F0502020204030204" pitchFamily="34" charset="0"/>
                        </a:rPr>
                        <a:t> TB </a:t>
                      </a:r>
                      <a:r>
                        <a:rPr lang="en-US" sz="1500" i="1" baseline="0" dirty="0" err="1" smtClean="0">
                          <a:latin typeface="Calibri" panose="020F0502020204030204" pitchFamily="34" charset="0"/>
                          <a:cs typeface="Calibri" panose="020F0502020204030204" pitchFamily="34" charset="0"/>
                        </a:rPr>
                        <a:t>thoát</a:t>
                      </a:r>
                      <a:r>
                        <a:rPr lang="en-US" sz="1500" i="1" baseline="0" dirty="0" smtClean="0">
                          <a:latin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cs typeface="Calibri" panose="020F0502020204030204" pitchFamily="34" charset="0"/>
                        </a:rPr>
                        <a:t>nạn</a:t>
                      </a:r>
                      <a:r>
                        <a:rPr lang="en-US" sz="1500" i="1" baseline="0" dirty="0" smtClean="0">
                          <a:latin typeface="Calibri" panose="020F0502020204030204" pitchFamily="34" charset="0"/>
                          <a:cs typeface="Calibri" panose="020F0502020204030204" pitchFamily="34" charset="0"/>
                        </a:rPr>
                        <a:t> qua </a:t>
                      </a:r>
                      <a:r>
                        <a:rPr lang="en-US" sz="1500" i="1" baseline="0" dirty="0" err="1" smtClean="0">
                          <a:latin typeface="Calibri" panose="020F0502020204030204" pitchFamily="34" charset="0"/>
                          <a:cs typeface="Calibri" panose="020F0502020204030204" pitchFamily="34" charset="0"/>
                        </a:rPr>
                        <a:t>sảnh</a:t>
                      </a:r>
                      <a:r>
                        <a:rPr lang="en-US" sz="1500" i="1" baseline="0" dirty="0" smtClean="0">
                          <a:latin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cs typeface="Calibri" panose="020F0502020204030204" pitchFamily="34" charset="0"/>
                        </a:rPr>
                        <a:t>lớn</a:t>
                      </a:r>
                      <a:r>
                        <a:rPr lang="en-US" sz="1500" i="1" baseline="0" dirty="0" smtClean="0">
                          <a:latin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cs typeface="Calibri" panose="020F0502020204030204" pitchFamily="34" charset="0"/>
                        </a:rPr>
                        <a:t>nhà</a:t>
                      </a:r>
                      <a:r>
                        <a:rPr lang="en-US" sz="1500" i="1" baseline="0" dirty="0" smtClean="0">
                          <a:latin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cs typeface="Calibri" panose="020F0502020204030204" pitchFamily="34" charset="0"/>
                        </a:rPr>
                        <a:t>ga</a:t>
                      </a:r>
                      <a:r>
                        <a:rPr lang="en-US" sz="1500" i="1" baseline="0" dirty="0" smtClean="0">
                          <a:latin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cs typeface="Calibri" panose="020F0502020204030204" pitchFamily="34" charset="0"/>
                        </a:rPr>
                        <a:t>hành</a:t>
                      </a:r>
                      <a:r>
                        <a:rPr lang="en-US" sz="1500" i="1" baseline="0" dirty="0" smtClean="0">
                          <a:latin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cs typeface="Calibri" panose="020F0502020204030204" pitchFamily="34" charset="0"/>
                        </a:rPr>
                        <a:t>khách</a:t>
                      </a:r>
                      <a:r>
                        <a:rPr lang="en-US" sz="1500" i="1" baseline="0" dirty="0" smtClean="0">
                          <a:latin typeface="Calibri" panose="020F0502020204030204" pitchFamily="34" charset="0"/>
                          <a:cs typeface="Calibri" panose="020F0502020204030204" pitchFamily="34" charset="0"/>
                        </a:rPr>
                        <a:t>)</a:t>
                      </a:r>
                      <a:endParaRPr lang="en-US" sz="1500" i="1" baseline="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990584549"/>
                  </a:ext>
                </a:extLst>
              </a:tr>
              <a:tr h="1031137">
                <a:tc>
                  <a:txBody>
                    <a:bodyPr/>
                    <a:lstStyle/>
                    <a:p>
                      <a:r>
                        <a:rPr lang="en-US" sz="1500" dirty="0" smtClean="0">
                          <a:latin typeface="Calibri" panose="020F0502020204030204" pitchFamily="34" charset="0"/>
                          <a:ea typeface="Calibri" panose="020F0502020204030204" pitchFamily="34" charset="0"/>
                          <a:cs typeface="Calibri" panose="020F0502020204030204" pitchFamily="34" charset="0"/>
                        </a:rPr>
                        <a:t>3.4.8</a:t>
                      </a:r>
                      <a:endParaRPr lang="en-US" sz="15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en-US" sz="1500" b="0" dirty="0" err="1" smtClean="0">
                          <a:latin typeface="Calibri" panose="020F0502020204030204" pitchFamily="34" charset="0"/>
                          <a:ea typeface="Calibri" panose="020F0502020204030204" pitchFamily="34" charset="0"/>
                          <a:cs typeface="Calibri" panose="020F0502020204030204" pitchFamily="34" charset="0"/>
                        </a:rPr>
                        <a:t>Chiếu</a:t>
                      </a:r>
                      <a:r>
                        <a:rPr lang="en-US" sz="1500" b="0" baseline="0" dirty="0" smtClean="0">
                          <a:latin typeface="Calibri" panose="020F0502020204030204" pitchFamily="34" charset="0"/>
                          <a:ea typeface="Calibri" panose="020F0502020204030204" pitchFamily="34" charset="0"/>
                          <a:cs typeface="Calibri" panose="020F0502020204030204" pitchFamily="34" charset="0"/>
                        </a:rPr>
                        <a:t> </a:t>
                      </a:r>
                      <a:r>
                        <a:rPr lang="en-US" sz="1500" b="0" baseline="0" dirty="0" err="1" smtClean="0">
                          <a:latin typeface="Calibri" panose="020F0502020204030204" pitchFamily="34" charset="0"/>
                          <a:ea typeface="Calibri" panose="020F0502020204030204" pitchFamily="34" charset="0"/>
                          <a:cs typeface="Calibri" panose="020F0502020204030204" pitchFamily="34" charset="0"/>
                        </a:rPr>
                        <a:t>sáng</a:t>
                      </a:r>
                      <a:r>
                        <a:rPr lang="en-US" sz="1500" b="0" baseline="0" dirty="0" smtClean="0">
                          <a:latin typeface="Calibri" panose="020F0502020204030204" pitchFamily="34" charset="0"/>
                          <a:ea typeface="Calibri" panose="020F0502020204030204" pitchFamily="34" charset="0"/>
                          <a:cs typeface="Calibri" panose="020F0502020204030204" pitchFamily="34" charset="0"/>
                        </a:rPr>
                        <a:t>  </a:t>
                      </a:r>
                      <a:r>
                        <a:rPr lang="en-US" sz="1500" b="0" baseline="0" dirty="0" err="1" smtClean="0">
                          <a:latin typeface="Calibri" panose="020F0502020204030204" pitchFamily="34" charset="0"/>
                          <a:ea typeface="Calibri" panose="020F0502020204030204" pitchFamily="34" charset="0"/>
                          <a:cs typeface="Calibri" panose="020F0502020204030204" pitchFamily="34" charset="0"/>
                        </a:rPr>
                        <a:t>buồng</a:t>
                      </a:r>
                      <a:r>
                        <a:rPr lang="en-US" sz="1500" b="0" baseline="0" dirty="0" smtClean="0">
                          <a:latin typeface="Calibri" panose="020F0502020204030204" pitchFamily="34" charset="0"/>
                          <a:ea typeface="Calibri" panose="020F0502020204030204" pitchFamily="34" charset="0"/>
                          <a:cs typeface="Calibri" panose="020F0502020204030204" pitchFamily="34" charset="0"/>
                        </a:rPr>
                        <a:t> thang </a:t>
                      </a:r>
                      <a:r>
                        <a:rPr lang="en-US" sz="1500" b="0" baseline="0" dirty="0" err="1" smtClean="0">
                          <a:latin typeface="Calibri" panose="020F0502020204030204" pitchFamily="34" charset="0"/>
                          <a:ea typeface="Calibri" panose="020F0502020204030204" pitchFamily="34" charset="0"/>
                          <a:cs typeface="Calibri" panose="020F0502020204030204" pitchFamily="34" charset="0"/>
                        </a:rPr>
                        <a:t>bộ</a:t>
                      </a:r>
                      <a:endParaRPr lang="en-US" sz="1500" b="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vi-VN" sz="1500" b="1" i="0" kern="1200" dirty="0" smtClean="0">
                          <a:solidFill>
                            <a:schemeClr val="dk1"/>
                          </a:solidFill>
                          <a:effectLst/>
                          <a:latin typeface="Calibri" panose="020F0502020204030204" pitchFamily="34" charset="0"/>
                          <a:ea typeface="+mn-ea"/>
                          <a:cs typeface="Calibri" panose="020F0502020204030204" pitchFamily="34" charset="0"/>
                        </a:rPr>
                        <a:t>3.4.8</a:t>
                      </a:r>
                      <a:r>
                        <a:rPr lang="en-US" sz="1500" b="1" i="0" kern="1200" dirty="0" smtClean="0">
                          <a:solidFill>
                            <a:schemeClr val="dk1"/>
                          </a:solidFill>
                          <a:effectLst/>
                          <a:latin typeface="Calibri" panose="020F0502020204030204" pitchFamily="34" charset="0"/>
                          <a:ea typeface="+mn-ea"/>
                          <a:cs typeface="Calibri" panose="020F0502020204030204" pitchFamily="34" charset="0"/>
                        </a:rPr>
                        <a:t> </a:t>
                      </a:r>
                      <a:r>
                        <a:rPr lang="en-US" sz="1500" b="0" i="0" kern="1200" dirty="0" smtClean="0">
                          <a:solidFill>
                            <a:schemeClr val="dk1"/>
                          </a:solidFill>
                          <a:effectLst/>
                          <a:latin typeface="Calibri" panose="020F0502020204030204" pitchFamily="34" charset="0"/>
                          <a:ea typeface="+mn-ea"/>
                          <a:cs typeface="Calibri" panose="020F0502020204030204" pitchFamily="34" charset="0"/>
                        </a:rPr>
                        <a:t>(</a:t>
                      </a:r>
                      <a:r>
                        <a:rPr lang="en-US" sz="1500" b="0" i="0" kern="1200" dirty="0" err="1" smtClean="0">
                          <a:solidFill>
                            <a:schemeClr val="dk1"/>
                          </a:solidFill>
                          <a:effectLst/>
                          <a:latin typeface="Calibri" panose="020F0502020204030204" pitchFamily="34" charset="0"/>
                          <a:ea typeface="+mn-ea"/>
                          <a:cs typeface="Calibri" panose="020F0502020204030204" pitchFamily="34" charset="0"/>
                        </a:rPr>
                        <a:t>Chỉ</a:t>
                      </a:r>
                      <a:r>
                        <a:rPr lang="en-US" sz="1500" b="0" i="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i="0" kern="1200" baseline="0" dirty="0" err="1" smtClean="0">
                          <a:solidFill>
                            <a:schemeClr val="dk1"/>
                          </a:solidFill>
                          <a:effectLst/>
                          <a:latin typeface="Calibri" panose="020F0502020204030204" pitchFamily="34" charset="0"/>
                          <a:ea typeface="+mn-ea"/>
                          <a:cs typeface="Calibri" panose="020F0502020204030204" pitchFamily="34" charset="0"/>
                        </a:rPr>
                        <a:t>có</a:t>
                      </a:r>
                      <a:r>
                        <a:rPr lang="en-US" sz="1500" b="0" i="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i="0" kern="1200" baseline="0" dirty="0" err="1" smtClean="0">
                          <a:solidFill>
                            <a:schemeClr val="dk1"/>
                          </a:solidFill>
                          <a:effectLst/>
                          <a:latin typeface="Calibri" panose="020F0502020204030204" pitchFamily="34" charset="0"/>
                          <a:ea typeface="+mn-ea"/>
                          <a:cs typeface="Calibri" panose="020F0502020204030204" pitchFamily="34" charset="0"/>
                        </a:rPr>
                        <a:t>chiếu</a:t>
                      </a:r>
                      <a:r>
                        <a:rPr lang="en-US" sz="1500" b="0" i="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i="0" kern="1200" baseline="0" dirty="0" err="1" smtClean="0">
                          <a:solidFill>
                            <a:schemeClr val="dk1"/>
                          </a:solidFill>
                          <a:effectLst/>
                          <a:latin typeface="Calibri" panose="020F0502020204030204" pitchFamily="34" charset="0"/>
                          <a:ea typeface="+mn-ea"/>
                          <a:cs typeface="Calibri" panose="020F0502020204030204" pitchFamily="34" charset="0"/>
                        </a:rPr>
                        <a:t>sáng</a:t>
                      </a:r>
                      <a:r>
                        <a:rPr lang="en-US" sz="1500" b="0" i="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i="0" kern="1200" baseline="0" dirty="0" err="1" smtClean="0">
                          <a:solidFill>
                            <a:schemeClr val="dk1"/>
                          </a:solidFill>
                          <a:effectLst/>
                          <a:latin typeface="Calibri" panose="020F0502020204030204" pitchFamily="34" charset="0"/>
                          <a:ea typeface="+mn-ea"/>
                          <a:cs typeface="Calibri" panose="020F0502020204030204" pitchFamily="34" charset="0"/>
                        </a:rPr>
                        <a:t>tự</a:t>
                      </a:r>
                      <a:r>
                        <a:rPr lang="en-US" sz="1500" b="0" i="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i="0" kern="1200" baseline="0" dirty="0" err="1" smtClean="0">
                          <a:solidFill>
                            <a:schemeClr val="dk1"/>
                          </a:solidFill>
                          <a:effectLst/>
                          <a:latin typeface="Calibri" panose="020F0502020204030204" pitchFamily="34" charset="0"/>
                          <a:ea typeface="+mn-ea"/>
                          <a:cs typeface="Calibri" panose="020F0502020204030204" pitchFamily="34" charset="0"/>
                        </a:rPr>
                        <a:t>nhiên</a:t>
                      </a:r>
                      <a:r>
                        <a:rPr lang="en-US" sz="1500" b="0" i="0" kern="1200" baseline="0" dirty="0" smtClean="0">
                          <a:solidFill>
                            <a:schemeClr val="dk1"/>
                          </a:solidFill>
                          <a:effectLst/>
                          <a:latin typeface="Calibri" panose="020F0502020204030204" pitchFamily="34" charset="0"/>
                          <a:ea typeface="+mn-ea"/>
                          <a:cs typeface="Calibri" panose="020F0502020204030204" pitchFamily="34" charset="0"/>
                        </a:rPr>
                        <a:t>)</a:t>
                      </a:r>
                      <a:endParaRPr lang="en-US" sz="1500" b="0" kern="1200" dirty="0" smtClean="0">
                        <a:solidFill>
                          <a:schemeClr val="dk1"/>
                        </a:solidFill>
                        <a:effectLst/>
                        <a:latin typeface="Calibri" panose="020F0502020204030204" pitchFamily="34" charset="0"/>
                        <a:ea typeface="+mn-ea"/>
                        <a:cs typeface="Calibri" panose="020F0502020204030204" pitchFamily="34" charset="0"/>
                      </a:endParaRPr>
                    </a:p>
                  </a:txBody>
                  <a:tcPr/>
                </a:tc>
                <a:tc>
                  <a:txBody>
                    <a:bodyPr/>
                    <a:lstStyle/>
                    <a:p>
                      <a:r>
                        <a:rPr lang="vi-VN" sz="1500" b="1" i="0" kern="1200" dirty="0" smtClean="0">
                          <a:solidFill>
                            <a:schemeClr val="dk1"/>
                          </a:solidFill>
                          <a:effectLst/>
                          <a:latin typeface="Calibri" panose="020F0502020204030204" pitchFamily="34" charset="0"/>
                          <a:ea typeface="+mn-ea"/>
                          <a:cs typeface="Calibri" panose="020F0502020204030204" pitchFamily="34" charset="0"/>
                        </a:rPr>
                        <a:t>3.4.8</a:t>
                      </a:r>
                      <a:r>
                        <a:rPr lang="vi-VN" sz="1500" b="0" i="0" kern="1200" dirty="0" smtClean="0">
                          <a:solidFill>
                            <a:schemeClr val="dk1"/>
                          </a:solidFill>
                          <a:effectLst/>
                          <a:latin typeface="Calibri" panose="020F0502020204030204" pitchFamily="34" charset="0"/>
                          <a:ea typeface="+mn-ea"/>
                          <a:cs typeface="Calibri" panose="020F0502020204030204" pitchFamily="34" charset="0"/>
                        </a:rPr>
                        <a:t>  </a:t>
                      </a:r>
                      <a:r>
                        <a:rPr lang="vi-VN" sz="1500" b="0" i="0" kern="1200" dirty="0" smtClean="0">
                          <a:solidFill>
                            <a:srgbClr val="FF0000"/>
                          </a:solidFill>
                          <a:effectLst/>
                          <a:latin typeface="Calibri" panose="020F0502020204030204" pitchFamily="34" charset="0"/>
                          <a:ea typeface="+mn-ea"/>
                          <a:cs typeface="Calibri" panose="020F0502020204030204" pitchFamily="34" charset="0"/>
                        </a:rPr>
                        <a:t>b) Trường hợp chiếu sáng nhân tạo:</a:t>
                      </a:r>
                    </a:p>
                    <a:p>
                      <a:r>
                        <a:rPr lang="vi-VN" sz="1500" b="0" i="0" kern="1200" dirty="0" smtClean="0">
                          <a:solidFill>
                            <a:srgbClr val="FF0000"/>
                          </a:solidFill>
                          <a:effectLst/>
                          <a:latin typeface="Calibri" panose="020F0502020204030204" pitchFamily="34" charset="0"/>
                          <a:ea typeface="+mn-ea"/>
                          <a:cs typeface="Calibri" panose="020F0502020204030204" pitchFamily="34" charset="0"/>
                        </a:rPr>
                        <a:t>Trường hợp không bố trí được các lỗ cửa như quy định tại đoạn a) của 3.4.8 thì các buồng </a:t>
                      </a:r>
                      <a:r>
                        <a:rPr lang="en-US" sz="1500" b="0" i="0" kern="1200" dirty="0" smtClean="0">
                          <a:solidFill>
                            <a:srgbClr val="FF0000"/>
                          </a:solidFill>
                          <a:effectLst/>
                          <a:latin typeface="Calibri" panose="020F0502020204030204" pitchFamily="34" charset="0"/>
                          <a:ea typeface="+mn-ea"/>
                          <a:cs typeface="Calibri" panose="020F0502020204030204" pitchFamily="34" charset="0"/>
                        </a:rPr>
                        <a:t>TB</a:t>
                      </a:r>
                      <a:r>
                        <a:rPr lang="vi-VN" sz="1500" b="0" i="0" kern="1200" dirty="0" smtClean="0">
                          <a:solidFill>
                            <a:srgbClr val="FF0000"/>
                          </a:solidFill>
                          <a:effectLst/>
                          <a:latin typeface="Calibri" panose="020F0502020204030204" pitchFamily="34" charset="0"/>
                          <a:ea typeface="+mn-ea"/>
                          <a:cs typeface="Calibri" panose="020F0502020204030204" pitchFamily="34" charset="0"/>
                        </a:rPr>
                        <a:t> thoát nạn phải là buồng </a:t>
                      </a:r>
                      <a:r>
                        <a:rPr lang="en-US" sz="1500" b="0" i="0" kern="1200" dirty="0" smtClean="0">
                          <a:solidFill>
                            <a:srgbClr val="FF0000"/>
                          </a:solidFill>
                          <a:effectLst/>
                          <a:latin typeface="Calibri" panose="020F0502020204030204" pitchFamily="34" charset="0"/>
                          <a:ea typeface="+mn-ea"/>
                          <a:cs typeface="Calibri" panose="020F0502020204030204" pitchFamily="34" charset="0"/>
                        </a:rPr>
                        <a:t>TB </a:t>
                      </a:r>
                      <a:r>
                        <a:rPr lang="vi-VN" sz="1500" b="0" i="0" kern="1200" dirty="0" smtClean="0">
                          <a:solidFill>
                            <a:srgbClr val="FF0000"/>
                          </a:solidFill>
                          <a:effectLst/>
                          <a:latin typeface="Calibri" panose="020F0502020204030204" pitchFamily="34" charset="0"/>
                          <a:ea typeface="+mn-ea"/>
                          <a:cs typeface="Calibri" panose="020F0502020204030204" pitchFamily="34" charset="0"/>
                        </a:rPr>
                        <a:t>không nhiễm khói và được trang bị chiếu sáng nhân tạo, được cấp điện như chú thích tại 3.4.13 bảo đảm nguyên tắc duy trì liên tục nguồn điện cấp cho hệ thống chiếu sáng hoạt động ổn định khi có cháy xảy ra, và ánh sáng phải đủ để người thoát nạn theo các buồng thang này có thể nhìn rõ đường thoát nạn và không bị lóa mắt.</a:t>
                      </a:r>
                    </a:p>
                  </a:txBody>
                  <a:tcPr/>
                </a:tc>
                <a:tc>
                  <a:txBody>
                    <a:bodyPr/>
                    <a:lstStyle/>
                    <a:p>
                      <a:pPr algn="just"/>
                      <a:r>
                        <a:rPr lang="en-US" sz="1500" i="1" baseline="0" dirty="0" smtClean="0">
                          <a:latin typeface="Calibri" panose="020F0502020204030204" pitchFamily="34" charset="0"/>
                          <a:cs typeface="Calibri" panose="020F0502020204030204" pitchFamily="34" charset="0"/>
                        </a:rPr>
                        <a:t>Cho </a:t>
                      </a:r>
                      <a:r>
                        <a:rPr lang="en-US" sz="1500" i="1" baseline="0" dirty="0" err="1" smtClean="0">
                          <a:latin typeface="Calibri" panose="020F0502020204030204" pitchFamily="34" charset="0"/>
                          <a:cs typeface="Calibri" panose="020F0502020204030204" pitchFamily="34" charset="0"/>
                        </a:rPr>
                        <a:t>phép</a:t>
                      </a:r>
                      <a:r>
                        <a:rPr lang="en-US" sz="1500" i="1" baseline="0" dirty="0" smtClean="0">
                          <a:latin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cs typeface="Calibri" panose="020F0502020204030204" pitchFamily="34" charset="0"/>
                        </a:rPr>
                        <a:t>chiếu</a:t>
                      </a:r>
                      <a:r>
                        <a:rPr lang="en-US" sz="1500" i="1" baseline="0" dirty="0" smtClean="0">
                          <a:latin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cs typeface="Calibri" panose="020F0502020204030204" pitchFamily="34" charset="0"/>
                        </a:rPr>
                        <a:t>sáng</a:t>
                      </a:r>
                      <a:r>
                        <a:rPr lang="en-US" sz="1500" i="1" baseline="0" dirty="0" smtClean="0">
                          <a:latin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cs typeface="Calibri" panose="020F0502020204030204" pitchFamily="34" charset="0"/>
                        </a:rPr>
                        <a:t>nhân</a:t>
                      </a:r>
                      <a:r>
                        <a:rPr lang="en-US" sz="1500" i="1" baseline="0" dirty="0" smtClean="0">
                          <a:latin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cs typeface="Calibri" panose="020F0502020204030204" pitchFamily="34" charset="0"/>
                        </a:rPr>
                        <a:t>tạo</a:t>
                      </a:r>
                      <a:endParaRPr lang="en-US" sz="1500" i="1" baseline="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105099367"/>
                  </a:ext>
                </a:extLst>
              </a:tr>
            </a:tbl>
          </a:graphicData>
        </a:graphic>
      </p:graphicFrame>
    </p:spTree>
    <p:extLst>
      <p:ext uri="{BB962C8B-B14F-4D97-AF65-F5344CB8AC3E}">
        <p14:creationId xmlns:p14="http://schemas.microsoft.com/office/powerpoint/2010/main" val="182906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630240"/>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864650204"/>
              </p:ext>
            </p:extLst>
          </p:nvPr>
        </p:nvGraphicFramePr>
        <p:xfrm>
          <a:off x="37175" y="1097280"/>
          <a:ext cx="9069654" cy="5760720"/>
        </p:xfrm>
        <a:graphic>
          <a:graphicData uri="http://schemas.openxmlformats.org/drawingml/2006/table">
            <a:tbl>
              <a:tblPr firstRow="1" bandRow="1">
                <a:tableStyleId>{5C22544A-7EE6-4342-B048-85BDC9FD1C3A}</a:tableStyleId>
              </a:tblPr>
              <a:tblGrid>
                <a:gridCol w="731946">
                  <a:extLst>
                    <a:ext uri="{9D8B030D-6E8A-4147-A177-3AD203B41FA5}">
                      <a16:colId xmlns:a16="http://schemas.microsoft.com/office/drawing/2014/main" val="1411077708"/>
                    </a:ext>
                  </a:extLst>
                </a:gridCol>
                <a:gridCol w="863126">
                  <a:extLst>
                    <a:ext uri="{9D8B030D-6E8A-4147-A177-3AD203B41FA5}">
                      <a16:colId xmlns:a16="http://schemas.microsoft.com/office/drawing/2014/main" val="4040167514"/>
                    </a:ext>
                  </a:extLst>
                </a:gridCol>
                <a:gridCol w="3110669">
                  <a:extLst>
                    <a:ext uri="{9D8B030D-6E8A-4147-A177-3AD203B41FA5}">
                      <a16:colId xmlns:a16="http://schemas.microsoft.com/office/drawing/2014/main" val="4262170039"/>
                    </a:ext>
                  </a:extLst>
                </a:gridCol>
                <a:gridCol w="3529413">
                  <a:extLst>
                    <a:ext uri="{9D8B030D-6E8A-4147-A177-3AD203B41FA5}">
                      <a16:colId xmlns:a16="http://schemas.microsoft.com/office/drawing/2014/main" val="483846451"/>
                    </a:ext>
                  </a:extLst>
                </a:gridCol>
                <a:gridCol w="834500">
                  <a:extLst>
                    <a:ext uri="{9D8B030D-6E8A-4147-A177-3AD203B41FA5}">
                      <a16:colId xmlns:a16="http://schemas.microsoft.com/office/drawing/2014/main" val="4141122400"/>
                    </a:ext>
                  </a:extLst>
                </a:gridCol>
              </a:tblGrid>
              <a:tr h="390483">
                <a:tc>
                  <a:txBody>
                    <a:bodyPr/>
                    <a:lstStyle/>
                    <a:p>
                      <a:pPr algn="ctr"/>
                      <a:r>
                        <a:rPr lang="en-US" sz="1500" dirty="0" err="1" smtClean="0"/>
                        <a:t>Điều</a:t>
                      </a:r>
                      <a:endParaRPr lang="en-US" sz="1500" dirty="0"/>
                    </a:p>
                  </a:txBody>
                  <a:tcPr/>
                </a:tc>
                <a:tc>
                  <a:txBody>
                    <a:bodyPr/>
                    <a:lstStyle/>
                    <a:p>
                      <a:pPr algn="ctr"/>
                      <a:endParaRPr lang="en-US"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algn="ctr"/>
                      <a:r>
                        <a:rPr lang="en-US" sz="1500" dirty="0" err="1" smtClean="0"/>
                        <a:t>Ghi</a:t>
                      </a:r>
                      <a:r>
                        <a:rPr lang="en-US" sz="1500" dirty="0" smtClean="0"/>
                        <a:t> </a:t>
                      </a:r>
                      <a:r>
                        <a:rPr lang="en-US" sz="1500" dirty="0" err="1" smtClean="0"/>
                        <a:t>chú</a:t>
                      </a:r>
                      <a:endParaRPr lang="en-US" sz="1500" dirty="0"/>
                    </a:p>
                  </a:txBody>
                  <a:tcPr/>
                </a:tc>
                <a:extLst>
                  <a:ext uri="{0D108BD9-81ED-4DB2-BD59-A6C34878D82A}">
                    <a16:rowId xmlns:a16="http://schemas.microsoft.com/office/drawing/2014/main" val="2393609304"/>
                  </a:ext>
                </a:extLst>
              </a:tr>
              <a:tr h="5370237">
                <a:tc>
                  <a:txBody>
                    <a:bodyPr/>
                    <a:lstStyle/>
                    <a:p>
                      <a:r>
                        <a:rPr lang="en-US" sz="1500" dirty="0" smtClean="0">
                          <a:latin typeface="Calibri" panose="020F0502020204030204" pitchFamily="34" charset="0"/>
                          <a:ea typeface="Calibri" panose="020F0502020204030204" pitchFamily="34" charset="0"/>
                          <a:cs typeface="Calibri" panose="020F0502020204030204" pitchFamily="34" charset="0"/>
                        </a:rPr>
                        <a:t>3.2.6</a:t>
                      </a:r>
                      <a:endParaRPr lang="en-US" sz="15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en-US" sz="1500" b="0" dirty="0" err="1" smtClean="0">
                          <a:latin typeface="Calibri" panose="020F0502020204030204" pitchFamily="34" charset="0"/>
                          <a:ea typeface="Calibri" panose="020F0502020204030204" pitchFamily="34" charset="0"/>
                          <a:cs typeface="Calibri" panose="020F0502020204030204" pitchFamily="34" charset="0"/>
                        </a:rPr>
                        <a:t>Kinh</a:t>
                      </a:r>
                      <a:r>
                        <a:rPr lang="en-US" sz="1500" b="0" dirty="0" smtClean="0">
                          <a:latin typeface="Calibri" panose="020F0502020204030204" pitchFamily="34" charset="0"/>
                          <a:ea typeface="Calibri" panose="020F0502020204030204" pitchFamily="34" charset="0"/>
                          <a:cs typeface="Calibri" panose="020F0502020204030204" pitchFamily="34" charset="0"/>
                        </a:rPr>
                        <a:t> </a:t>
                      </a:r>
                      <a:r>
                        <a:rPr lang="en-US" sz="1500" b="0" dirty="0" err="1" smtClean="0">
                          <a:latin typeface="Calibri" panose="020F0502020204030204" pitchFamily="34" charset="0"/>
                          <a:ea typeface="Calibri" panose="020F0502020204030204" pitchFamily="34" charset="0"/>
                          <a:cs typeface="Calibri" panose="020F0502020204030204" pitchFamily="34" charset="0"/>
                        </a:rPr>
                        <a:t>doanh</a:t>
                      </a:r>
                      <a:r>
                        <a:rPr lang="en-US" sz="1500" b="0" baseline="0" dirty="0" smtClean="0">
                          <a:latin typeface="Calibri" panose="020F0502020204030204" pitchFamily="34" charset="0"/>
                          <a:ea typeface="Calibri" panose="020F0502020204030204" pitchFamily="34" charset="0"/>
                          <a:cs typeface="Calibri" panose="020F0502020204030204" pitchFamily="34" charset="0"/>
                        </a:rPr>
                        <a:t> </a:t>
                      </a:r>
                      <a:r>
                        <a:rPr lang="en-US" sz="1500" b="0" baseline="0" dirty="0" err="1" smtClean="0">
                          <a:latin typeface="Calibri" panose="020F0502020204030204" pitchFamily="34" charset="0"/>
                          <a:ea typeface="Calibri" panose="020F0502020204030204" pitchFamily="34" charset="0"/>
                          <a:cs typeface="Calibri" panose="020F0502020204030204" pitchFamily="34" charset="0"/>
                        </a:rPr>
                        <a:t>dịch</a:t>
                      </a:r>
                      <a:r>
                        <a:rPr lang="en-US" sz="1500" b="0" baseline="0" dirty="0" smtClean="0">
                          <a:latin typeface="Calibri" panose="020F0502020204030204" pitchFamily="34" charset="0"/>
                          <a:ea typeface="Calibri" panose="020F0502020204030204" pitchFamily="34" charset="0"/>
                          <a:cs typeface="Calibri" panose="020F0502020204030204" pitchFamily="34" charset="0"/>
                        </a:rPr>
                        <a:t> </a:t>
                      </a:r>
                      <a:r>
                        <a:rPr lang="en-US" sz="1500" b="0" baseline="0" dirty="0" err="1" smtClean="0">
                          <a:latin typeface="Calibri" panose="020F0502020204030204" pitchFamily="34" charset="0"/>
                          <a:ea typeface="Calibri" panose="020F0502020204030204" pitchFamily="34" charset="0"/>
                          <a:cs typeface="Calibri" panose="020F0502020204030204" pitchFamily="34" charset="0"/>
                        </a:rPr>
                        <a:t>vụ</a:t>
                      </a:r>
                      <a:r>
                        <a:rPr lang="en-US" sz="1500" b="0" baseline="0" dirty="0" smtClean="0">
                          <a:latin typeface="Calibri" panose="020F0502020204030204" pitchFamily="34" charset="0"/>
                          <a:ea typeface="Calibri" panose="020F0502020204030204" pitchFamily="34" charset="0"/>
                          <a:cs typeface="Calibri" panose="020F0502020204030204" pitchFamily="34" charset="0"/>
                        </a:rPr>
                        <a:t> karaoke, </a:t>
                      </a:r>
                      <a:r>
                        <a:rPr lang="en-US" sz="1500" b="0" baseline="0" dirty="0" err="1" smtClean="0">
                          <a:latin typeface="Calibri" panose="020F0502020204030204" pitchFamily="34" charset="0"/>
                          <a:ea typeface="Calibri" panose="020F0502020204030204" pitchFamily="34" charset="0"/>
                          <a:cs typeface="Calibri" panose="020F0502020204030204" pitchFamily="34" charset="0"/>
                        </a:rPr>
                        <a:t>vũ</a:t>
                      </a:r>
                      <a:r>
                        <a:rPr lang="en-US" sz="1500" b="0" baseline="0" dirty="0" smtClean="0">
                          <a:latin typeface="Calibri" panose="020F0502020204030204" pitchFamily="34" charset="0"/>
                          <a:ea typeface="Calibri" panose="020F0502020204030204" pitchFamily="34" charset="0"/>
                          <a:cs typeface="Calibri" panose="020F0502020204030204" pitchFamily="34" charset="0"/>
                        </a:rPr>
                        <a:t> </a:t>
                      </a:r>
                      <a:r>
                        <a:rPr lang="en-US" sz="1500" b="0" baseline="0" dirty="0" err="1" smtClean="0">
                          <a:latin typeface="Calibri" panose="020F0502020204030204" pitchFamily="34" charset="0"/>
                          <a:ea typeface="Calibri" panose="020F0502020204030204" pitchFamily="34" charset="0"/>
                          <a:cs typeface="Calibri" panose="020F0502020204030204" pitchFamily="34" charset="0"/>
                        </a:rPr>
                        <a:t>trường</a:t>
                      </a:r>
                      <a:endParaRPr lang="en-US" sz="1500" b="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1600" dirty="0" smtClean="0"/>
                        <a:t>3.2.6. …</a:t>
                      </a:r>
                      <a:r>
                        <a:rPr lang="vi-VN" sz="1500" b="0" i="0" kern="1200" dirty="0" smtClean="0">
                          <a:solidFill>
                            <a:schemeClr val="dk1"/>
                          </a:solidFill>
                          <a:effectLst/>
                          <a:latin typeface="Calibri" panose="020F0502020204030204" pitchFamily="34" charset="0"/>
                          <a:ea typeface="+mn-ea"/>
                          <a:cs typeface="Calibri" panose="020F0502020204030204" pitchFamily="34" charset="0"/>
                        </a:rPr>
                        <a:t>Cho phép có </a:t>
                      </a:r>
                      <a:r>
                        <a:rPr lang="en-US" sz="1500" b="0" i="0" kern="1200" dirty="0" smtClean="0">
                          <a:solidFill>
                            <a:schemeClr val="dk1"/>
                          </a:solidFill>
                          <a:effectLst/>
                          <a:latin typeface="Calibri" panose="020F0502020204030204" pitchFamily="34" charset="0"/>
                          <a:ea typeface="+mn-ea"/>
                          <a:cs typeface="Calibri" panose="020F0502020204030204" pitchFamily="34" charset="0"/>
                        </a:rPr>
                        <a:t>1</a:t>
                      </a:r>
                      <a:r>
                        <a:rPr lang="vi-VN" sz="1500" b="0" i="0" kern="1200" dirty="0" smtClean="0">
                          <a:solidFill>
                            <a:schemeClr val="dk1"/>
                          </a:solidFill>
                          <a:effectLst/>
                          <a:latin typeface="Calibri" panose="020F0502020204030204" pitchFamily="34" charset="0"/>
                          <a:ea typeface="+mn-ea"/>
                          <a:cs typeface="Calibri" panose="020F0502020204030204" pitchFamily="34" charset="0"/>
                        </a:rPr>
                        <a:t> lối ra thoát nạn từ mỗi tầng (hoặc từ một phần của tầng được ngăn cách</a:t>
                      </a:r>
                      <a:r>
                        <a:rPr lang="en-US" sz="1500" b="0" i="0" kern="1200" baseline="0" dirty="0" smtClean="0">
                          <a:solidFill>
                            <a:schemeClr val="dk1"/>
                          </a:solidFill>
                          <a:effectLst/>
                          <a:latin typeface="Calibri" panose="020F0502020204030204" pitchFamily="34" charset="0"/>
                          <a:ea typeface="+mn-ea"/>
                          <a:cs typeface="Calibri" panose="020F0502020204030204" pitchFamily="34" charset="0"/>
                        </a:rPr>
                        <a:t> </a:t>
                      </a:r>
                      <a:r>
                        <a:rPr lang="vi-VN" sz="1500" b="0" i="0" kern="1200" dirty="0" smtClean="0">
                          <a:solidFill>
                            <a:schemeClr val="dk1"/>
                          </a:solidFill>
                          <a:effectLst/>
                          <a:latin typeface="Calibri" panose="020F0502020204030204" pitchFamily="34" charset="0"/>
                          <a:ea typeface="+mn-ea"/>
                          <a:cs typeface="Calibri" panose="020F0502020204030204" pitchFamily="34" charset="0"/>
                        </a:rPr>
                        <a:t>khỏi các phần khác của tầng bằng các bộ phận ngăn cháy) có nhóm nguy hiểm cháy theo</a:t>
                      </a:r>
                      <a:r>
                        <a:rPr lang="en-US" sz="1500" b="0" i="0" kern="1200" baseline="0" dirty="0" smtClean="0">
                          <a:solidFill>
                            <a:schemeClr val="dk1"/>
                          </a:solidFill>
                          <a:effectLst/>
                          <a:latin typeface="Calibri" panose="020F0502020204030204" pitchFamily="34" charset="0"/>
                          <a:ea typeface="+mn-ea"/>
                          <a:cs typeface="Calibri" panose="020F0502020204030204" pitchFamily="34" charset="0"/>
                        </a:rPr>
                        <a:t> </a:t>
                      </a:r>
                      <a:r>
                        <a:rPr lang="vi-VN" sz="1500" b="0" i="0" kern="1200" dirty="0" smtClean="0">
                          <a:solidFill>
                            <a:schemeClr val="dk1"/>
                          </a:solidFill>
                          <a:effectLst/>
                          <a:latin typeface="Calibri" panose="020F0502020204030204" pitchFamily="34" charset="0"/>
                          <a:ea typeface="+mn-ea"/>
                          <a:cs typeface="Calibri" panose="020F0502020204030204" pitchFamily="34" charset="0"/>
                        </a:rPr>
                        <a:t>công năng F1.2, F1.4, F2, F3, F4.2, F4.3, F4.4 </a:t>
                      </a:r>
                      <a:r>
                        <a:rPr lang="en-US" sz="1500" b="0" i="0" kern="1200" dirty="0" smtClean="0">
                          <a:solidFill>
                            <a:schemeClr val="dk1"/>
                          </a:solidFill>
                          <a:effectLst/>
                          <a:latin typeface="Calibri" panose="020F0502020204030204" pitchFamily="34" charset="0"/>
                          <a:ea typeface="+mn-ea"/>
                          <a:cs typeface="Calibri" panose="020F0502020204030204" pitchFamily="34" charset="0"/>
                        </a:rPr>
                        <a:t>…</a:t>
                      </a:r>
                      <a:endParaRPr lang="en-US" sz="1600" dirty="0" smtClean="0"/>
                    </a:p>
                    <a:p>
                      <a:r>
                        <a:rPr lang="vi-VN" sz="1600" dirty="0" smtClean="0"/>
                        <a:t/>
                      </a:r>
                      <a:br>
                        <a:rPr lang="vi-VN" sz="1600" dirty="0" smtClean="0"/>
                      </a:br>
                      <a:r>
                        <a:rPr lang="vi-VN" sz="1600" dirty="0" smtClean="0"/>
                        <a:t/>
                      </a:r>
                      <a:br>
                        <a:rPr lang="vi-VN" sz="1600" dirty="0" smtClean="0"/>
                      </a:br>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txBody>
                  <a:tcPr/>
                </a:tc>
                <a:tc>
                  <a:txBody>
                    <a:bodyPr/>
                    <a:lstStyle/>
                    <a:p>
                      <a:r>
                        <a:rPr lang="vi-VN" sz="1500" b="1" i="0" kern="1200" dirty="0" smtClean="0">
                          <a:solidFill>
                            <a:schemeClr val="dk1"/>
                          </a:solidFill>
                          <a:effectLst/>
                          <a:latin typeface="Calibri" panose="020F0502020204030204" pitchFamily="34" charset="0"/>
                          <a:ea typeface="+mn-ea"/>
                          <a:cs typeface="Calibri" panose="020F0502020204030204" pitchFamily="34" charset="0"/>
                        </a:rPr>
                        <a:t>3.</a:t>
                      </a:r>
                      <a:r>
                        <a:rPr lang="en-US" sz="1500" b="1" i="0" kern="1200" dirty="0" smtClean="0">
                          <a:solidFill>
                            <a:schemeClr val="dk1"/>
                          </a:solidFill>
                          <a:effectLst/>
                          <a:latin typeface="Calibri" panose="020F0502020204030204" pitchFamily="34" charset="0"/>
                          <a:ea typeface="+mn-ea"/>
                          <a:cs typeface="Calibri" panose="020F0502020204030204" pitchFamily="34" charset="0"/>
                        </a:rPr>
                        <a:t>2.6.2 </a:t>
                      </a:r>
                      <a:r>
                        <a:rPr lang="vi-VN" sz="1500" b="0" i="0" kern="1200" dirty="0" smtClean="0">
                          <a:solidFill>
                            <a:schemeClr val="dk1"/>
                          </a:solidFill>
                          <a:effectLst/>
                          <a:latin typeface="Calibri" panose="020F0502020204030204" pitchFamily="34" charset="0"/>
                          <a:ea typeface="+mn-ea"/>
                          <a:cs typeface="Calibri" panose="020F0502020204030204" pitchFamily="34" charset="0"/>
                        </a:rPr>
                        <a:t>Cho phép bố trí </a:t>
                      </a:r>
                      <a:r>
                        <a:rPr lang="en-US" sz="1500" b="0" i="0" kern="1200" dirty="0" smtClean="0">
                          <a:solidFill>
                            <a:schemeClr val="dk1"/>
                          </a:solidFill>
                          <a:effectLst/>
                          <a:latin typeface="Calibri" panose="020F0502020204030204" pitchFamily="34" charset="0"/>
                          <a:ea typeface="+mn-ea"/>
                          <a:cs typeface="Calibri" panose="020F0502020204030204" pitchFamily="34" charset="0"/>
                        </a:rPr>
                        <a:t>1</a:t>
                      </a:r>
                      <a:r>
                        <a:rPr lang="vi-VN" sz="1500" b="0" i="0" kern="1200" dirty="0" smtClean="0">
                          <a:solidFill>
                            <a:schemeClr val="dk1"/>
                          </a:solidFill>
                          <a:effectLst/>
                          <a:latin typeface="Calibri" panose="020F0502020204030204" pitchFamily="34" charset="0"/>
                          <a:ea typeface="+mn-ea"/>
                          <a:cs typeface="Calibri" panose="020F0502020204030204" pitchFamily="34" charset="0"/>
                        </a:rPr>
                        <a:t> lối ra thoát nạn trong các trường hợp sau (trừ các nhà có bậc chịu lửa V):</a:t>
                      </a:r>
                    </a:p>
                    <a:p>
                      <a:pPr marL="0" indent="0">
                        <a:buNone/>
                      </a:pPr>
                      <a:r>
                        <a:rPr lang="en-US" sz="1500" b="0" i="0" kern="1200" dirty="0" smtClean="0">
                          <a:solidFill>
                            <a:schemeClr val="dk1"/>
                          </a:solidFill>
                          <a:effectLst/>
                          <a:latin typeface="Calibri" panose="020F0502020204030204" pitchFamily="34" charset="0"/>
                          <a:ea typeface="+mn-ea"/>
                          <a:cs typeface="Calibri" panose="020F0502020204030204" pitchFamily="34" charset="0"/>
                        </a:rPr>
                        <a:t>a. </a:t>
                      </a:r>
                      <a:r>
                        <a:rPr lang="vi-VN" sz="1500" b="0" i="0" kern="1200" dirty="0" smtClean="0">
                          <a:solidFill>
                            <a:schemeClr val="dk1"/>
                          </a:solidFill>
                          <a:effectLst/>
                          <a:latin typeface="Calibri" panose="020F0502020204030204" pitchFamily="34" charset="0"/>
                          <a:ea typeface="+mn-ea"/>
                          <a:cs typeface="Calibri" panose="020F0502020204030204" pitchFamily="34" charset="0"/>
                        </a:rPr>
                        <a:t>Từ mỗi tầng (hoặc từ một phần của tầng được ngăn cách khỏi các phần khác của tầng bằng các bộ phận ngăn cháy) có nhóm nguy hiểm cháy theo công năng F1.2, F1.4, F2 </a:t>
                      </a:r>
                      <a:r>
                        <a:rPr lang="vi-VN" sz="1500" b="0" i="0" kern="1200" dirty="0" smtClean="0">
                          <a:solidFill>
                            <a:srgbClr val="FF0000"/>
                          </a:solidFill>
                          <a:effectLst/>
                          <a:latin typeface="Calibri" panose="020F0502020204030204" pitchFamily="34" charset="0"/>
                          <a:ea typeface="+mn-ea"/>
                          <a:cs typeface="Calibri" panose="020F0502020204030204" pitchFamily="34" charset="0"/>
                        </a:rPr>
                        <a:t>(trừ hộp đêm, vũ trường, quán bar, phòng hát, nhà kinh doanh karaoke; và các nhà kinh doanh dịch vụ tương tự</a:t>
                      </a:r>
                      <a:r>
                        <a:rPr lang="vi-VN" sz="1500" b="0" i="0" kern="1200" dirty="0" smtClean="0">
                          <a:solidFill>
                            <a:schemeClr val="dk1"/>
                          </a:solidFill>
                          <a:effectLst/>
                          <a:latin typeface="Calibri" panose="020F0502020204030204" pitchFamily="34" charset="0"/>
                          <a:ea typeface="+mn-ea"/>
                          <a:cs typeface="Calibri" panose="020F0502020204030204" pitchFamily="34" charset="0"/>
                        </a:rPr>
                        <a:t>), F3, F4.2, F4.3 và F4.4</a:t>
                      </a:r>
                      <a:r>
                        <a:rPr lang="en-US" sz="1500" b="0" i="0" kern="1200" dirty="0" smtClean="0">
                          <a:solidFill>
                            <a:schemeClr val="dk1"/>
                          </a:solidFill>
                          <a:effectLst/>
                          <a:latin typeface="Calibri" panose="020F0502020204030204" pitchFamily="34" charset="0"/>
                          <a:ea typeface="+mn-ea"/>
                          <a:cs typeface="Calibri" panose="020F0502020204030204" pitchFamily="34" charset="0"/>
                        </a:rPr>
                        <a:t>…</a:t>
                      </a:r>
                    </a:p>
                    <a:p>
                      <a:pPr marL="0" indent="0">
                        <a:buNone/>
                      </a:pPr>
                      <a:r>
                        <a:rPr lang="en-US" sz="1500" b="0" i="0" kern="1200" dirty="0" err="1" smtClean="0">
                          <a:solidFill>
                            <a:srgbClr val="FF0000"/>
                          </a:solidFill>
                          <a:effectLst/>
                          <a:latin typeface="Calibri" panose="020F0502020204030204" pitchFamily="34" charset="0"/>
                          <a:ea typeface="+mn-ea"/>
                          <a:cs typeface="Calibri" panose="020F0502020204030204" pitchFamily="34" charset="0"/>
                        </a:rPr>
                        <a:t>Bổ</a:t>
                      </a:r>
                      <a:r>
                        <a:rPr lang="en-US" sz="1500" b="0" i="0" kern="1200" baseline="0" dirty="0" smtClean="0">
                          <a:solidFill>
                            <a:srgbClr val="FF0000"/>
                          </a:solidFill>
                          <a:effectLst/>
                          <a:latin typeface="Calibri" panose="020F0502020204030204" pitchFamily="34" charset="0"/>
                          <a:ea typeface="+mn-ea"/>
                          <a:cs typeface="Calibri" panose="020F0502020204030204" pitchFamily="34" charset="0"/>
                        </a:rPr>
                        <a:t> sung PLA4</a:t>
                      </a:r>
                      <a:endParaRPr lang="vi-VN" sz="1500" b="0" i="0" kern="1200" dirty="0" smtClean="0">
                        <a:solidFill>
                          <a:srgbClr val="FF0000"/>
                        </a:solidFill>
                        <a:effectLst/>
                        <a:latin typeface="Calibri" panose="020F0502020204030204" pitchFamily="34" charset="0"/>
                        <a:ea typeface="+mn-ea"/>
                        <a:cs typeface="Calibri" panose="020F0502020204030204" pitchFamily="34" charset="0"/>
                      </a:endParaRPr>
                    </a:p>
                    <a:p>
                      <a:endParaRPr lang="vi-VN" sz="1500" b="0" i="0" kern="1200" dirty="0" smtClean="0">
                        <a:solidFill>
                          <a:schemeClr val="dk1"/>
                        </a:solidFill>
                        <a:effectLst/>
                        <a:latin typeface="Calibri" panose="020F0502020204030204" pitchFamily="34" charset="0"/>
                        <a:ea typeface="+mn-ea"/>
                        <a:cs typeface="Calibri" panose="020F0502020204030204" pitchFamily="34"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500" b="0" i="0" kern="1200" dirty="0" err="1" smtClean="0">
                          <a:solidFill>
                            <a:schemeClr val="dk1"/>
                          </a:solidFill>
                          <a:effectLst/>
                          <a:latin typeface="Calibri" panose="020F0502020204030204" pitchFamily="34" charset="0"/>
                          <a:ea typeface="+mn-ea"/>
                          <a:cs typeface="Calibri" panose="020F0502020204030204" pitchFamily="34" charset="0"/>
                        </a:rPr>
                        <a:t>Bổ</a:t>
                      </a:r>
                      <a:r>
                        <a:rPr lang="en-US" sz="1500" b="0" i="0" kern="1200" baseline="0" dirty="0" smtClean="0">
                          <a:solidFill>
                            <a:schemeClr val="dk1"/>
                          </a:solidFill>
                          <a:effectLst/>
                          <a:latin typeface="Calibri" panose="020F0502020204030204" pitchFamily="34" charset="0"/>
                          <a:ea typeface="+mn-ea"/>
                          <a:cs typeface="Calibri" panose="020F0502020204030204" pitchFamily="34" charset="0"/>
                        </a:rPr>
                        <a:t> sung</a:t>
                      </a:r>
                    </a:p>
                    <a:p>
                      <a:pPr algn="just"/>
                      <a:endParaRPr lang="en-US" sz="1500" i="1" baseline="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105099367"/>
                  </a:ext>
                </a:extLst>
              </a:tr>
            </a:tbl>
          </a:graphicData>
        </a:graphic>
      </p:graphicFrame>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75" y="3461163"/>
            <a:ext cx="4704469" cy="3396837"/>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9034" y="4247947"/>
            <a:ext cx="3408422" cy="2610053"/>
          </a:xfrm>
          <a:prstGeom prst="rect">
            <a:avLst/>
          </a:prstGeom>
        </p:spPr>
      </p:pic>
    </p:spTree>
    <p:extLst>
      <p:ext uri="{BB962C8B-B14F-4D97-AF65-F5344CB8AC3E}">
        <p14:creationId xmlns:p14="http://schemas.microsoft.com/office/powerpoint/2010/main" val="14483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630240"/>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960811498"/>
              </p:ext>
            </p:extLst>
          </p:nvPr>
        </p:nvGraphicFramePr>
        <p:xfrm>
          <a:off x="37175" y="1097280"/>
          <a:ext cx="9069654" cy="2103120"/>
        </p:xfrm>
        <a:graphic>
          <a:graphicData uri="http://schemas.openxmlformats.org/drawingml/2006/table">
            <a:tbl>
              <a:tblPr firstRow="1" bandRow="1">
                <a:tableStyleId>{5C22544A-7EE6-4342-B048-85BDC9FD1C3A}</a:tableStyleId>
              </a:tblPr>
              <a:tblGrid>
                <a:gridCol w="714324">
                  <a:extLst>
                    <a:ext uri="{9D8B030D-6E8A-4147-A177-3AD203B41FA5}">
                      <a16:colId xmlns:a16="http://schemas.microsoft.com/office/drawing/2014/main" val="1411077708"/>
                    </a:ext>
                  </a:extLst>
                </a:gridCol>
                <a:gridCol w="1444770">
                  <a:extLst>
                    <a:ext uri="{9D8B030D-6E8A-4147-A177-3AD203B41FA5}">
                      <a16:colId xmlns:a16="http://schemas.microsoft.com/office/drawing/2014/main" val="4040167514"/>
                    </a:ext>
                  </a:extLst>
                </a:gridCol>
                <a:gridCol w="3332860">
                  <a:extLst>
                    <a:ext uri="{9D8B030D-6E8A-4147-A177-3AD203B41FA5}">
                      <a16:colId xmlns:a16="http://schemas.microsoft.com/office/drawing/2014/main" val="4262170039"/>
                    </a:ext>
                  </a:extLst>
                </a:gridCol>
                <a:gridCol w="2683379">
                  <a:extLst>
                    <a:ext uri="{9D8B030D-6E8A-4147-A177-3AD203B41FA5}">
                      <a16:colId xmlns:a16="http://schemas.microsoft.com/office/drawing/2014/main" val="483846451"/>
                    </a:ext>
                  </a:extLst>
                </a:gridCol>
                <a:gridCol w="894321">
                  <a:extLst>
                    <a:ext uri="{9D8B030D-6E8A-4147-A177-3AD203B41FA5}">
                      <a16:colId xmlns:a16="http://schemas.microsoft.com/office/drawing/2014/main" val="4141122400"/>
                    </a:ext>
                  </a:extLst>
                </a:gridCol>
              </a:tblGrid>
              <a:tr h="317016">
                <a:tc>
                  <a:txBody>
                    <a:bodyPr/>
                    <a:lstStyle/>
                    <a:p>
                      <a:pPr algn="ctr"/>
                      <a:r>
                        <a:rPr lang="en-US" sz="1500" dirty="0" err="1" smtClean="0"/>
                        <a:t>Điều</a:t>
                      </a:r>
                      <a:endParaRPr lang="en-US" sz="1500" dirty="0"/>
                    </a:p>
                  </a:txBody>
                  <a:tcPr/>
                </a:tc>
                <a:tc>
                  <a:txBody>
                    <a:bodyPr/>
                    <a:lstStyle/>
                    <a:p>
                      <a:pPr algn="ctr"/>
                      <a:endParaRPr lang="en-US"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algn="ctr"/>
                      <a:r>
                        <a:rPr lang="en-US" sz="1500" dirty="0" err="1" smtClean="0"/>
                        <a:t>Ghi</a:t>
                      </a:r>
                      <a:r>
                        <a:rPr lang="en-US" sz="1500" dirty="0" smtClean="0"/>
                        <a:t> </a:t>
                      </a:r>
                      <a:r>
                        <a:rPr lang="en-US" sz="1500" dirty="0" err="1" smtClean="0"/>
                        <a:t>chú</a:t>
                      </a:r>
                      <a:endParaRPr lang="en-US" sz="1500" dirty="0"/>
                    </a:p>
                  </a:txBody>
                  <a:tcPr/>
                </a:tc>
                <a:extLst>
                  <a:ext uri="{0D108BD9-81ED-4DB2-BD59-A6C34878D82A}">
                    <a16:rowId xmlns:a16="http://schemas.microsoft.com/office/drawing/2014/main" val="2393609304"/>
                  </a:ext>
                </a:extLst>
              </a:tr>
              <a:tr h="308930">
                <a:tc gridSpan="5">
                  <a:txBody>
                    <a:bodyPr/>
                    <a:lstStyle/>
                    <a:p>
                      <a:r>
                        <a:rPr lang="en-US" sz="1500" b="1" dirty="0" smtClean="0">
                          <a:latin typeface="+mn-lt"/>
                          <a:ea typeface="Calibri" panose="020F0502020204030204" pitchFamily="34" charset="0"/>
                          <a:cs typeface="Calibri" panose="020F0502020204030204" pitchFamily="34" charset="0"/>
                        </a:rPr>
                        <a:t>4. NGĂN</a:t>
                      </a:r>
                      <a:r>
                        <a:rPr lang="en-US" sz="1500" b="1" baseline="0" dirty="0" smtClean="0">
                          <a:latin typeface="+mn-lt"/>
                          <a:ea typeface="Calibri" panose="020F0502020204030204" pitchFamily="34" charset="0"/>
                          <a:cs typeface="Calibri" panose="020F0502020204030204" pitchFamily="34" charset="0"/>
                        </a:rPr>
                        <a:t> CHẶN CHÁY LAN</a:t>
                      </a:r>
                      <a:endParaRPr lang="en-US" sz="1500" b="1" dirty="0">
                        <a:latin typeface="+mn-lt"/>
                        <a:ea typeface="Calibri" panose="020F0502020204030204" pitchFamily="34" charset="0"/>
                        <a:cs typeface="Calibri" panose="020F0502020204030204" pitchFamily="34" charset="0"/>
                      </a:endParaRPr>
                    </a:p>
                  </a:txBody>
                  <a:tcPr/>
                </a:tc>
                <a:tc hMerge="1">
                  <a:txBody>
                    <a:bodyPr/>
                    <a:lstStyle/>
                    <a:p>
                      <a:pPr algn="just"/>
                      <a:endParaRPr lang="en-US" sz="1500" b="0" dirty="0">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txBody>
                  <a:tcPr/>
                </a:tc>
                <a:tc hMerge="1">
                  <a:txBody>
                    <a:bodyPr/>
                    <a:lstStyle/>
                    <a:p>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txBody>
                  <a:tcPr/>
                </a:tc>
                <a:tc hMerge="1">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1500" i="1" baseline="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705565305"/>
                  </a:ext>
                </a:extLst>
              </a:tr>
              <a:tr h="1031137">
                <a:tc>
                  <a:txBody>
                    <a:bodyPr/>
                    <a:lstStyle/>
                    <a:p>
                      <a:r>
                        <a:rPr lang="en-US" sz="1500" dirty="0" smtClean="0">
                          <a:latin typeface="Calibri" panose="020F0502020204030204" pitchFamily="34" charset="0"/>
                          <a:ea typeface="Calibri" panose="020F0502020204030204" pitchFamily="34" charset="0"/>
                          <a:cs typeface="Calibri" panose="020F0502020204030204" pitchFamily="34" charset="0"/>
                        </a:rPr>
                        <a:t>4.8</a:t>
                      </a:r>
                      <a:endParaRPr lang="en-US" sz="15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en-US" sz="1500" b="0" kern="1200" dirty="0" err="1" smtClean="0">
                          <a:solidFill>
                            <a:schemeClr val="dk1"/>
                          </a:solidFill>
                          <a:effectLst/>
                          <a:latin typeface="Calibri" panose="020F0502020204030204" pitchFamily="34" charset="0"/>
                          <a:ea typeface="+mn-ea"/>
                          <a:cs typeface="Calibri" panose="020F0502020204030204" pitchFamily="34" charset="0"/>
                        </a:rPr>
                        <a:t>Bố</a:t>
                      </a:r>
                      <a:r>
                        <a:rPr lang="en-US" sz="1500" b="0" kern="120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dirty="0" err="1" smtClean="0">
                          <a:solidFill>
                            <a:schemeClr val="dk1"/>
                          </a:solidFill>
                          <a:effectLst/>
                          <a:latin typeface="Calibri" panose="020F0502020204030204" pitchFamily="34" charset="0"/>
                          <a:ea typeface="+mn-ea"/>
                          <a:cs typeface="Calibri" panose="020F0502020204030204" pitchFamily="34" charset="0"/>
                        </a:rPr>
                        <a:t>trí</a:t>
                      </a:r>
                      <a:r>
                        <a:rPr lang="en-US" sz="1500" b="0" kern="120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dirty="0" err="1" smtClean="0">
                          <a:solidFill>
                            <a:schemeClr val="dk1"/>
                          </a:solidFill>
                          <a:effectLst/>
                          <a:latin typeface="Calibri" panose="020F0502020204030204" pitchFamily="34" charset="0"/>
                          <a:ea typeface="+mn-ea"/>
                          <a:cs typeface="Calibri" panose="020F0502020204030204" pitchFamily="34" charset="0"/>
                        </a:rPr>
                        <a:t>các</a:t>
                      </a:r>
                      <a:r>
                        <a:rPr lang="en-US" sz="1500" b="0" kern="120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dirty="0" err="1" smtClean="0">
                          <a:solidFill>
                            <a:schemeClr val="dk1"/>
                          </a:solidFill>
                          <a:effectLst/>
                          <a:latin typeface="Calibri" panose="020F0502020204030204" pitchFamily="34" charset="0"/>
                          <a:ea typeface="+mn-ea"/>
                          <a:cs typeface="Calibri" panose="020F0502020204030204" pitchFamily="34" charset="0"/>
                        </a:rPr>
                        <a:t>phòng</a:t>
                      </a:r>
                      <a:r>
                        <a:rPr lang="en-US" sz="1500" b="0" kern="120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dirty="0" err="1" smtClean="0">
                          <a:solidFill>
                            <a:schemeClr val="dk1"/>
                          </a:solidFill>
                          <a:effectLst/>
                          <a:latin typeface="Calibri" panose="020F0502020204030204" pitchFamily="34" charset="0"/>
                          <a:ea typeface="+mn-ea"/>
                          <a:cs typeface="Calibri" panose="020F0502020204030204" pitchFamily="34" charset="0"/>
                        </a:rPr>
                        <a:t>nguy</a:t>
                      </a:r>
                      <a:r>
                        <a:rPr lang="en-US" sz="1500" b="0" kern="120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dirty="0" err="1" smtClean="0">
                          <a:solidFill>
                            <a:schemeClr val="dk1"/>
                          </a:solidFill>
                          <a:effectLst/>
                          <a:latin typeface="Calibri" panose="020F0502020204030204" pitchFamily="34" charset="0"/>
                          <a:ea typeface="+mn-ea"/>
                          <a:cs typeface="Calibri" panose="020F0502020204030204" pitchFamily="34" charset="0"/>
                        </a:rPr>
                        <a:t>hiểm</a:t>
                      </a:r>
                      <a:r>
                        <a:rPr lang="en-US" sz="1500" b="0" kern="120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dirty="0" err="1" smtClean="0">
                          <a:solidFill>
                            <a:schemeClr val="dk1"/>
                          </a:solidFill>
                          <a:effectLst/>
                          <a:latin typeface="Calibri" panose="020F0502020204030204" pitchFamily="34" charset="0"/>
                          <a:ea typeface="+mn-ea"/>
                          <a:cs typeface="Calibri" panose="020F0502020204030204" pitchFamily="34" charset="0"/>
                        </a:rPr>
                        <a:t>cháy</a:t>
                      </a:r>
                      <a:r>
                        <a:rPr lang="en-US" sz="1500" b="0" kern="120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dirty="0" err="1" smtClean="0">
                          <a:solidFill>
                            <a:schemeClr val="dk1"/>
                          </a:solidFill>
                          <a:effectLst/>
                          <a:latin typeface="Calibri" panose="020F0502020204030204" pitchFamily="34" charset="0"/>
                          <a:ea typeface="+mn-ea"/>
                          <a:cs typeface="Calibri" panose="020F0502020204030204" pitchFamily="34" charset="0"/>
                        </a:rPr>
                        <a:t>nổ</a:t>
                      </a:r>
                      <a:r>
                        <a:rPr lang="en-US" sz="1500" b="0" kern="120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dirty="0" err="1" smtClean="0">
                          <a:solidFill>
                            <a:schemeClr val="dk1"/>
                          </a:solidFill>
                          <a:effectLst/>
                          <a:latin typeface="Calibri" panose="020F0502020204030204" pitchFamily="34" charset="0"/>
                          <a:ea typeface="+mn-ea"/>
                          <a:cs typeface="Calibri" panose="020F0502020204030204" pitchFamily="34" charset="0"/>
                        </a:rPr>
                        <a:t>trong</a:t>
                      </a:r>
                      <a:r>
                        <a:rPr lang="en-US" sz="1500" b="0" kern="120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dirty="0" err="1" smtClean="0">
                          <a:solidFill>
                            <a:schemeClr val="dk1"/>
                          </a:solidFill>
                          <a:effectLst/>
                          <a:latin typeface="Calibri" panose="020F0502020204030204" pitchFamily="34" charset="0"/>
                          <a:ea typeface="+mn-ea"/>
                          <a:cs typeface="Calibri" panose="020F0502020204030204" pitchFamily="34" charset="0"/>
                        </a:rPr>
                        <a:t>tầng</a:t>
                      </a:r>
                      <a:r>
                        <a:rPr lang="en-US" sz="1500" b="0" kern="120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dirty="0" err="1" smtClean="0">
                          <a:solidFill>
                            <a:schemeClr val="dk1"/>
                          </a:solidFill>
                          <a:effectLst/>
                          <a:latin typeface="Calibri" panose="020F0502020204030204" pitchFamily="34" charset="0"/>
                          <a:ea typeface="+mn-ea"/>
                          <a:cs typeface="Calibri" panose="020F0502020204030204" pitchFamily="34" charset="0"/>
                        </a:rPr>
                        <a:t>hầm</a:t>
                      </a:r>
                      <a:endParaRPr lang="en-US" sz="1500" b="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vi-VN" sz="1500" b="1" kern="1200" dirty="0" smtClean="0">
                          <a:solidFill>
                            <a:schemeClr val="dk1"/>
                          </a:solidFill>
                          <a:effectLst/>
                          <a:latin typeface="Calibri" panose="020F0502020204030204" pitchFamily="34" charset="0"/>
                          <a:ea typeface="+mn-ea"/>
                          <a:cs typeface="Calibri" panose="020F0502020204030204" pitchFamily="34" charset="0"/>
                        </a:rPr>
                        <a:t>4.8</a:t>
                      </a:r>
                      <a:r>
                        <a:rPr lang="vi-VN" sz="1500" kern="1200" dirty="0" smtClean="0">
                          <a:solidFill>
                            <a:schemeClr val="dk1"/>
                          </a:solidFill>
                          <a:effectLst/>
                          <a:latin typeface="Calibri" panose="020F0502020204030204" pitchFamily="34" charset="0"/>
                          <a:ea typeface="+mn-ea"/>
                          <a:cs typeface="Calibri" panose="020F0502020204030204" pitchFamily="34" charset="0"/>
                        </a:rPr>
                        <a:t>  Trong các tầng hầm và tầng nửa hầm, không cho phép bố trí các gian phòng có sử dụng hoặc lưu giữ các chất khí và chất lỏng cháy cũng như các vật liệu dễ bắt cháy, trừ các trường hợp đã có quy định được xem xét riêng.</a:t>
                      </a:r>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txBody>
                  <a:tcPr/>
                </a:tc>
                <a:tc>
                  <a:txBody>
                    <a:bodyPr/>
                    <a:lstStyle/>
                    <a:p>
                      <a:r>
                        <a:rPr lang="vi-VN" sz="1500" b="1" kern="1200" dirty="0" smtClean="0">
                          <a:solidFill>
                            <a:schemeClr val="dk1"/>
                          </a:solidFill>
                          <a:effectLst/>
                          <a:latin typeface="Calibri" panose="020F0502020204030204" pitchFamily="34" charset="0"/>
                          <a:ea typeface="+mn-ea"/>
                          <a:cs typeface="Calibri" panose="020F0502020204030204" pitchFamily="34" charset="0"/>
                        </a:rPr>
                        <a:t>4.8</a:t>
                      </a:r>
                      <a:r>
                        <a:rPr lang="vi-VN" sz="1500" kern="1200" dirty="0" smtClean="0">
                          <a:solidFill>
                            <a:schemeClr val="dk1"/>
                          </a:solidFill>
                          <a:effectLst/>
                          <a:latin typeface="Calibri" panose="020F0502020204030204" pitchFamily="34" charset="0"/>
                          <a:ea typeface="+mn-ea"/>
                          <a:cs typeface="Calibri" panose="020F0502020204030204" pitchFamily="34" charset="0"/>
                        </a:rPr>
                        <a:t> </a:t>
                      </a:r>
                      <a:r>
                        <a:rPr lang="vi-VN" sz="1500" kern="1200" dirty="0" smtClean="0">
                          <a:solidFill>
                            <a:srgbClr val="FF0000"/>
                          </a:solidFill>
                          <a:effectLst/>
                          <a:latin typeface="Calibri" panose="020F0502020204030204" pitchFamily="34" charset="0"/>
                          <a:ea typeface="+mn-ea"/>
                          <a:cs typeface="Calibri" panose="020F0502020204030204" pitchFamily="34" charset="0"/>
                        </a:rPr>
                        <a:t>Trong các tầng hầm và tầng nửa hầm, không cho phép bố trí các gian phòng có hạng A và B, trừ các trường hợp được quy định riêng.</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p>
                      <a:r>
                        <a:rPr lang="en-US" sz="1500" b="1" kern="1200" dirty="0" err="1" smtClean="0">
                          <a:solidFill>
                            <a:schemeClr val="dk1"/>
                          </a:solidFill>
                          <a:effectLst/>
                          <a:latin typeface="Calibri" panose="020F0502020204030204" pitchFamily="34" charset="0"/>
                          <a:ea typeface="+mn-ea"/>
                          <a:cs typeface="Calibri" panose="020F0502020204030204" pitchFamily="34" charset="0"/>
                        </a:rPr>
                        <a:t>Bảng</a:t>
                      </a:r>
                      <a:r>
                        <a:rPr lang="en-US" sz="1500" b="1" kern="1200" dirty="0" smtClean="0">
                          <a:solidFill>
                            <a:schemeClr val="dk1"/>
                          </a:solidFill>
                          <a:effectLst/>
                          <a:latin typeface="Calibri" panose="020F0502020204030204" pitchFamily="34" charset="0"/>
                          <a:ea typeface="+mn-ea"/>
                          <a:cs typeface="Calibri" panose="020F0502020204030204" pitchFamily="34" charset="0"/>
                        </a:rPr>
                        <a:t> C1</a:t>
                      </a:r>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500" kern="1200" dirty="0" err="1" smtClean="0">
                          <a:solidFill>
                            <a:schemeClr val="dk1"/>
                          </a:solidFill>
                          <a:effectLst/>
                          <a:latin typeface="Calibri" panose="020F0502020204030204" pitchFamily="34" charset="0"/>
                          <a:ea typeface="+mn-ea"/>
                          <a:cs typeface="Calibri" panose="020F0502020204030204" pitchFamily="34" charset="0"/>
                        </a:rPr>
                        <a:t>Thay</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đổi</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cách</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gọi</a:t>
                      </a:r>
                      <a:endParaRPr lang="en-US" sz="1500" i="1" baseline="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105099367"/>
                  </a:ext>
                </a:extLst>
              </a:tr>
            </a:tbl>
          </a:graphicData>
        </a:graphic>
      </p:graphicFrame>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3749" y="3200400"/>
            <a:ext cx="6276506" cy="3639753"/>
          </a:xfrm>
          <a:prstGeom prst="rect">
            <a:avLst/>
          </a:prstGeom>
        </p:spPr>
      </p:pic>
    </p:spTree>
    <p:extLst>
      <p:ext uri="{BB962C8B-B14F-4D97-AF65-F5344CB8AC3E}">
        <p14:creationId xmlns:p14="http://schemas.microsoft.com/office/powerpoint/2010/main" val="8800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630240"/>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740" y="1096778"/>
            <a:ext cx="7246226" cy="5725118"/>
          </a:xfrm>
          <a:prstGeom prst="rect">
            <a:avLst/>
          </a:prstGeom>
        </p:spPr>
      </p:pic>
    </p:spTree>
    <p:extLst>
      <p:ext uri="{BB962C8B-B14F-4D97-AF65-F5344CB8AC3E}">
        <p14:creationId xmlns:p14="http://schemas.microsoft.com/office/powerpoint/2010/main" val="65990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630240"/>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662138930"/>
              </p:ext>
            </p:extLst>
          </p:nvPr>
        </p:nvGraphicFramePr>
        <p:xfrm>
          <a:off x="37175" y="1097280"/>
          <a:ext cx="9069654" cy="5760720"/>
        </p:xfrm>
        <a:graphic>
          <a:graphicData uri="http://schemas.openxmlformats.org/drawingml/2006/table">
            <a:tbl>
              <a:tblPr firstRow="1" bandRow="1">
                <a:tableStyleId>{5C22544A-7EE6-4342-B048-85BDC9FD1C3A}</a:tableStyleId>
              </a:tblPr>
              <a:tblGrid>
                <a:gridCol w="629397">
                  <a:extLst>
                    <a:ext uri="{9D8B030D-6E8A-4147-A177-3AD203B41FA5}">
                      <a16:colId xmlns:a16="http://schemas.microsoft.com/office/drawing/2014/main" val="1411077708"/>
                    </a:ext>
                  </a:extLst>
                </a:gridCol>
                <a:gridCol w="846034">
                  <a:extLst>
                    <a:ext uri="{9D8B030D-6E8A-4147-A177-3AD203B41FA5}">
                      <a16:colId xmlns:a16="http://schemas.microsoft.com/office/drawing/2014/main" val="4040167514"/>
                    </a:ext>
                  </a:extLst>
                </a:gridCol>
                <a:gridCol w="3382268">
                  <a:extLst>
                    <a:ext uri="{9D8B030D-6E8A-4147-A177-3AD203B41FA5}">
                      <a16:colId xmlns:a16="http://schemas.microsoft.com/office/drawing/2014/main" val="4262170039"/>
                    </a:ext>
                  </a:extLst>
                </a:gridCol>
                <a:gridCol w="3317634">
                  <a:extLst>
                    <a:ext uri="{9D8B030D-6E8A-4147-A177-3AD203B41FA5}">
                      <a16:colId xmlns:a16="http://schemas.microsoft.com/office/drawing/2014/main" val="483846451"/>
                    </a:ext>
                  </a:extLst>
                </a:gridCol>
                <a:gridCol w="894321">
                  <a:extLst>
                    <a:ext uri="{9D8B030D-6E8A-4147-A177-3AD203B41FA5}">
                      <a16:colId xmlns:a16="http://schemas.microsoft.com/office/drawing/2014/main" val="4141122400"/>
                    </a:ext>
                  </a:extLst>
                </a:gridCol>
              </a:tblGrid>
              <a:tr h="344872">
                <a:tc>
                  <a:txBody>
                    <a:bodyPr/>
                    <a:lstStyle/>
                    <a:p>
                      <a:pPr algn="ctr"/>
                      <a:r>
                        <a:rPr lang="en-US" sz="1500" dirty="0" err="1" smtClean="0"/>
                        <a:t>Điều</a:t>
                      </a:r>
                      <a:endParaRPr lang="en-US" sz="1500" dirty="0"/>
                    </a:p>
                  </a:txBody>
                  <a:tcPr/>
                </a:tc>
                <a:tc>
                  <a:txBody>
                    <a:bodyPr/>
                    <a:lstStyle/>
                    <a:p>
                      <a:pPr algn="ctr"/>
                      <a:endParaRPr lang="en-US"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algn="ctr"/>
                      <a:r>
                        <a:rPr lang="en-US" sz="1500" dirty="0" err="1" smtClean="0"/>
                        <a:t>Ghi</a:t>
                      </a:r>
                      <a:r>
                        <a:rPr lang="en-US" sz="1500" dirty="0" smtClean="0"/>
                        <a:t> </a:t>
                      </a:r>
                      <a:r>
                        <a:rPr lang="en-US" sz="1500" dirty="0" err="1" smtClean="0"/>
                        <a:t>chú</a:t>
                      </a:r>
                      <a:endParaRPr lang="en-US" sz="1500" dirty="0"/>
                    </a:p>
                  </a:txBody>
                  <a:tcPr/>
                </a:tc>
                <a:extLst>
                  <a:ext uri="{0D108BD9-81ED-4DB2-BD59-A6C34878D82A}">
                    <a16:rowId xmlns:a16="http://schemas.microsoft.com/office/drawing/2014/main" val="2393609304"/>
                  </a:ext>
                </a:extLst>
              </a:tr>
              <a:tr h="310027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latin typeface="Calibri" panose="020F0502020204030204" pitchFamily="34" charset="0"/>
                          <a:ea typeface="Calibri" panose="020F0502020204030204" pitchFamily="34" charset="0"/>
                          <a:cs typeface="Calibri" panose="020F0502020204030204" pitchFamily="34" charset="0"/>
                        </a:rPr>
                        <a:t>4.19</a:t>
                      </a: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500" dirty="0" err="1" smtClean="0">
                          <a:latin typeface="Calibri" panose="020F0502020204030204" pitchFamily="34" charset="0"/>
                          <a:ea typeface="Calibri" panose="020F0502020204030204" pitchFamily="34" charset="0"/>
                          <a:cs typeface="Calibri" panose="020F0502020204030204" pitchFamily="34" charset="0"/>
                        </a:rPr>
                        <a:t>Diện</a:t>
                      </a:r>
                      <a:r>
                        <a:rPr lang="en-US" sz="1500" baseline="0" dirty="0" smtClean="0">
                          <a:latin typeface="Calibri" panose="020F0502020204030204" pitchFamily="34" charset="0"/>
                          <a:ea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ea typeface="Calibri" panose="020F0502020204030204" pitchFamily="34" charset="0"/>
                          <a:cs typeface="Calibri" panose="020F0502020204030204" pitchFamily="34" charset="0"/>
                        </a:rPr>
                        <a:t>tích</a:t>
                      </a:r>
                      <a:r>
                        <a:rPr lang="en-US" sz="1500" baseline="0" dirty="0" smtClean="0">
                          <a:latin typeface="Calibri" panose="020F0502020204030204" pitchFamily="34" charset="0"/>
                          <a:ea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ea typeface="Calibri" panose="020F0502020204030204" pitchFamily="34" charset="0"/>
                          <a:cs typeface="Calibri" panose="020F0502020204030204" pitchFamily="34" charset="0"/>
                        </a:rPr>
                        <a:t>lỗ</a:t>
                      </a:r>
                      <a:r>
                        <a:rPr lang="en-US" sz="1500" baseline="0" dirty="0" smtClean="0">
                          <a:latin typeface="Calibri" panose="020F0502020204030204" pitchFamily="34" charset="0"/>
                          <a:ea typeface="Calibri" panose="020F0502020204030204" pitchFamily="34" charset="0"/>
                          <a:cs typeface="Calibri" panose="020F0502020204030204" pitchFamily="34" charset="0"/>
                        </a:rPr>
                        <a:t> </a:t>
                      </a:r>
                      <a:r>
                        <a:rPr lang="en-US" sz="1500" baseline="0" dirty="0" err="1" smtClean="0">
                          <a:latin typeface="Calibri" panose="020F0502020204030204" pitchFamily="34" charset="0"/>
                          <a:ea typeface="Calibri" panose="020F0502020204030204" pitchFamily="34" charset="0"/>
                          <a:cs typeface="Calibri" panose="020F0502020204030204" pitchFamily="34" charset="0"/>
                        </a:rPr>
                        <a:t>mở</a:t>
                      </a:r>
                      <a:endParaRPr lang="en-US" sz="1500" dirty="0" smtClean="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6350" indent="0" algn="just">
                        <a:buFontTx/>
                        <a:buNone/>
                      </a:pPr>
                      <a:r>
                        <a:rPr lang="vi-VN" sz="1500" b="1" kern="1200" dirty="0" smtClean="0">
                          <a:solidFill>
                            <a:schemeClr val="dk1"/>
                          </a:solidFill>
                          <a:effectLst/>
                          <a:latin typeface="Calibri" panose="020F0502020204030204" pitchFamily="34" charset="0"/>
                          <a:ea typeface="+mn-ea"/>
                          <a:cs typeface="Calibri" panose="020F0502020204030204" pitchFamily="34" charset="0"/>
                        </a:rPr>
                        <a:t>4.19</a:t>
                      </a:r>
                      <a:r>
                        <a:rPr lang="vi-VN" sz="1500" kern="1200" dirty="0" smtClean="0">
                          <a:solidFill>
                            <a:schemeClr val="dk1"/>
                          </a:solidFill>
                          <a:effectLst/>
                          <a:latin typeface="Calibri" panose="020F0502020204030204" pitchFamily="34" charset="0"/>
                          <a:ea typeface="+mn-ea"/>
                          <a:cs typeface="Calibri" panose="020F0502020204030204" pitchFamily="34" charset="0"/>
                        </a:rPr>
                        <a:t>  Tổng diện tích các lỗ cửa trong các bộ phận ngăn cháy, trừ kết cấu bao che của các giếng thang máy, không được vượt quá 25 % diện tích của bộ phận ngăn cháy đó. Cửa và van ngăn cháy trong các bộ phận ngăn cháy phải đáp ứng các yêu cầu tại 2.4.3 và các yêu cầu của Phần 4.</a:t>
                      </a:r>
                      <a:endParaRPr lang="en-US" sz="1500" kern="1200" dirty="0" smtClean="0">
                        <a:solidFill>
                          <a:schemeClr val="tx1"/>
                        </a:solidFill>
                        <a:effectLst/>
                        <a:latin typeface="Calibri" panose="020F0502020204030204" pitchFamily="34" charset="0"/>
                        <a:ea typeface="+mn-ea"/>
                        <a:cs typeface="Calibri" panose="020F0502020204030204" pitchFamily="34" charset="0"/>
                      </a:endParaRPr>
                    </a:p>
                  </a:txBody>
                  <a:tcPr/>
                </a:tc>
                <a:tc>
                  <a:txBody>
                    <a:bodyPr/>
                    <a:lstStyle/>
                    <a:p>
                      <a:pPr marL="6350" indent="0" algn="just">
                        <a:buFontTx/>
                        <a:buNone/>
                      </a:pPr>
                      <a:r>
                        <a:rPr lang="vi-VN" sz="1500" b="1" kern="1200" dirty="0" smtClean="0">
                          <a:solidFill>
                            <a:schemeClr val="dk1"/>
                          </a:solidFill>
                          <a:effectLst/>
                          <a:latin typeface="Calibri" panose="020F0502020204030204" pitchFamily="34" charset="0"/>
                          <a:ea typeface="+mn-ea"/>
                          <a:cs typeface="Calibri" panose="020F0502020204030204" pitchFamily="34" charset="0"/>
                        </a:rPr>
                        <a:t>4.19</a:t>
                      </a:r>
                      <a:r>
                        <a:rPr lang="vi-VN" sz="1500" kern="1200" dirty="0" smtClean="0">
                          <a:solidFill>
                            <a:schemeClr val="dk1"/>
                          </a:solidFill>
                          <a:effectLst/>
                          <a:latin typeface="Calibri" panose="020F0502020204030204" pitchFamily="34" charset="0"/>
                          <a:ea typeface="+mn-ea"/>
                          <a:cs typeface="Calibri" panose="020F0502020204030204" pitchFamily="34" charset="0"/>
                        </a:rPr>
                        <a:t> Tổng diện tích các lỗ cửa trong các bộ phận ngăn cháy, trừ kết cấu bao che của các giếng thang máy, không được vượt quá 25 % diện tích của bộ phận ngăn cháy đó. </a:t>
                      </a:r>
                      <a:r>
                        <a:rPr lang="vi-VN" sz="1500" kern="1200" dirty="0" smtClean="0">
                          <a:solidFill>
                            <a:srgbClr val="FF0000"/>
                          </a:solidFill>
                          <a:effectLst/>
                          <a:latin typeface="Calibri" panose="020F0502020204030204" pitchFamily="34" charset="0"/>
                          <a:ea typeface="+mn-ea"/>
                          <a:cs typeface="Calibri" panose="020F0502020204030204" pitchFamily="34" charset="0"/>
                        </a:rPr>
                        <a:t>Không giới hạn diện tích lỗ mở trong các bộ phận ngăn cháy nếu giới hạn chịu lửa danh định của bộ phận chèn bịt lỗ mở không nhỏ hơn giới hạn chịu lửa tương ứng của bộ phận ngăn cháy (trừ tường ngăn cháy loại 1)</a:t>
                      </a:r>
                      <a:r>
                        <a:rPr lang="vi-VN" sz="1500" kern="1200" dirty="0" smtClean="0">
                          <a:solidFill>
                            <a:schemeClr val="dk1"/>
                          </a:solidFill>
                          <a:effectLst/>
                          <a:latin typeface="Calibri" panose="020F0502020204030204" pitchFamily="34" charset="0"/>
                          <a:ea typeface="+mn-ea"/>
                          <a:cs typeface="Calibri" panose="020F0502020204030204" pitchFamily="34" charset="0"/>
                        </a:rPr>
                        <a:t>. Cửa và van ngăn cháy trong các bộ phận ngăn cháy phải đáp ứng các yêu cầu tại 2.4.3 và các yêu cầu của Phần 4.</a:t>
                      </a:r>
                      <a:endParaRPr lang="en-US" sz="1500" kern="1200" dirty="0" smtClean="0">
                        <a:solidFill>
                          <a:schemeClr val="tx1"/>
                        </a:solidFill>
                        <a:effectLst/>
                        <a:latin typeface="Calibri" panose="020F0502020204030204" pitchFamily="34" charset="0"/>
                        <a:ea typeface="+mn-ea"/>
                        <a:cs typeface="Calibri" panose="020F0502020204030204" pitchFamily="34" charset="0"/>
                      </a:endParaRPr>
                    </a:p>
                  </a:txBody>
                  <a:tcPr/>
                </a:tc>
                <a:tc>
                  <a:txBody>
                    <a:bodyPr/>
                    <a:lstStyle/>
                    <a:p>
                      <a:pPr algn="just"/>
                      <a:r>
                        <a:rPr lang="en-US" sz="1500" i="1" baseline="0" dirty="0" err="1" smtClean="0">
                          <a:latin typeface="Calibri" panose="020F0502020204030204" pitchFamily="34" charset="0"/>
                          <a:cs typeface="Calibri" panose="020F0502020204030204" pitchFamily="34" charset="0"/>
                        </a:rPr>
                        <a:t>Bổ</a:t>
                      </a:r>
                      <a:r>
                        <a:rPr lang="en-US" sz="1500" i="1" baseline="0" dirty="0" smtClean="0">
                          <a:latin typeface="Calibri" panose="020F0502020204030204" pitchFamily="34" charset="0"/>
                          <a:cs typeface="Calibri" panose="020F0502020204030204" pitchFamily="34" charset="0"/>
                        </a:rPr>
                        <a:t> sung</a:t>
                      </a:r>
                      <a:endParaRPr lang="en-US" sz="1500" i="1" baseline="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990584549"/>
                  </a:ext>
                </a:extLst>
              </a:tr>
              <a:tr h="2315570">
                <a:tc>
                  <a:txBody>
                    <a:bodyPr/>
                    <a:lstStyle/>
                    <a:p>
                      <a:r>
                        <a:rPr lang="en-US" sz="1500" dirty="0" smtClean="0">
                          <a:latin typeface="Calibri" panose="020F0502020204030204" pitchFamily="34" charset="0"/>
                          <a:ea typeface="Calibri" panose="020F0502020204030204" pitchFamily="34" charset="0"/>
                          <a:cs typeface="Calibri" panose="020F0502020204030204" pitchFamily="34" charset="0"/>
                        </a:rPr>
                        <a:t>4.32,</a:t>
                      </a:r>
                      <a:r>
                        <a:rPr lang="en-US" sz="1500" baseline="0" dirty="0" smtClean="0">
                          <a:latin typeface="Calibri" panose="020F0502020204030204" pitchFamily="34" charset="0"/>
                          <a:ea typeface="Calibri" panose="020F0502020204030204" pitchFamily="34" charset="0"/>
                          <a:cs typeface="Calibri" panose="020F0502020204030204" pitchFamily="34" charset="0"/>
                        </a:rPr>
                        <a:t> 4.33, 4.35</a:t>
                      </a:r>
                      <a:endParaRPr lang="en-US" sz="15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en-US" sz="1500" b="0" kern="1200" dirty="0" err="1" smtClean="0">
                          <a:solidFill>
                            <a:schemeClr val="dk1"/>
                          </a:solidFill>
                          <a:effectLst/>
                          <a:latin typeface="Calibri" panose="020F0502020204030204" pitchFamily="34" charset="0"/>
                          <a:ea typeface="+mn-ea"/>
                          <a:cs typeface="Calibri" panose="020F0502020204030204" pitchFamily="34" charset="0"/>
                        </a:rPr>
                        <a:t>Ngăn</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cháy</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lan</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theo</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mặt</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ngoài</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nhà</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&amp;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sảnh</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thông</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tầng</a:t>
                      </a:r>
                      <a:endParaRPr lang="en-US" sz="1500" b="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1500" kern="1200" dirty="0" err="1" smtClean="0">
                          <a:solidFill>
                            <a:schemeClr val="dk1"/>
                          </a:solidFill>
                          <a:effectLst/>
                          <a:latin typeface="Calibri" panose="020F0502020204030204" pitchFamily="34" charset="0"/>
                          <a:ea typeface="+mn-ea"/>
                          <a:cs typeface="Calibri" panose="020F0502020204030204" pitchFamily="34" charset="0"/>
                        </a:rPr>
                        <a:t>Không</a:t>
                      </a:r>
                      <a:r>
                        <a:rPr lang="en-US" sz="150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kern="1200" baseline="0" dirty="0" err="1" smtClean="0">
                          <a:solidFill>
                            <a:schemeClr val="dk1"/>
                          </a:solidFill>
                          <a:effectLst/>
                          <a:latin typeface="Calibri" panose="020F0502020204030204" pitchFamily="34" charset="0"/>
                          <a:ea typeface="+mn-ea"/>
                          <a:cs typeface="Calibri" panose="020F0502020204030204" pitchFamily="34" charset="0"/>
                        </a:rPr>
                        <a:t>có</a:t>
                      </a:r>
                      <a:r>
                        <a:rPr lang="en-US" sz="150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kern="1200" baseline="0" dirty="0" err="1" smtClean="0">
                          <a:solidFill>
                            <a:schemeClr val="dk1"/>
                          </a:solidFill>
                          <a:effectLst/>
                          <a:latin typeface="Calibri" panose="020F0502020204030204" pitchFamily="34" charset="0"/>
                          <a:ea typeface="+mn-ea"/>
                          <a:cs typeface="Calibri" panose="020F0502020204030204" pitchFamily="34" charset="0"/>
                        </a:rPr>
                        <a:t>quy</a:t>
                      </a:r>
                      <a:r>
                        <a:rPr lang="en-US" sz="150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kern="1200" baseline="0" dirty="0" err="1" smtClean="0">
                          <a:solidFill>
                            <a:schemeClr val="dk1"/>
                          </a:solidFill>
                          <a:effectLst/>
                          <a:latin typeface="Calibri" panose="020F0502020204030204" pitchFamily="34" charset="0"/>
                          <a:ea typeface="+mn-ea"/>
                          <a:cs typeface="Calibri" panose="020F0502020204030204" pitchFamily="34" charset="0"/>
                        </a:rPr>
                        <a:t>định</a:t>
                      </a:r>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txBody>
                  <a:tcPr/>
                </a:tc>
                <a:tc>
                  <a:txBody>
                    <a:bodyPr/>
                    <a:lstStyle/>
                    <a:p>
                      <a:r>
                        <a:rPr lang="en-US" sz="1500" b="1" i="0" baseline="0" dirty="0" err="1" smtClean="0">
                          <a:solidFill>
                            <a:srgbClr val="FF0000"/>
                          </a:solidFill>
                          <a:latin typeface="Calibri" panose="020F0502020204030204" pitchFamily="34" charset="0"/>
                          <a:cs typeface="Calibri" panose="020F0502020204030204" pitchFamily="34" charset="0"/>
                        </a:rPr>
                        <a:t>Bổ</a:t>
                      </a:r>
                      <a:r>
                        <a:rPr lang="en-US" sz="1500" b="1" i="0" baseline="0" dirty="0" smtClean="0">
                          <a:solidFill>
                            <a:srgbClr val="FF0000"/>
                          </a:solidFill>
                          <a:latin typeface="Calibri" panose="020F0502020204030204" pitchFamily="34" charset="0"/>
                          <a:cs typeface="Calibri" panose="020F0502020204030204" pitchFamily="34" charset="0"/>
                        </a:rPr>
                        <a:t> sung </a:t>
                      </a:r>
                      <a:r>
                        <a:rPr lang="en-US" sz="1500" b="1" i="0" baseline="0" dirty="0" err="1" smtClean="0">
                          <a:solidFill>
                            <a:srgbClr val="FF0000"/>
                          </a:solidFill>
                          <a:latin typeface="Calibri" panose="020F0502020204030204" pitchFamily="34" charset="0"/>
                          <a:cs typeface="Calibri" panose="020F0502020204030204" pitchFamily="34" charset="0"/>
                        </a:rPr>
                        <a:t>quy</a:t>
                      </a:r>
                      <a:r>
                        <a:rPr lang="en-US" sz="1500" b="1" i="0" baseline="0" dirty="0" smtClean="0">
                          <a:solidFill>
                            <a:srgbClr val="FF0000"/>
                          </a:solidFill>
                          <a:latin typeface="Calibri" panose="020F0502020204030204" pitchFamily="34" charset="0"/>
                          <a:cs typeface="Calibri" panose="020F0502020204030204" pitchFamily="34" charset="0"/>
                        </a:rPr>
                        <a:t> </a:t>
                      </a:r>
                      <a:r>
                        <a:rPr lang="en-US" sz="1500" b="1" i="0" baseline="0" dirty="0" err="1" smtClean="0">
                          <a:solidFill>
                            <a:srgbClr val="FF0000"/>
                          </a:solidFill>
                          <a:latin typeface="Calibri" panose="020F0502020204030204" pitchFamily="34" charset="0"/>
                          <a:cs typeface="Calibri" panose="020F0502020204030204" pitchFamily="34" charset="0"/>
                        </a:rPr>
                        <a:t>định</a:t>
                      </a:r>
                      <a:r>
                        <a:rPr lang="en-US" sz="1500" b="1" i="0" baseline="0" dirty="0" smtClean="0">
                          <a:solidFill>
                            <a:srgbClr val="FF0000"/>
                          </a:solidFill>
                          <a:latin typeface="Calibri" panose="020F0502020204030204" pitchFamily="34" charset="0"/>
                          <a:cs typeface="Calibri" panose="020F0502020204030204" pitchFamily="34" charset="0"/>
                        </a:rPr>
                        <a:t> 4.32, 4.33, 4.35</a:t>
                      </a:r>
                      <a:endParaRPr lang="en-US" sz="1500" i="1" baseline="0" dirty="0" smtClean="0">
                        <a:solidFill>
                          <a:srgbClr val="FF0000"/>
                        </a:solidFill>
                        <a:latin typeface="Calibri" panose="020F0502020204030204" pitchFamily="34" charset="0"/>
                        <a:cs typeface="Calibri" panose="020F0502020204030204" pitchFamily="34"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500" i="1" baseline="0" dirty="0" err="1" smtClean="0">
                          <a:latin typeface="Calibri" panose="020F0502020204030204" pitchFamily="34" charset="0"/>
                          <a:cs typeface="Calibri" panose="020F0502020204030204" pitchFamily="34" charset="0"/>
                        </a:rPr>
                        <a:t>Bổ</a:t>
                      </a:r>
                      <a:r>
                        <a:rPr lang="en-US" sz="1500" i="1" baseline="0" dirty="0" smtClean="0">
                          <a:latin typeface="Calibri" panose="020F0502020204030204" pitchFamily="34" charset="0"/>
                          <a:cs typeface="Calibri" panose="020F0502020204030204" pitchFamily="34" charset="0"/>
                        </a:rPr>
                        <a:t> sung</a:t>
                      </a:r>
                    </a:p>
                    <a:p>
                      <a:pPr algn="just"/>
                      <a:endParaRPr lang="en-US" sz="1500" i="1" baseline="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105099367"/>
                  </a:ext>
                </a:extLst>
              </a:tr>
            </a:tbl>
          </a:graphicData>
        </a:graphic>
      </p:graphicFrame>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8710" y="4828322"/>
            <a:ext cx="2947759" cy="2029678"/>
          </a:xfrm>
          <a:prstGeom prst="rect">
            <a:avLst/>
          </a:prstGeom>
        </p:spPr>
      </p:pic>
    </p:spTree>
    <p:extLst>
      <p:ext uri="{BB962C8B-B14F-4D97-AF65-F5344CB8AC3E}">
        <p14:creationId xmlns:p14="http://schemas.microsoft.com/office/powerpoint/2010/main" val="330373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630240"/>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821430223"/>
              </p:ext>
            </p:extLst>
          </p:nvPr>
        </p:nvGraphicFramePr>
        <p:xfrm>
          <a:off x="37175" y="1097280"/>
          <a:ext cx="9069654" cy="5722620"/>
        </p:xfrm>
        <a:graphic>
          <a:graphicData uri="http://schemas.openxmlformats.org/drawingml/2006/table">
            <a:tbl>
              <a:tblPr firstRow="1" bandRow="1">
                <a:tableStyleId>{5C22544A-7EE6-4342-B048-85BDC9FD1C3A}</a:tableStyleId>
              </a:tblPr>
              <a:tblGrid>
                <a:gridCol w="629397">
                  <a:extLst>
                    <a:ext uri="{9D8B030D-6E8A-4147-A177-3AD203B41FA5}">
                      <a16:colId xmlns:a16="http://schemas.microsoft.com/office/drawing/2014/main" val="1411077708"/>
                    </a:ext>
                  </a:extLst>
                </a:gridCol>
                <a:gridCol w="846034">
                  <a:extLst>
                    <a:ext uri="{9D8B030D-6E8A-4147-A177-3AD203B41FA5}">
                      <a16:colId xmlns:a16="http://schemas.microsoft.com/office/drawing/2014/main" val="4040167514"/>
                    </a:ext>
                  </a:extLst>
                </a:gridCol>
                <a:gridCol w="2589375">
                  <a:extLst>
                    <a:ext uri="{9D8B030D-6E8A-4147-A177-3AD203B41FA5}">
                      <a16:colId xmlns:a16="http://schemas.microsoft.com/office/drawing/2014/main" val="4262170039"/>
                    </a:ext>
                  </a:extLst>
                </a:gridCol>
                <a:gridCol w="4324172">
                  <a:extLst>
                    <a:ext uri="{9D8B030D-6E8A-4147-A177-3AD203B41FA5}">
                      <a16:colId xmlns:a16="http://schemas.microsoft.com/office/drawing/2014/main" val="483846451"/>
                    </a:ext>
                  </a:extLst>
                </a:gridCol>
                <a:gridCol w="680676">
                  <a:extLst>
                    <a:ext uri="{9D8B030D-6E8A-4147-A177-3AD203B41FA5}">
                      <a16:colId xmlns:a16="http://schemas.microsoft.com/office/drawing/2014/main" val="4141122400"/>
                    </a:ext>
                  </a:extLst>
                </a:gridCol>
              </a:tblGrid>
              <a:tr h="317016">
                <a:tc>
                  <a:txBody>
                    <a:bodyPr/>
                    <a:lstStyle/>
                    <a:p>
                      <a:pPr algn="ctr"/>
                      <a:r>
                        <a:rPr lang="en-US" sz="1500" dirty="0" err="1" smtClean="0"/>
                        <a:t>Điều</a:t>
                      </a:r>
                      <a:endParaRPr lang="en-US" sz="1500" dirty="0"/>
                    </a:p>
                  </a:txBody>
                  <a:tcPr/>
                </a:tc>
                <a:tc>
                  <a:txBody>
                    <a:bodyPr/>
                    <a:lstStyle/>
                    <a:p>
                      <a:pPr algn="ctr"/>
                      <a:endParaRPr lang="en-US"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06/2022-BXD</a:t>
                      </a:r>
                    </a:p>
                  </a:txBody>
                  <a:tcPr/>
                </a:tc>
                <a:tc>
                  <a:txBody>
                    <a:bodyPr/>
                    <a:lstStyle/>
                    <a:p>
                      <a:pPr algn="ctr"/>
                      <a:r>
                        <a:rPr lang="en-US" sz="1500" dirty="0" err="1" smtClean="0"/>
                        <a:t>Ghi</a:t>
                      </a:r>
                      <a:r>
                        <a:rPr lang="en-US" sz="1500" dirty="0" smtClean="0"/>
                        <a:t> </a:t>
                      </a:r>
                      <a:r>
                        <a:rPr lang="en-US" sz="1500" dirty="0" err="1" smtClean="0"/>
                        <a:t>chú</a:t>
                      </a:r>
                      <a:endParaRPr lang="en-US" sz="1500" dirty="0"/>
                    </a:p>
                  </a:txBody>
                  <a:tcPr/>
                </a:tc>
                <a:extLst>
                  <a:ext uri="{0D108BD9-81ED-4DB2-BD59-A6C34878D82A}">
                    <a16:rowId xmlns:a16="http://schemas.microsoft.com/office/drawing/2014/main" val="2393609304"/>
                  </a:ext>
                </a:extLst>
              </a:tr>
              <a:tr h="39152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latin typeface="Calibri" panose="020F0502020204030204" pitchFamily="34" charset="0"/>
                          <a:ea typeface="Calibri" panose="020F0502020204030204" pitchFamily="34" charset="0"/>
                          <a:cs typeface="Calibri" panose="020F0502020204030204" pitchFamily="34" charset="0"/>
                        </a:rPr>
                        <a:t>4.32</a:t>
                      </a:r>
                    </a:p>
                  </a:txBody>
                  <a:tcPr/>
                </a:tc>
                <a:tc>
                  <a:txBody>
                    <a:bodyPr/>
                    <a:lstStyle/>
                    <a:p>
                      <a:pPr algn="just"/>
                      <a:r>
                        <a:rPr lang="en-US" sz="1500" b="0" kern="1200" dirty="0" err="1" smtClean="0">
                          <a:solidFill>
                            <a:schemeClr val="dk1"/>
                          </a:solidFill>
                          <a:effectLst/>
                          <a:latin typeface="Calibri" panose="020F0502020204030204" pitchFamily="34" charset="0"/>
                          <a:ea typeface="+mn-ea"/>
                          <a:cs typeface="Calibri" panose="020F0502020204030204" pitchFamily="34" charset="0"/>
                        </a:rPr>
                        <a:t>Ngăn</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cháy</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lan</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theo</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phương</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ngang</a:t>
                      </a:r>
                      <a:endParaRPr lang="en-US" sz="1500" b="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6350" indent="0" algn="just">
                        <a:buFontTx/>
                        <a:buNone/>
                      </a:pPr>
                      <a:endParaRPr lang="en-US" sz="1500" kern="1200" dirty="0" smtClean="0">
                        <a:solidFill>
                          <a:schemeClr val="tx1"/>
                        </a:solidFill>
                        <a:effectLst/>
                        <a:latin typeface="Calibri" panose="020F0502020204030204" pitchFamily="34" charset="0"/>
                        <a:ea typeface="+mn-ea"/>
                        <a:cs typeface="Calibri" panose="020F0502020204030204" pitchFamily="34" charset="0"/>
                      </a:endParaRPr>
                    </a:p>
                  </a:txBody>
                  <a:tcPr/>
                </a:tc>
                <a:tc>
                  <a:txBody>
                    <a:bodyPr/>
                    <a:lstStyle/>
                    <a:p>
                      <a:r>
                        <a:rPr lang="en-US" sz="1450" b="1" i="0" baseline="0" dirty="0" smtClean="0">
                          <a:solidFill>
                            <a:srgbClr val="FF0000"/>
                          </a:solidFill>
                          <a:latin typeface="Calibri" panose="020F0502020204030204" pitchFamily="34" charset="0"/>
                          <a:cs typeface="Calibri" panose="020F0502020204030204" pitchFamily="34" charset="0"/>
                        </a:rPr>
                        <a:t>4.32 </a:t>
                      </a:r>
                      <a:r>
                        <a:rPr lang="vi-VN" sz="1450" kern="1200" dirty="0" smtClean="0">
                          <a:solidFill>
                            <a:srgbClr val="FF0000"/>
                          </a:solidFill>
                          <a:effectLst/>
                          <a:latin typeface="Calibri" panose="020F0502020204030204" pitchFamily="34" charset="0"/>
                          <a:ea typeface="+mn-ea"/>
                          <a:cs typeface="Calibri" panose="020F0502020204030204" pitchFamily="34" charset="0"/>
                        </a:rPr>
                        <a:t>Ngăn chặn cháy lan theo phương ngang của mặt ngoài nhà</a:t>
                      </a:r>
                      <a:endParaRPr lang="en-US" sz="1450" kern="1200" dirty="0" smtClean="0">
                        <a:solidFill>
                          <a:srgbClr val="FF0000"/>
                        </a:solidFill>
                        <a:effectLst/>
                        <a:latin typeface="Calibri" panose="020F0502020204030204" pitchFamily="34" charset="0"/>
                        <a:ea typeface="+mn-ea"/>
                        <a:cs typeface="Calibri" panose="020F0502020204030204" pitchFamily="34" charset="0"/>
                      </a:endParaRPr>
                    </a:p>
                    <a:p>
                      <a:pPr algn="just"/>
                      <a:r>
                        <a:rPr lang="vi-VN" sz="1450" kern="1200" dirty="0" smtClean="0">
                          <a:solidFill>
                            <a:srgbClr val="FF0000"/>
                          </a:solidFill>
                          <a:effectLst/>
                          <a:latin typeface="Calibri" panose="020F0502020204030204" pitchFamily="34" charset="0"/>
                          <a:ea typeface="+mn-ea"/>
                          <a:cs typeface="Calibri" panose="020F0502020204030204" pitchFamily="34" charset="0"/>
                        </a:rPr>
                        <a:t>4.32.1</a:t>
                      </a:r>
                      <a:r>
                        <a:rPr lang="en-US" sz="1450" kern="1200" dirty="0" smtClean="0">
                          <a:solidFill>
                            <a:srgbClr val="FF0000"/>
                          </a:solidFill>
                          <a:effectLst/>
                          <a:latin typeface="Calibri" panose="020F0502020204030204" pitchFamily="34" charset="0"/>
                          <a:ea typeface="+mn-ea"/>
                          <a:cs typeface="Calibri" panose="020F0502020204030204" pitchFamily="34" charset="0"/>
                        </a:rPr>
                        <a:t>.</a:t>
                      </a:r>
                      <a:r>
                        <a:rPr lang="vi-VN" sz="1450" kern="1200" dirty="0" smtClean="0">
                          <a:solidFill>
                            <a:srgbClr val="FF0000"/>
                          </a:solidFill>
                          <a:effectLst/>
                          <a:latin typeface="Calibri" panose="020F0502020204030204" pitchFamily="34" charset="0"/>
                          <a:ea typeface="+mn-ea"/>
                          <a:cs typeface="Calibri" panose="020F0502020204030204" pitchFamily="34" charset="0"/>
                        </a:rPr>
                        <a:t>Tường ngăn cháy loại 1 phải chia cắt các tường ngoài có cấp nguy hiểm cháy K1, K2, K3 và vươn ra khỏi mặt phẳng tường ngoài ≥</a:t>
                      </a:r>
                      <a:r>
                        <a:rPr lang="en-US" sz="1450" kern="1200" dirty="0" smtClean="0">
                          <a:solidFill>
                            <a:srgbClr val="FF0000"/>
                          </a:solidFill>
                          <a:effectLst/>
                          <a:latin typeface="Calibri" panose="020F0502020204030204" pitchFamily="34" charset="0"/>
                          <a:ea typeface="+mn-ea"/>
                          <a:cs typeface="Calibri" panose="020F0502020204030204" pitchFamily="34" charset="0"/>
                        </a:rPr>
                        <a:t> </a:t>
                      </a:r>
                      <a:r>
                        <a:rPr lang="vi-VN" sz="1450" kern="1200" dirty="0" smtClean="0">
                          <a:solidFill>
                            <a:srgbClr val="FF0000"/>
                          </a:solidFill>
                          <a:effectLst/>
                          <a:latin typeface="Calibri" panose="020F0502020204030204" pitchFamily="34" charset="0"/>
                          <a:ea typeface="+mn-ea"/>
                          <a:cs typeface="Calibri" panose="020F0502020204030204" pitchFamily="34" charset="0"/>
                        </a:rPr>
                        <a:t>30 cm. </a:t>
                      </a:r>
                      <a:endParaRPr lang="en-US" sz="1450" kern="1200" dirty="0" smtClean="0">
                        <a:solidFill>
                          <a:srgbClr val="FF0000"/>
                        </a:solidFill>
                        <a:effectLst/>
                        <a:latin typeface="Calibri" panose="020F0502020204030204" pitchFamily="34" charset="0"/>
                        <a:ea typeface="+mn-ea"/>
                        <a:cs typeface="Calibri" panose="020F0502020204030204" pitchFamily="34" charset="0"/>
                      </a:endParaRPr>
                    </a:p>
                    <a:p>
                      <a:r>
                        <a:rPr lang="vi-VN" sz="1450" kern="1200" dirty="0" smtClean="0">
                          <a:solidFill>
                            <a:srgbClr val="FF0000"/>
                          </a:solidFill>
                          <a:effectLst/>
                          <a:latin typeface="Calibri" panose="020F0502020204030204" pitchFamily="34" charset="0"/>
                          <a:ea typeface="+mn-ea"/>
                          <a:cs typeface="Calibri" panose="020F0502020204030204" pitchFamily="34" charset="0"/>
                        </a:rPr>
                        <a:t>Cho phép không chia cắt các tường ngoài nếu tường ngoài có cấp nguy hiểm cháy K0, hoặc tường ngăn cháy loại 1 tiếp giáp với dải tường ngoài theo phương đứng (dải ngăn cháy theo phương đứng) có chiều rộng ≥1,2 m, có giới hạn chịu lửa ≥E 60 và có cấp nguy hiểm cháy K0. </a:t>
                      </a:r>
                      <a:endParaRPr lang="en-US" sz="1450" kern="1200" dirty="0" smtClean="0">
                        <a:solidFill>
                          <a:srgbClr val="FF0000"/>
                        </a:solidFill>
                        <a:effectLst/>
                        <a:latin typeface="Calibri" panose="020F0502020204030204" pitchFamily="34" charset="0"/>
                        <a:ea typeface="+mn-ea"/>
                        <a:cs typeface="Calibri" panose="020F0502020204030204" pitchFamily="34" charset="0"/>
                      </a:endParaRPr>
                    </a:p>
                    <a:p>
                      <a:r>
                        <a:rPr lang="vi-VN" sz="1450" kern="1200" dirty="0" smtClean="0">
                          <a:solidFill>
                            <a:srgbClr val="FF0000"/>
                          </a:solidFill>
                          <a:effectLst/>
                          <a:latin typeface="Calibri" panose="020F0502020204030204" pitchFamily="34" charset="0"/>
                          <a:ea typeface="+mn-ea"/>
                          <a:cs typeface="Calibri" panose="020F0502020204030204" pitchFamily="34" charset="0"/>
                        </a:rPr>
                        <a:t>Tường ngăn cháy loại 2 và vách ngăn cháy loại 1, nếu có giao với tường ngoài thì phải tiếp giáp với dải ngăn cháy theo phương đứng, có bề rộng ≥1 m, có giới hạn chịu lửa quy định cho tường ngoài theo Bảng 4 hoặc Bảng A.1 tùy chiều cao nhà. Vách ngăn cháy loại 2 phải tiếp xúc với dải tường ngoài đặc theo phương đứng, có bề rộng ≥ 1m, có giới hạn chịu lửa quy định cho tường ngoài theo Bảng 4 hoặc Bảng A.1 tùy chiều cao nhà.</a:t>
                      </a:r>
                      <a:endParaRPr lang="en-US" sz="1450" kern="1200" dirty="0" smtClean="0">
                        <a:solidFill>
                          <a:srgbClr val="FF0000"/>
                        </a:solidFill>
                        <a:effectLst/>
                        <a:latin typeface="Calibri" panose="020F0502020204030204" pitchFamily="34" charset="0"/>
                        <a:ea typeface="+mn-ea"/>
                        <a:cs typeface="Calibri" panose="020F0502020204030204" pitchFamily="34" charset="0"/>
                      </a:endParaRPr>
                    </a:p>
                    <a:p>
                      <a:r>
                        <a:rPr lang="vi-VN" sz="1450" kern="1200" dirty="0" smtClean="0">
                          <a:solidFill>
                            <a:srgbClr val="FF0000"/>
                          </a:solidFill>
                          <a:effectLst/>
                          <a:latin typeface="Calibri" panose="020F0502020204030204" pitchFamily="34" charset="0"/>
                          <a:ea typeface="+mn-ea"/>
                          <a:cs typeface="Calibri" panose="020F0502020204030204" pitchFamily="34" charset="0"/>
                        </a:rPr>
                        <a:t>4.32.2</a:t>
                      </a:r>
                      <a:r>
                        <a:rPr lang="en-US" sz="1450" kern="1200" dirty="0" smtClean="0">
                          <a:solidFill>
                            <a:srgbClr val="FF0000"/>
                          </a:solidFill>
                          <a:effectLst/>
                          <a:latin typeface="Calibri" panose="020F0502020204030204" pitchFamily="34" charset="0"/>
                          <a:ea typeface="+mn-ea"/>
                          <a:cs typeface="Calibri" panose="020F0502020204030204" pitchFamily="34" charset="0"/>
                        </a:rPr>
                        <a:t>.</a:t>
                      </a:r>
                      <a:r>
                        <a:rPr lang="en-US" sz="1450" kern="1200" baseline="0" dirty="0" smtClean="0">
                          <a:solidFill>
                            <a:srgbClr val="FF0000"/>
                          </a:solidFill>
                          <a:effectLst/>
                          <a:latin typeface="Calibri" panose="020F0502020204030204" pitchFamily="34" charset="0"/>
                          <a:ea typeface="+mn-ea"/>
                          <a:cs typeface="Calibri" panose="020F0502020204030204" pitchFamily="34" charset="0"/>
                        </a:rPr>
                        <a:t> </a:t>
                      </a:r>
                      <a:r>
                        <a:rPr lang="vi-VN" sz="1450" kern="1200" dirty="0" smtClean="0">
                          <a:solidFill>
                            <a:srgbClr val="FF0000"/>
                          </a:solidFill>
                          <a:effectLst/>
                          <a:latin typeface="Calibri" panose="020F0502020204030204" pitchFamily="34" charset="0"/>
                          <a:ea typeface="+mn-ea"/>
                          <a:cs typeface="Calibri" panose="020F0502020204030204" pitchFamily="34" charset="0"/>
                        </a:rPr>
                        <a:t>Cho phép không áp dụng các quy định tại 4.32.1 nếu thỏa mãn các điều kiện nêu tại CHÚ THÍCH 6 (Bảng 4) hoặc CHÚ THÍCH 2 (Bảng A.1) tùy vào chiều cao nhà.</a:t>
                      </a:r>
                      <a:endParaRPr lang="en-US" sz="1450" kern="1200" dirty="0" smtClean="0">
                        <a:solidFill>
                          <a:srgbClr val="FF0000"/>
                        </a:solidFill>
                        <a:effectLst/>
                        <a:latin typeface="Calibri" panose="020F0502020204030204" pitchFamily="34" charset="0"/>
                        <a:ea typeface="+mn-ea"/>
                        <a:cs typeface="Calibri" panose="020F0502020204030204" pitchFamily="34" charset="0"/>
                      </a:endParaRPr>
                    </a:p>
                  </a:txBody>
                  <a:tcPr/>
                </a:tc>
                <a:tc>
                  <a:txBody>
                    <a:bodyPr/>
                    <a:lstStyle/>
                    <a:p>
                      <a:pPr algn="just"/>
                      <a:r>
                        <a:rPr lang="en-US" sz="1500" i="1" baseline="0" dirty="0" err="1" smtClean="0">
                          <a:latin typeface="Calibri" panose="020F0502020204030204" pitchFamily="34" charset="0"/>
                          <a:cs typeface="Calibri" panose="020F0502020204030204" pitchFamily="34" charset="0"/>
                        </a:rPr>
                        <a:t>Bổ</a:t>
                      </a:r>
                      <a:r>
                        <a:rPr lang="en-US" sz="1500" i="1" baseline="0" dirty="0" smtClean="0">
                          <a:latin typeface="Calibri" panose="020F0502020204030204" pitchFamily="34" charset="0"/>
                          <a:cs typeface="Calibri" panose="020F0502020204030204" pitchFamily="34" charset="0"/>
                        </a:rPr>
                        <a:t> sung</a:t>
                      </a:r>
                      <a:endParaRPr lang="en-US" sz="1500" i="1" baseline="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990584549"/>
                  </a:ext>
                </a:extLst>
              </a:tr>
            </a:tbl>
          </a:graphicData>
        </a:graphic>
      </p:graphicFrame>
    </p:spTree>
    <p:extLst>
      <p:ext uri="{BB962C8B-B14F-4D97-AF65-F5344CB8AC3E}">
        <p14:creationId xmlns:p14="http://schemas.microsoft.com/office/powerpoint/2010/main" val="175836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630240"/>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374919199"/>
              </p:ext>
            </p:extLst>
          </p:nvPr>
        </p:nvGraphicFramePr>
        <p:xfrm>
          <a:off x="37175" y="1097280"/>
          <a:ext cx="9069654" cy="5722620"/>
        </p:xfrm>
        <a:graphic>
          <a:graphicData uri="http://schemas.openxmlformats.org/drawingml/2006/table">
            <a:tbl>
              <a:tblPr firstRow="1" bandRow="1">
                <a:tableStyleId>{5C22544A-7EE6-4342-B048-85BDC9FD1C3A}</a:tableStyleId>
              </a:tblPr>
              <a:tblGrid>
                <a:gridCol w="629397">
                  <a:extLst>
                    <a:ext uri="{9D8B030D-6E8A-4147-A177-3AD203B41FA5}">
                      <a16:colId xmlns:a16="http://schemas.microsoft.com/office/drawing/2014/main" val="1411077708"/>
                    </a:ext>
                  </a:extLst>
                </a:gridCol>
                <a:gridCol w="846034">
                  <a:extLst>
                    <a:ext uri="{9D8B030D-6E8A-4147-A177-3AD203B41FA5}">
                      <a16:colId xmlns:a16="http://schemas.microsoft.com/office/drawing/2014/main" val="4040167514"/>
                    </a:ext>
                  </a:extLst>
                </a:gridCol>
                <a:gridCol w="2589375">
                  <a:extLst>
                    <a:ext uri="{9D8B030D-6E8A-4147-A177-3AD203B41FA5}">
                      <a16:colId xmlns:a16="http://schemas.microsoft.com/office/drawing/2014/main" val="4262170039"/>
                    </a:ext>
                  </a:extLst>
                </a:gridCol>
                <a:gridCol w="4324172">
                  <a:extLst>
                    <a:ext uri="{9D8B030D-6E8A-4147-A177-3AD203B41FA5}">
                      <a16:colId xmlns:a16="http://schemas.microsoft.com/office/drawing/2014/main" val="483846451"/>
                    </a:ext>
                  </a:extLst>
                </a:gridCol>
                <a:gridCol w="680676">
                  <a:extLst>
                    <a:ext uri="{9D8B030D-6E8A-4147-A177-3AD203B41FA5}">
                      <a16:colId xmlns:a16="http://schemas.microsoft.com/office/drawing/2014/main" val="4141122400"/>
                    </a:ext>
                  </a:extLst>
                </a:gridCol>
              </a:tblGrid>
              <a:tr h="317016">
                <a:tc>
                  <a:txBody>
                    <a:bodyPr/>
                    <a:lstStyle/>
                    <a:p>
                      <a:pPr algn="ctr"/>
                      <a:r>
                        <a:rPr lang="en-US" sz="1500" dirty="0" err="1" smtClean="0"/>
                        <a:t>Điều</a:t>
                      </a:r>
                      <a:endParaRPr lang="en-US" sz="1500" dirty="0"/>
                    </a:p>
                  </a:txBody>
                  <a:tcPr/>
                </a:tc>
                <a:tc>
                  <a:txBody>
                    <a:bodyPr/>
                    <a:lstStyle/>
                    <a:p>
                      <a:pPr algn="ctr"/>
                      <a:endParaRPr lang="en-US"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06/2022-BXD</a:t>
                      </a:r>
                    </a:p>
                  </a:txBody>
                  <a:tcPr/>
                </a:tc>
                <a:tc>
                  <a:txBody>
                    <a:bodyPr/>
                    <a:lstStyle/>
                    <a:p>
                      <a:pPr algn="ctr"/>
                      <a:r>
                        <a:rPr lang="en-US" sz="1500" dirty="0" err="1" smtClean="0"/>
                        <a:t>Ghi</a:t>
                      </a:r>
                      <a:r>
                        <a:rPr lang="en-US" sz="1500" dirty="0" smtClean="0"/>
                        <a:t> </a:t>
                      </a:r>
                      <a:r>
                        <a:rPr lang="en-US" sz="1500" dirty="0" err="1" smtClean="0"/>
                        <a:t>chú</a:t>
                      </a:r>
                      <a:endParaRPr lang="en-US" sz="1500" dirty="0"/>
                    </a:p>
                  </a:txBody>
                  <a:tcPr/>
                </a:tc>
                <a:extLst>
                  <a:ext uri="{0D108BD9-81ED-4DB2-BD59-A6C34878D82A}">
                    <a16:rowId xmlns:a16="http://schemas.microsoft.com/office/drawing/2014/main" val="2393609304"/>
                  </a:ext>
                </a:extLst>
              </a:tr>
              <a:tr h="39152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latin typeface="Calibri" panose="020F0502020204030204" pitchFamily="34" charset="0"/>
                          <a:ea typeface="Calibri" panose="020F0502020204030204" pitchFamily="34" charset="0"/>
                          <a:cs typeface="Calibri" panose="020F0502020204030204" pitchFamily="34" charset="0"/>
                        </a:rPr>
                        <a:t>4.33</a:t>
                      </a:r>
                    </a:p>
                  </a:txBody>
                  <a:tcPr/>
                </a:tc>
                <a:tc>
                  <a:txBody>
                    <a:bodyPr/>
                    <a:lstStyle/>
                    <a:p>
                      <a:pPr algn="just"/>
                      <a:r>
                        <a:rPr lang="en-US" sz="1500" b="0" kern="1200" dirty="0" err="1" smtClean="0">
                          <a:solidFill>
                            <a:schemeClr val="dk1"/>
                          </a:solidFill>
                          <a:effectLst/>
                          <a:latin typeface="Calibri" panose="020F0502020204030204" pitchFamily="34" charset="0"/>
                          <a:ea typeface="+mn-ea"/>
                          <a:cs typeface="Calibri" panose="020F0502020204030204" pitchFamily="34" charset="0"/>
                        </a:rPr>
                        <a:t>Ngăn</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cháy</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lan</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theo</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phương</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đứng</a:t>
                      </a:r>
                      <a:endParaRPr lang="en-US" sz="1500" b="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6350" indent="0" algn="just">
                        <a:buFontTx/>
                        <a:buNone/>
                      </a:pPr>
                      <a:endParaRPr lang="en-US" sz="1500" kern="1200" dirty="0" smtClean="0">
                        <a:solidFill>
                          <a:schemeClr val="tx1"/>
                        </a:solidFill>
                        <a:effectLst/>
                        <a:latin typeface="Calibri" panose="020F0502020204030204" pitchFamily="34" charset="0"/>
                        <a:ea typeface="+mn-ea"/>
                        <a:cs typeface="Calibri" panose="020F0502020204030204" pitchFamily="34" charset="0"/>
                      </a:endParaRPr>
                    </a:p>
                  </a:txBody>
                  <a:tcPr/>
                </a:tc>
                <a:tc>
                  <a:txBody>
                    <a:bodyPr/>
                    <a:lstStyle/>
                    <a:p>
                      <a:r>
                        <a:rPr lang="vi-VN" sz="1450" b="1" kern="1200" dirty="0" smtClean="0">
                          <a:solidFill>
                            <a:srgbClr val="FF0000"/>
                          </a:solidFill>
                          <a:effectLst/>
                          <a:latin typeface="Calibri" panose="020F0502020204030204" pitchFamily="34" charset="0"/>
                          <a:ea typeface="+mn-ea"/>
                          <a:cs typeface="Calibri" panose="020F0502020204030204" pitchFamily="34" charset="0"/>
                        </a:rPr>
                        <a:t>4.33  </a:t>
                      </a:r>
                      <a:r>
                        <a:rPr lang="vi-VN" sz="1450" b="0" kern="1200" dirty="0" smtClean="0">
                          <a:solidFill>
                            <a:srgbClr val="FF0000"/>
                          </a:solidFill>
                          <a:effectLst/>
                          <a:latin typeface="Calibri" panose="020F0502020204030204" pitchFamily="34" charset="0"/>
                          <a:ea typeface="+mn-ea"/>
                          <a:cs typeface="Calibri" panose="020F0502020204030204" pitchFamily="34" charset="0"/>
                        </a:rPr>
                        <a:t>Ngăn chặn cháy lan theo phương đứng của mặt ngoài nhà  </a:t>
                      </a:r>
                      <a:endParaRPr lang="en-US" sz="1450" b="0" kern="1200" dirty="0" smtClean="0">
                        <a:solidFill>
                          <a:srgbClr val="FF0000"/>
                        </a:solidFill>
                        <a:effectLst/>
                        <a:latin typeface="Calibri" panose="020F0502020204030204" pitchFamily="34" charset="0"/>
                        <a:ea typeface="+mn-ea"/>
                        <a:cs typeface="Calibri" panose="020F0502020204030204" pitchFamily="34" charset="0"/>
                      </a:endParaRPr>
                    </a:p>
                    <a:p>
                      <a:r>
                        <a:rPr lang="vi-VN" sz="1450" kern="1200" dirty="0" smtClean="0">
                          <a:solidFill>
                            <a:srgbClr val="FF0000"/>
                          </a:solidFill>
                          <a:effectLst/>
                          <a:latin typeface="Calibri" panose="020F0502020204030204" pitchFamily="34" charset="0"/>
                          <a:ea typeface="+mn-ea"/>
                          <a:cs typeface="Calibri" panose="020F0502020204030204" pitchFamily="34" charset="0"/>
                        </a:rPr>
                        <a:t>4.33.1  Các tường ngoài với các lỗ mở không có cửa ngăn cháy hoặc có các phần có </a:t>
                      </a:r>
                      <a:r>
                        <a:rPr lang="en-US" sz="1450" kern="1200" dirty="0" smtClean="0">
                          <a:solidFill>
                            <a:srgbClr val="FF0000"/>
                          </a:solidFill>
                          <a:effectLst/>
                          <a:latin typeface="Calibri" panose="020F0502020204030204" pitchFamily="34" charset="0"/>
                          <a:ea typeface="+mn-ea"/>
                          <a:cs typeface="Calibri" panose="020F0502020204030204" pitchFamily="34" charset="0"/>
                        </a:rPr>
                        <a:t>GH</a:t>
                      </a:r>
                      <a:r>
                        <a:rPr lang="vi-VN" sz="1450" kern="1200" dirty="0" smtClean="0">
                          <a:solidFill>
                            <a:srgbClr val="FF0000"/>
                          </a:solidFill>
                          <a:effectLst/>
                          <a:latin typeface="Calibri" panose="020F0502020204030204" pitchFamily="34" charset="0"/>
                          <a:ea typeface="+mn-ea"/>
                          <a:cs typeface="Calibri" panose="020F0502020204030204" pitchFamily="34" charset="0"/>
                        </a:rPr>
                        <a:t> chịu lửa không đáp ứng quy định thì ở vị trí tường ngoài tiếp giáp với sàn giữa các tầng (đai ngăn cháy giữa các tầng) phải được </a:t>
                      </a:r>
                      <a:r>
                        <a:rPr lang="en-US" sz="1450" kern="1200" dirty="0" smtClean="0">
                          <a:solidFill>
                            <a:srgbClr val="FF0000"/>
                          </a:solidFill>
                          <a:effectLst/>
                          <a:latin typeface="Calibri" panose="020F0502020204030204" pitchFamily="34" charset="0"/>
                          <a:ea typeface="+mn-ea"/>
                          <a:cs typeface="Calibri" panose="020F0502020204030204" pitchFamily="34" charset="0"/>
                        </a:rPr>
                        <a:t>CT </a:t>
                      </a:r>
                      <a:r>
                        <a:rPr lang="vi-VN" sz="1450" kern="1200" dirty="0" smtClean="0">
                          <a:solidFill>
                            <a:srgbClr val="FF0000"/>
                          </a:solidFill>
                          <a:effectLst/>
                          <a:latin typeface="Calibri" panose="020F0502020204030204" pitchFamily="34" charset="0"/>
                          <a:ea typeface="+mn-ea"/>
                          <a:cs typeface="Calibri" panose="020F0502020204030204" pitchFamily="34" charset="0"/>
                        </a:rPr>
                        <a:t>phù hợp để ngăn chặn lan truyền đám cháy theo phương đứng. Cho phép đai ngăn cháy giữa các tầng có </a:t>
                      </a:r>
                      <a:r>
                        <a:rPr lang="en-US" sz="1450" kern="1200" dirty="0" smtClean="0">
                          <a:solidFill>
                            <a:srgbClr val="FF0000"/>
                          </a:solidFill>
                          <a:effectLst/>
                          <a:latin typeface="Calibri" panose="020F0502020204030204" pitchFamily="34" charset="0"/>
                          <a:ea typeface="+mn-ea"/>
                          <a:cs typeface="Calibri" panose="020F0502020204030204" pitchFamily="34" charset="0"/>
                        </a:rPr>
                        <a:t>CT </a:t>
                      </a:r>
                      <a:r>
                        <a:rPr lang="vi-VN" sz="1450" kern="1200" dirty="0" smtClean="0">
                          <a:solidFill>
                            <a:srgbClr val="FF0000"/>
                          </a:solidFill>
                          <a:effectLst/>
                          <a:latin typeface="Calibri" panose="020F0502020204030204" pitchFamily="34" charset="0"/>
                          <a:ea typeface="+mn-ea"/>
                          <a:cs typeface="Calibri" panose="020F0502020204030204" pitchFamily="34" charset="0"/>
                        </a:rPr>
                        <a:t>phù hợp với một trong các quy định sau: </a:t>
                      </a:r>
                      <a:endParaRPr lang="en-US" sz="1450" kern="1200" dirty="0" smtClean="0">
                        <a:solidFill>
                          <a:srgbClr val="FF0000"/>
                        </a:solidFill>
                        <a:effectLst/>
                        <a:latin typeface="Calibri" panose="020F0502020204030204" pitchFamily="34" charset="0"/>
                        <a:ea typeface="+mn-ea"/>
                        <a:cs typeface="Calibri" panose="020F0502020204030204" pitchFamily="34" charset="0"/>
                      </a:endParaRPr>
                    </a:p>
                    <a:p>
                      <a:r>
                        <a:rPr lang="vi-VN" sz="1450" kern="1200" dirty="0" smtClean="0">
                          <a:solidFill>
                            <a:srgbClr val="FF0000"/>
                          </a:solidFill>
                          <a:effectLst/>
                          <a:latin typeface="Calibri" panose="020F0502020204030204" pitchFamily="34" charset="0"/>
                          <a:ea typeface="+mn-ea"/>
                          <a:cs typeface="Calibri" panose="020F0502020204030204" pitchFamily="34" charset="0"/>
                        </a:rPr>
                        <a:t>a) Phần tường ngoài tiếp giáp với sàn giữa các tầng (phần tường giữa các ô cửa sổ tầng dưới và tầng trên hoặc giữa các phần tường không được bảo vệ chịu lửa của tầng dưới và tầng trên) phải là tường đặc, làm từ vật liệu không cháy và có chiều cao ≥ 1,0m; </a:t>
                      </a:r>
                      <a:endParaRPr lang="en-US" sz="1450" kern="1200" dirty="0" smtClean="0">
                        <a:solidFill>
                          <a:srgbClr val="FF0000"/>
                        </a:solidFill>
                        <a:effectLst/>
                        <a:latin typeface="Calibri" panose="020F0502020204030204" pitchFamily="34" charset="0"/>
                        <a:ea typeface="+mn-ea"/>
                        <a:cs typeface="Calibri" panose="020F0502020204030204" pitchFamily="34" charset="0"/>
                      </a:endParaRPr>
                    </a:p>
                    <a:p>
                      <a:r>
                        <a:rPr lang="vi-VN" sz="1450" kern="1200" dirty="0" smtClean="0">
                          <a:solidFill>
                            <a:srgbClr val="FF0000"/>
                          </a:solidFill>
                          <a:effectLst/>
                          <a:latin typeface="Calibri" panose="020F0502020204030204" pitchFamily="34" charset="0"/>
                          <a:ea typeface="+mn-ea"/>
                          <a:cs typeface="Calibri" panose="020F0502020204030204" pitchFamily="34" charset="0"/>
                        </a:rPr>
                        <a:t>b) Ô văng cửa được làm bằng vật liệu không cháy, có chiều rộng ≥ 0,6m, giới hạn chịu lửa của ô văng ≥</a:t>
                      </a:r>
                      <a:r>
                        <a:rPr lang="en-US" sz="1450" kern="1200" dirty="0" smtClean="0">
                          <a:solidFill>
                            <a:srgbClr val="FF0000"/>
                          </a:solidFill>
                          <a:effectLst/>
                          <a:latin typeface="Calibri" panose="020F0502020204030204" pitchFamily="34" charset="0"/>
                          <a:ea typeface="+mn-ea"/>
                          <a:cs typeface="Calibri" panose="020F0502020204030204" pitchFamily="34" charset="0"/>
                        </a:rPr>
                        <a:t> GH</a:t>
                      </a:r>
                      <a:r>
                        <a:rPr lang="vi-VN" sz="1450" kern="1200" dirty="0" smtClean="0">
                          <a:solidFill>
                            <a:srgbClr val="FF0000"/>
                          </a:solidFill>
                          <a:effectLst/>
                          <a:latin typeface="Calibri" panose="020F0502020204030204" pitchFamily="34" charset="0"/>
                          <a:ea typeface="+mn-ea"/>
                          <a:cs typeface="Calibri" panose="020F0502020204030204" pitchFamily="34" charset="0"/>
                        </a:rPr>
                        <a:t> chịu lửa quy định đối với tường ngoài; </a:t>
                      </a:r>
                      <a:endParaRPr lang="en-US" sz="1450" kern="1200" dirty="0" smtClean="0">
                        <a:solidFill>
                          <a:srgbClr val="FF0000"/>
                        </a:solidFill>
                        <a:effectLst/>
                        <a:latin typeface="Calibri" panose="020F0502020204030204" pitchFamily="34" charset="0"/>
                        <a:ea typeface="+mn-ea"/>
                        <a:cs typeface="Calibri" panose="020F0502020204030204" pitchFamily="34" charset="0"/>
                      </a:endParaRPr>
                    </a:p>
                    <a:p>
                      <a:pPr algn="just"/>
                      <a:r>
                        <a:rPr lang="vi-VN" sz="1450" kern="1200" dirty="0" smtClean="0">
                          <a:solidFill>
                            <a:srgbClr val="FF0000"/>
                          </a:solidFill>
                          <a:effectLst/>
                          <a:latin typeface="Calibri" panose="020F0502020204030204" pitchFamily="34" charset="0"/>
                          <a:ea typeface="+mn-ea"/>
                          <a:cs typeface="Calibri" panose="020F0502020204030204" pitchFamily="34" charset="0"/>
                        </a:rPr>
                        <a:t>c) Phần tường ngoài tiếp giáp với sàn giữa các tầng bằng kính cường lực, có chiều dày ≥</a:t>
                      </a:r>
                      <a:r>
                        <a:rPr lang="en-US" sz="1450" kern="1200" dirty="0" smtClean="0">
                          <a:solidFill>
                            <a:srgbClr val="FF0000"/>
                          </a:solidFill>
                          <a:effectLst/>
                          <a:latin typeface="Calibri" panose="020F0502020204030204" pitchFamily="34" charset="0"/>
                          <a:ea typeface="+mn-ea"/>
                          <a:cs typeface="Calibri" panose="020F0502020204030204" pitchFamily="34" charset="0"/>
                        </a:rPr>
                        <a:t> </a:t>
                      </a:r>
                      <a:r>
                        <a:rPr lang="vi-VN" sz="1450" kern="1200" dirty="0" smtClean="0">
                          <a:solidFill>
                            <a:srgbClr val="FF0000"/>
                          </a:solidFill>
                          <a:effectLst/>
                          <a:latin typeface="Calibri" panose="020F0502020204030204" pitchFamily="34" charset="0"/>
                          <a:ea typeface="+mn-ea"/>
                          <a:cs typeface="Calibri" panose="020F0502020204030204" pitchFamily="34" charset="0"/>
                        </a:rPr>
                        <a:t>6mm, được trang bị các đầu phun sprinkler của thiết bị chữa cháy tự động, bảo đảm các đầu phun được đặt cách nhau ≤2m từ phía các gian phòng (hành lang) liền kề tường ngoài và cách mặt trong của tường ngoài ≤0,5 m. </a:t>
                      </a:r>
                      <a:endParaRPr lang="en-US" sz="1450" kern="1200" dirty="0" smtClean="0">
                        <a:solidFill>
                          <a:srgbClr val="FF0000"/>
                        </a:solidFill>
                        <a:effectLst/>
                        <a:latin typeface="Calibri" panose="020F0502020204030204" pitchFamily="34" charset="0"/>
                        <a:ea typeface="+mn-ea"/>
                        <a:cs typeface="Calibri" panose="020F0502020204030204" pitchFamily="34" charset="0"/>
                      </a:endParaRPr>
                    </a:p>
                  </a:txBody>
                  <a:tcPr/>
                </a:tc>
                <a:tc>
                  <a:txBody>
                    <a:bodyPr/>
                    <a:lstStyle/>
                    <a:p>
                      <a:pPr algn="just"/>
                      <a:r>
                        <a:rPr lang="en-US" sz="1500" i="1" baseline="0" dirty="0" err="1" smtClean="0">
                          <a:latin typeface="Calibri" panose="020F0502020204030204" pitchFamily="34" charset="0"/>
                          <a:cs typeface="Calibri" panose="020F0502020204030204" pitchFamily="34" charset="0"/>
                        </a:rPr>
                        <a:t>Bổ</a:t>
                      </a:r>
                      <a:r>
                        <a:rPr lang="en-US" sz="1500" i="1" baseline="0" dirty="0" smtClean="0">
                          <a:latin typeface="Calibri" panose="020F0502020204030204" pitchFamily="34" charset="0"/>
                          <a:cs typeface="Calibri" panose="020F0502020204030204" pitchFamily="34" charset="0"/>
                        </a:rPr>
                        <a:t> sung</a:t>
                      </a:r>
                      <a:endParaRPr lang="en-US" sz="1500" i="1" baseline="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990584549"/>
                  </a:ext>
                </a:extLst>
              </a:tr>
            </a:tbl>
          </a:graphicData>
        </a:graphic>
      </p:graphicFrame>
    </p:spTree>
    <p:extLst>
      <p:ext uri="{BB962C8B-B14F-4D97-AF65-F5344CB8AC3E}">
        <p14:creationId xmlns:p14="http://schemas.microsoft.com/office/powerpoint/2010/main" val="38450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630240"/>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nvPr>
        </p:nvGraphicFramePr>
        <p:xfrm>
          <a:off x="37175" y="1097280"/>
          <a:ext cx="9069654" cy="5722620"/>
        </p:xfrm>
        <a:graphic>
          <a:graphicData uri="http://schemas.openxmlformats.org/drawingml/2006/table">
            <a:tbl>
              <a:tblPr firstRow="1" bandRow="1">
                <a:tableStyleId>{5C22544A-7EE6-4342-B048-85BDC9FD1C3A}</a:tableStyleId>
              </a:tblPr>
              <a:tblGrid>
                <a:gridCol w="629397">
                  <a:extLst>
                    <a:ext uri="{9D8B030D-6E8A-4147-A177-3AD203B41FA5}">
                      <a16:colId xmlns:a16="http://schemas.microsoft.com/office/drawing/2014/main" val="1411077708"/>
                    </a:ext>
                  </a:extLst>
                </a:gridCol>
                <a:gridCol w="846034">
                  <a:extLst>
                    <a:ext uri="{9D8B030D-6E8A-4147-A177-3AD203B41FA5}">
                      <a16:colId xmlns:a16="http://schemas.microsoft.com/office/drawing/2014/main" val="4040167514"/>
                    </a:ext>
                  </a:extLst>
                </a:gridCol>
                <a:gridCol w="2589375">
                  <a:extLst>
                    <a:ext uri="{9D8B030D-6E8A-4147-A177-3AD203B41FA5}">
                      <a16:colId xmlns:a16="http://schemas.microsoft.com/office/drawing/2014/main" val="4262170039"/>
                    </a:ext>
                  </a:extLst>
                </a:gridCol>
                <a:gridCol w="4324172">
                  <a:extLst>
                    <a:ext uri="{9D8B030D-6E8A-4147-A177-3AD203B41FA5}">
                      <a16:colId xmlns:a16="http://schemas.microsoft.com/office/drawing/2014/main" val="483846451"/>
                    </a:ext>
                  </a:extLst>
                </a:gridCol>
                <a:gridCol w="680676">
                  <a:extLst>
                    <a:ext uri="{9D8B030D-6E8A-4147-A177-3AD203B41FA5}">
                      <a16:colId xmlns:a16="http://schemas.microsoft.com/office/drawing/2014/main" val="4141122400"/>
                    </a:ext>
                  </a:extLst>
                </a:gridCol>
              </a:tblGrid>
              <a:tr h="317016">
                <a:tc>
                  <a:txBody>
                    <a:bodyPr/>
                    <a:lstStyle/>
                    <a:p>
                      <a:pPr algn="ctr"/>
                      <a:r>
                        <a:rPr lang="en-US" sz="1500" dirty="0" err="1" smtClean="0"/>
                        <a:t>Điều</a:t>
                      </a:r>
                      <a:endParaRPr lang="en-US" sz="1500" dirty="0"/>
                    </a:p>
                  </a:txBody>
                  <a:tcPr/>
                </a:tc>
                <a:tc>
                  <a:txBody>
                    <a:bodyPr/>
                    <a:lstStyle/>
                    <a:p>
                      <a:pPr algn="ctr"/>
                      <a:endParaRPr lang="en-US"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06/2022-BXD</a:t>
                      </a:r>
                    </a:p>
                  </a:txBody>
                  <a:tcPr/>
                </a:tc>
                <a:tc>
                  <a:txBody>
                    <a:bodyPr/>
                    <a:lstStyle/>
                    <a:p>
                      <a:pPr algn="ctr"/>
                      <a:r>
                        <a:rPr lang="en-US" sz="1500" dirty="0" err="1" smtClean="0"/>
                        <a:t>Ghi</a:t>
                      </a:r>
                      <a:r>
                        <a:rPr lang="en-US" sz="1500" dirty="0" smtClean="0"/>
                        <a:t> </a:t>
                      </a:r>
                      <a:r>
                        <a:rPr lang="en-US" sz="1500" dirty="0" err="1" smtClean="0"/>
                        <a:t>chú</a:t>
                      </a:r>
                      <a:endParaRPr lang="en-US" sz="1500" dirty="0"/>
                    </a:p>
                  </a:txBody>
                  <a:tcPr/>
                </a:tc>
                <a:extLst>
                  <a:ext uri="{0D108BD9-81ED-4DB2-BD59-A6C34878D82A}">
                    <a16:rowId xmlns:a16="http://schemas.microsoft.com/office/drawing/2014/main" val="2393609304"/>
                  </a:ext>
                </a:extLst>
              </a:tr>
              <a:tr h="39152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latin typeface="Calibri" panose="020F0502020204030204" pitchFamily="34" charset="0"/>
                          <a:ea typeface="Calibri" panose="020F0502020204030204" pitchFamily="34" charset="0"/>
                          <a:cs typeface="Calibri" panose="020F0502020204030204" pitchFamily="34" charset="0"/>
                        </a:rPr>
                        <a:t>4.33</a:t>
                      </a:r>
                    </a:p>
                  </a:txBody>
                  <a:tcPr/>
                </a:tc>
                <a:tc>
                  <a:txBody>
                    <a:bodyPr/>
                    <a:lstStyle/>
                    <a:p>
                      <a:pPr algn="just"/>
                      <a:r>
                        <a:rPr lang="en-US" sz="1500" b="0" kern="1200" dirty="0" err="1" smtClean="0">
                          <a:solidFill>
                            <a:schemeClr val="dk1"/>
                          </a:solidFill>
                          <a:effectLst/>
                          <a:latin typeface="Calibri" panose="020F0502020204030204" pitchFamily="34" charset="0"/>
                          <a:ea typeface="+mn-ea"/>
                          <a:cs typeface="Calibri" panose="020F0502020204030204" pitchFamily="34" charset="0"/>
                        </a:rPr>
                        <a:t>Ngăn</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cháy</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lan</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theo</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phương</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đứng</a:t>
                      </a:r>
                      <a:endParaRPr lang="en-US" sz="1500" b="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6350" indent="0" algn="just">
                        <a:buFontTx/>
                        <a:buNone/>
                      </a:pPr>
                      <a:endParaRPr lang="en-US" sz="1500" kern="1200" dirty="0" smtClean="0">
                        <a:solidFill>
                          <a:schemeClr val="tx1"/>
                        </a:solidFill>
                        <a:effectLst/>
                        <a:latin typeface="Calibri" panose="020F0502020204030204" pitchFamily="34" charset="0"/>
                        <a:ea typeface="+mn-ea"/>
                        <a:cs typeface="Calibri" panose="020F0502020204030204" pitchFamily="34" charset="0"/>
                      </a:endParaRPr>
                    </a:p>
                  </a:txBody>
                  <a:tcPr/>
                </a:tc>
                <a:tc>
                  <a:txBody>
                    <a:bodyPr/>
                    <a:lstStyle/>
                    <a:p>
                      <a:r>
                        <a:rPr lang="vi-VN" sz="1450" b="1" kern="1200" dirty="0" smtClean="0">
                          <a:solidFill>
                            <a:srgbClr val="FF0000"/>
                          </a:solidFill>
                          <a:effectLst/>
                          <a:latin typeface="Calibri" panose="020F0502020204030204" pitchFamily="34" charset="0"/>
                          <a:ea typeface="+mn-ea"/>
                          <a:cs typeface="Calibri" panose="020F0502020204030204" pitchFamily="34" charset="0"/>
                        </a:rPr>
                        <a:t>4.33  </a:t>
                      </a:r>
                      <a:r>
                        <a:rPr lang="vi-VN" sz="1450" b="0" kern="1200" dirty="0" smtClean="0">
                          <a:solidFill>
                            <a:srgbClr val="FF0000"/>
                          </a:solidFill>
                          <a:effectLst/>
                          <a:latin typeface="Calibri" panose="020F0502020204030204" pitchFamily="34" charset="0"/>
                          <a:ea typeface="+mn-ea"/>
                          <a:cs typeface="Calibri" panose="020F0502020204030204" pitchFamily="34" charset="0"/>
                        </a:rPr>
                        <a:t>Ngăn chặn cháy lan theo phương đứng của mặt ngoài nhà  </a:t>
                      </a:r>
                      <a:endParaRPr lang="en-US" sz="1450" b="0" kern="1200" dirty="0" smtClean="0">
                        <a:solidFill>
                          <a:srgbClr val="FF0000"/>
                        </a:solidFill>
                        <a:effectLst/>
                        <a:latin typeface="Calibri" panose="020F0502020204030204" pitchFamily="34" charset="0"/>
                        <a:ea typeface="+mn-ea"/>
                        <a:cs typeface="Calibri" panose="020F0502020204030204" pitchFamily="34" charset="0"/>
                      </a:endParaRPr>
                    </a:p>
                    <a:p>
                      <a:r>
                        <a:rPr lang="vi-VN" sz="1450" kern="1200" dirty="0" smtClean="0">
                          <a:solidFill>
                            <a:srgbClr val="FF0000"/>
                          </a:solidFill>
                          <a:effectLst/>
                          <a:latin typeface="Calibri" panose="020F0502020204030204" pitchFamily="34" charset="0"/>
                          <a:ea typeface="+mn-ea"/>
                          <a:cs typeface="Calibri" panose="020F0502020204030204" pitchFamily="34" charset="0"/>
                        </a:rPr>
                        <a:t>4.33.1  Các tường ngoài với các lỗ mở không có cửa ngăn cháy hoặc có các phần có </a:t>
                      </a:r>
                      <a:r>
                        <a:rPr lang="en-US" sz="1450" kern="1200" dirty="0" smtClean="0">
                          <a:solidFill>
                            <a:srgbClr val="FF0000"/>
                          </a:solidFill>
                          <a:effectLst/>
                          <a:latin typeface="Calibri" panose="020F0502020204030204" pitchFamily="34" charset="0"/>
                          <a:ea typeface="+mn-ea"/>
                          <a:cs typeface="Calibri" panose="020F0502020204030204" pitchFamily="34" charset="0"/>
                        </a:rPr>
                        <a:t>GH</a:t>
                      </a:r>
                      <a:r>
                        <a:rPr lang="vi-VN" sz="1450" kern="1200" dirty="0" smtClean="0">
                          <a:solidFill>
                            <a:srgbClr val="FF0000"/>
                          </a:solidFill>
                          <a:effectLst/>
                          <a:latin typeface="Calibri" panose="020F0502020204030204" pitchFamily="34" charset="0"/>
                          <a:ea typeface="+mn-ea"/>
                          <a:cs typeface="Calibri" panose="020F0502020204030204" pitchFamily="34" charset="0"/>
                        </a:rPr>
                        <a:t> chịu lửa không đáp ứng quy định thì ở vị trí tường ngoài tiếp giáp với sàn giữa các tầng (đai ngăn cháy giữa các tầng) phải được </a:t>
                      </a:r>
                      <a:r>
                        <a:rPr lang="en-US" sz="1450" kern="1200" dirty="0" smtClean="0">
                          <a:solidFill>
                            <a:srgbClr val="FF0000"/>
                          </a:solidFill>
                          <a:effectLst/>
                          <a:latin typeface="Calibri" panose="020F0502020204030204" pitchFamily="34" charset="0"/>
                          <a:ea typeface="+mn-ea"/>
                          <a:cs typeface="Calibri" panose="020F0502020204030204" pitchFamily="34" charset="0"/>
                        </a:rPr>
                        <a:t>CT </a:t>
                      </a:r>
                      <a:r>
                        <a:rPr lang="vi-VN" sz="1450" kern="1200" dirty="0" smtClean="0">
                          <a:solidFill>
                            <a:srgbClr val="FF0000"/>
                          </a:solidFill>
                          <a:effectLst/>
                          <a:latin typeface="Calibri" panose="020F0502020204030204" pitchFamily="34" charset="0"/>
                          <a:ea typeface="+mn-ea"/>
                          <a:cs typeface="Calibri" panose="020F0502020204030204" pitchFamily="34" charset="0"/>
                        </a:rPr>
                        <a:t>phù hợp để ngăn chặn lan truyền đám cháy theo phương đứng. Cho phép đai ngăn cháy giữa các tầng có </a:t>
                      </a:r>
                      <a:r>
                        <a:rPr lang="en-US" sz="1450" kern="1200" dirty="0" smtClean="0">
                          <a:solidFill>
                            <a:srgbClr val="FF0000"/>
                          </a:solidFill>
                          <a:effectLst/>
                          <a:latin typeface="Calibri" panose="020F0502020204030204" pitchFamily="34" charset="0"/>
                          <a:ea typeface="+mn-ea"/>
                          <a:cs typeface="Calibri" panose="020F0502020204030204" pitchFamily="34" charset="0"/>
                        </a:rPr>
                        <a:t>CT </a:t>
                      </a:r>
                      <a:r>
                        <a:rPr lang="vi-VN" sz="1450" kern="1200" dirty="0" smtClean="0">
                          <a:solidFill>
                            <a:srgbClr val="FF0000"/>
                          </a:solidFill>
                          <a:effectLst/>
                          <a:latin typeface="Calibri" panose="020F0502020204030204" pitchFamily="34" charset="0"/>
                          <a:ea typeface="+mn-ea"/>
                          <a:cs typeface="Calibri" panose="020F0502020204030204" pitchFamily="34" charset="0"/>
                        </a:rPr>
                        <a:t>phù hợp với một trong các quy định sau: </a:t>
                      </a:r>
                      <a:endParaRPr lang="en-US" sz="1450" kern="1200" dirty="0" smtClean="0">
                        <a:solidFill>
                          <a:srgbClr val="FF0000"/>
                        </a:solidFill>
                        <a:effectLst/>
                        <a:latin typeface="Calibri" panose="020F0502020204030204" pitchFamily="34" charset="0"/>
                        <a:ea typeface="+mn-ea"/>
                        <a:cs typeface="Calibri" panose="020F0502020204030204" pitchFamily="34" charset="0"/>
                      </a:endParaRPr>
                    </a:p>
                    <a:p>
                      <a:r>
                        <a:rPr lang="vi-VN" sz="1450" kern="1200" dirty="0" smtClean="0">
                          <a:solidFill>
                            <a:srgbClr val="FF0000"/>
                          </a:solidFill>
                          <a:effectLst/>
                          <a:latin typeface="Calibri" panose="020F0502020204030204" pitchFamily="34" charset="0"/>
                          <a:ea typeface="+mn-ea"/>
                          <a:cs typeface="Calibri" panose="020F0502020204030204" pitchFamily="34" charset="0"/>
                        </a:rPr>
                        <a:t>a) Phần tường ngoài tiếp giáp với sàn giữa các tầng (phần tường giữa các ô cửa sổ tầng dưới và tầng trên hoặc giữa các phần tường không được bảo vệ chịu lửa của tầng dưới và tầng trên) phải là tường đặc, làm từ vật liệu không cháy và có chiều cao ≥ 1,0m; </a:t>
                      </a:r>
                      <a:endParaRPr lang="en-US" sz="1450" kern="1200" dirty="0" smtClean="0">
                        <a:solidFill>
                          <a:srgbClr val="FF0000"/>
                        </a:solidFill>
                        <a:effectLst/>
                        <a:latin typeface="Calibri" panose="020F0502020204030204" pitchFamily="34" charset="0"/>
                        <a:ea typeface="+mn-ea"/>
                        <a:cs typeface="Calibri" panose="020F0502020204030204" pitchFamily="34" charset="0"/>
                      </a:endParaRPr>
                    </a:p>
                    <a:p>
                      <a:r>
                        <a:rPr lang="vi-VN" sz="1450" kern="1200" dirty="0" smtClean="0">
                          <a:solidFill>
                            <a:srgbClr val="FF0000"/>
                          </a:solidFill>
                          <a:effectLst/>
                          <a:latin typeface="Calibri" panose="020F0502020204030204" pitchFamily="34" charset="0"/>
                          <a:ea typeface="+mn-ea"/>
                          <a:cs typeface="Calibri" panose="020F0502020204030204" pitchFamily="34" charset="0"/>
                        </a:rPr>
                        <a:t>b) Ô văng cửa được làm bằng vật liệu không cháy, có chiều rộng ≥ 0,6m, giới hạn chịu lửa của ô văng ≥</a:t>
                      </a:r>
                      <a:r>
                        <a:rPr lang="en-US" sz="1450" kern="1200" dirty="0" smtClean="0">
                          <a:solidFill>
                            <a:srgbClr val="FF0000"/>
                          </a:solidFill>
                          <a:effectLst/>
                          <a:latin typeface="Calibri" panose="020F0502020204030204" pitchFamily="34" charset="0"/>
                          <a:ea typeface="+mn-ea"/>
                          <a:cs typeface="Calibri" panose="020F0502020204030204" pitchFamily="34" charset="0"/>
                        </a:rPr>
                        <a:t> GH</a:t>
                      </a:r>
                      <a:r>
                        <a:rPr lang="vi-VN" sz="1450" kern="1200" dirty="0" smtClean="0">
                          <a:solidFill>
                            <a:srgbClr val="FF0000"/>
                          </a:solidFill>
                          <a:effectLst/>
                          <a:latin typeface="Calibri" panose="020F0502020204030204" pitchFamily="34" charset="0"/>
                          <a:ea typeface="+mn-ea"/>
                          <a:cs typeface="Calibri" panose="020F0502020204030204" pitchFamily="34" charset="0"/>
                        </a:rPr>
                        <a:t> chịu lửa quy định đối với tường ngoài; </a:t>
                      </a:r>
                      <a:endParaRPr lang="en-US" sz="1450" kern="1200" dirty="0" smtClean="0">
                        <a:solidFill>
                          <a:srgbClr val="FF0000"/>
                        </a:solidFill>
                        <a:effectLst/>
                        <a:latin typeface="Calibri" panose="020F0502020204030204" pitchFamily="34" charset="0"/>
                        <a:ea typeface="+mn-ea"/>
                        <a:cs typeface="Calibri" panose="020F0502020204030204" pitchFamily="34" charset="0"/>
                      </a:endParaRPr>
                    </a:p>
                    <a:p>
                      <a:pPr algn="just"/>
                      <a:r>
                        <a:rPr lang="vi-VN" sz="1450" kern="1200" dirty="0" smtClean="0">
                          <a:solidFill>
                            <a:srgbClr val="FF0000"/>
                          </a:solidFill>
                          <a:effectLst/>
                          <a:latin typeface="Calibri" panose="020F0502020204030204" pitchFamily="34" charset="0"/>
                          <a:ea typeface="+mn-ea"/>
                          <a:cs typeface="Calibri" panose="020F0502020204030204" pitchFamily="34" charset="0"/>
                        </a:rPr>
                        <a:t>c) Phần tường ngoài tiếp giáp với sàn giữa các tầng bằng kính cường lực, có chiều dày ≥</a:t>
                      </a:r>
                      <a:r>
                        <a:rPr lang="en-US" sz="1450" kern="1200" dirty="0" smtClean="0">
                          <a:solidFill>
                            <a:srgbClr val="FF0000"/>
                          </a:solidFill>
                          <a:effectLst/>
                          <a:latin typeface="Calibri" panose="020F0502020204030204" pitchFamily="34" charset="0"/>
                          <a:ea typeface="+mn-ea"/>
                          <a:cs typeface="Calibri" panose="020F0502020204030204" pitchFamily="34" charset="0"/>
                        </a:rPr>
                        <a:t> </a:t>
                      </a:r>
                      <a:r>
                        <a:rPr lang="vi-VN" sz="1450" kern="1200" dirty="0" smtClean="0">
                          <a:solidFill>
                            <a:srgbClr val="FF0000"/>
                          </a:solidFill>
                          <a:effectLst/>
                          <a:latin typeface="Calibri" panose="020F0502020204030204" pitchFamily="34" charset="0"/>
                          <a:ea typeface="+mn-ea"/>
                          <a:cs typeface="Calibri" panose="020F0502020204030204" pitchFamily="34" charset="0"/>
                        </a:rPr>
                        <a:t>6mm, được trang bị các đầu phun sprinkler của thiết bị chữa cháy tự động, bảo đảm các đầu phun được đặt cách nhau ≤2m từ phía các gian phòng (hành lang) liền kề tường ngoài và cách mặt trong của tường ngoài ≤0,5 m. </a:t>
                      </a:r>
                      <a:endParaRPr lang="en-US" sz="1450" kern="1200" dirty="0" smtClean="0">
                        <a:solidFill>
                          <a:srgbClr val="FF0000"/>
                        </a:solidFill>
                        <a:effectLst/>
                        <a:latin typeface="Calibri" panose="020F0502020204030204" pitchFamily="34" charset="0"/>
                        <a:ea typeface="+mn-ea"/>
                        <a:cs typeface="Calibri" panose="020F0502020204030204" pitchFamily="34" charset="0"/>
                      </a:endParaRPr>
                    </a:p>
                  </a:txBody>
                  <a:tcPr/>
                </a:tc>
                <a:tc>
                  <a:txBody>
                    <a:bodyPr/>
                    <a:lstStyle/>
                    <a:p>
                      <a:pPr algn="just"/>
                      <a:r>
                        <a:rPr lang="en-US" sz="1500" i="1" baseline="0" dirty="0" err="1" smtClean="0">
                          <a:latin typeface="Calibri" panose="020F0502020204030204" pitchFamily="34" charset="0"/>
                          <a:cs typeface="Calibri" panose="020F0502020204030204" pitchFamily="34" charset="0"/>
                        </a:rPr>
                        <a:t>Bổ</a:t>
                      </a:r>
                      <a:r>
                        <a:rPr lang="en-US" sz="1500" i="1" baseline="0" dirty="0" smtClean="0">
                          <a:latin typeface="Calibri" panose="020F0502020204030204" pitchFamily="34" charset="0"/>
                          <a:cs typeface="Calibri" panose="020F0502020204030204" pitchFamily="34" charset="0"/>
                        </a:rPr>
                        <a:t> sung</a:t>
                      </a:r>
                      <a:endParaRPr lang="en-US" sz="1500" i="1" baseline="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990584549"/>
                  </a:ext>
                </a:extLst>
              </a:tr>
            </a:tbl>
          </a:graphicData>
        </a:graphic>
      </p:graphicFrame>
    </p:spTree>
    <p:extLst>
      <p:ext uri="{BB962C8B-B14F-4D97-AF65-F5344CB8AC3E}">
        <p14:creationId xmlns:p14="http://schemas.microsoft.com/office/powerpoint/2010/main" val="1919826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630240"/>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0843392"/>
              </p:ext>
            </p:extLst>
          </p:nvPr>
        </p:nvGraphicFramePr>
        <p:xfrm>
          <a:off x="37175" y="1533116"/>
          <a:ext cx="9069654" cy="4983480"/>
        </p:xfrm>
        <a:graphic>
          <a:graphicData uri="http://schemas.openxmlformats.org/drawingml/2006/table">
            <a:tbl>
              <a:tblPr firstRow="1" bandRow="1">
                <a:tableStyleId>{5C22544A-7EE6-4342-B048-85BDC9FD1C3A}</a:tableStyleId>
              </a:tblPr>
              <a:tblGrid>
                <a:gridCol w="629397">
                  <a:extLst>
                    <a:ext uri="{9D8B030D-6E8A-4147-A177-3AD203B41FA5}">
                      <a16:colId xmlns:a16="http://schemas.microsoft.com/office/drawing/2014/main" val="1411077708"/>
                    </a:ext>
                  </a:extLst>
                </a:gridCol>
                <a:gridCol w="846034">
                  <a:extLst>
                    <a:ext uri="{9D8B030D-6E8A-4147-A177-3AD203B41FA5}">
                      <a16:colId xmlns:a16="http://schemas.microsoft.com/office/drawing/2014/main" val="4040167514"/>
                    </a:ext>
                  </a:extLst>
                </a:gridCol>
                <a:gridCol w="2589375">
                  <a:extLst>
                    <a:ext uri="{9D8B030D-6E8A-4147-A177-3AD203B41FA5}">
                      <a16:colId xmlns:a16="http://schemas.microsoft.com/office/drawing/2014/main" val="4262170039"/>
                    </a:ext>
                  </a:extLst>
                </a:gridCol>
                <a:gridCol w="4324172">
                  <a:extLst>
                    <a:ext uri="{9D8B030D-6E8A-4147-A177-3AD203B41FA5}">
                      <a16:colId xmlns:a16="http://schemas.microsoft.com/office/drawing/2014/main" val="483846451"/>
                    </a:ext>
                  </a:extLst>
                </a:gridCol>
                <a:gridCol w="680676">
                  <a:extLst>
                    <a:ext uri="{9D8B030D-6E8A-4147-A177-3AD203B41FA5}">
                      <a16:colId xmlns:a16="http://schemas.microsoft.com/office/drawing/2014/main" val="4141122400"/>
                    </a:ext>
                  </a:extLst>
                </a:gridCol>
              </a:tblGrid>
              <a:tr h="381142">
                <a:tc>
                  <a:txBody>
                    <a:bodyPr/>
                    <a:lstStyle/>
                    <a:p>
                      <a:pPr algn="ctr"/>
                      <a:r>
                        <a:rPr lang="en-US" sz="1500" dirty="0" err="1" smtClean="0"/>
                        <a:t>Điều</a:t>
                      </a:r>
                      <a:endParaRPr lang="en-US" sz="1500" dirty="0"/>
                    </a:p>
                  </a:txBody>
                  <a:tcPr/>
                </a:tc>
                <a:tc>
                  <a:txBody>
                    <a:bodyPr/>
                    <a:lstStyle/>
                    <a:p>
                      <a:pPr algn="ctr"/>
                      <a:endParaRPr lang="en-US"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06/2022-BXD</a:t>
                      </a:r>
                    </a:p>
                  </a:txBody>
                  <a:tcPr/>
                </a:tc>
                <a:tc>
                  <a:txBody>
                    <a:bodyPr/>
                    <a:lstStyle/>
                    <a:p>
                      <a:pPr algn="ctr"/>
                      <a:r>
                        <a:rPr lang="en-US" sz="1500" dirty="0" err="1" smtClean="0"/>
                        <a:t>Ghi</a:t>
                      </a:r>
                      <a:r>
                        <a:rPr lang="en-US" sz="1500" dirty="0" smtClean="0"/>
                        <a:t> </a:t>
                      </a:r>
                      <a:r>
                        <a:rPr lang="en-US" sz="1500" dirty="0" err="1" smtClean="0"/>
                        <a:t>chú</a:t>
                      </a:r>
                      <a:endParaRPr lang="en-US" sz="1500" dirty="0"/>
                    </a:p>
                  </a:txBody>
                  <a:tcPr/>
                </a:tc>
                <a:extLst>
                  <a:ext uri="{0D108BD9-81ED-4DB2-BD59-A6C34878D82A}">
                    <a16:rowId xmlns:a16="http://schemas.microsoft.com/office/drawing/2014/main" val="2393609304"/>
                  </a:ext>
                </a:extLst>
              </a:tr>
              <a:tr h="39152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latin typeface="Calibri" panose="020F0502020204030204" pitchFamily="34" charset="0"/>
                          <a:ea typeface="Calibri" panose="020F0502020204030204" pitchFamily="34" charset="0"/>
                          <a:cs typeface="Calibri" panose="020F0502020204030204" pitchFamily="34" charset="0"/>
                        </a:rPr>
                        <a:t>4.35</a:t>
                      </a:r>
                    </a:p>
                  </a:txBody>
                  <a:tcPr/>
                </a:tc>
                <a:tc>
                  <a:txBody>
                    <a:bodyPr/>
                    <a:lstStyle/>
                    <a:p>
                      <a:pPr algn="just"/>
                      <a:r>
                        <a:rPr lang="en-US" sz="1500" b="0" kern="1200" dirty="0" err="1" smtClean="0">
                          <a:solidFill>
                            <a:schemeClr val="dk1"/>
                          </a:solidFill>
                          <a:effectLst/>
                          <a:latin typeface="Calibri" panose="020F0502020204030204" pitchFamily="34" charset="0"/>
                          <a:ea typeface="+mn-ea"/>
                          <a:cs typeface="Calibri" panose="020F0502020204030204" pitchFamily="34" charset="0"/>
                        </a:rPr>
                        <a:t>Ngăn</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cháy</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lan</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vi-VN" sz="1500" b="0" kern="1200" dirty="0" smtClean="0">
                          <a:solidFill>
                            <a:schemeClr val="dk1"/>
                          </a:solidFill>
                          <a:effectLst/>
                          <a:latin typeface="Calibri" panose="020F0502020204030204" pitchFamily="34" charset="0"/>
                          <a:ea typeface="+mn-ea"/>
                          <a:cs typeface="Calibri" panose="020F0502020204030204" pitchFamily="34" charset="0"/>
                        </a:rPr>
                        <a:t>đối với sảnh thông tầng</a:t>
                      </a:r>
                      <a:endParaRPr lang="en-US" sz="1500" b="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6350" indent="0" algn="just">
                        <a:buFontTx/>
                        <a:buNone/>
                      </a:pPr>
                      <a:endParaRPr lang="en-US" sz="1500" kern="1200" dirty="0" smtClean="0">
                        <a:solidFill>
                          <a:schemeClr val="tx1"/>
                        </a:solidFill>
                        <a:effectLst/>
                        <a:latin typeface="Calibri" panose="020F0502020204030204" pitchFamily="34" charset="0"/>
                        <a:ea typeface="+mn-ea"/>
                        <a:cs typeface="Calibri" panose="020F0502020204030204" pitchFamily="34" charset="0"/>
                      </a:endParaRPr>
                    </a:p>
                  </a:txBody>
                  <a:tcPr/>
                </a:tc>
                <a:tc>
                  <a:txBody>
                    <a:bodyPr/>
                    <a:lstStyle/>
                    <a:p>
                      <a:pPr algn="just"/>
                      <a:r>
                        <a:rPr lang="vi-VN" sz="1500" b="1" kern="1200" dirty="0" smtClean="0">
                          <a:solidFill>
                            <a:srgbClr val="FF0000"/>
                          </a:solidFill>
                          <a:effectLst/>
                          <a:latin typeface="Calibri" panose="020F0502020204030204" pitchFamily="34" charset="0"/>
                          <a:ea typeface="+mn-ea"/>
                          <a:cs typeface="Calibri" panose="020F0502020204030204" pitchFamily="34" charset="0"/>
                        </a:rPr>
                        <a:t>4.35</a:t>
                      </a:r>
                      <a:r>
                        <a:rPr lang="vi-VN" sz="1500" kern="1200" dirty="0" smtClean="0">
                          <a:solidFill>
                            <a:srgbClr val="FF0000"/>
                          </a:solidFill>
                          <a:effectLst/>
                          <a:latin typeface="Calibri" panose="020F0502020204030204" pitchFamily="34" charset="0"/>
                          <a:ea typeface="+mn-ea"/>
                          <a:cs typeface="Calibri" panose="020F0502020204030204" pitchFamily="34" charset="0"/>
                        </a:rPr>
                        <a:t>  Ngăn chặn cháy lan đối với sảnh thông tầng </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p>
                      <a:pPr algn="just"/>
                      <a:r>
                        <a:rPr lang="vi-VN" sz="1500" kern="1200" dirty="0" smtClean="0">
                          <a:solidFill>
                            <a:srgbClr val="FF0000"/>
                          </a:solidFill>
                          <a:effectLst/>
                          <a:latin typeface="Calibri" panose="020F0502020204030204" pitchFamily="34" charset="0"/>
                          <a:ea typeface="+mn-ea"/>
                          <a:cs typeface="Calibri" panose="020F0502020204030204" pitchFamily="34" charset="0"/>
                        </a:rPr>
                        <a:t>Việc thiết kế trong nhà, tổ hợp nhà, </a:t>
                      </a:r>
                      <a:r>
                        <a:rPr lang="en-US" sz="1500" kern="1200" dirty="0" smtClean="0">
                          <a:solidFill>
                            <a:srgbClr val="FF0000"/>
                          </a:solidFill>
                          <a:effectLst/>
                          <a:latin typeface="Calibri" panose="020F0502020204030204" pitchFamily="34" charset="0"/>
                          <a:ea typeface="+mn-ea"/>
                          <a:cs typeface="Calibri" panose="020F0502020204030204" pitchFamily="34" charset="0"/>
                        </a:rPr>
                        <a:t>1</a:t>
                      </a:r>
                      <a:r>
                        <a:rPr lang="vi-VN" sz="1500" kern="1200" dirty="0" smtClean="0">
                          <a:solidFill>
                            <a:srgbClr val="FF0000"/>
                          </a:solidFill>
                          <a:effectLst/>
                          <a:latin typeface="Calibri" panose="020F0502020204030204" pitchFamily="34" charset="0"/>
                          <a:ea typeface="+mn-ea"/>
                          <a:cs typeface="Calibri" panose="020F0502020204030204" pitchFamily="34" charset="0"/>
                        </a:rPr>
                        <a:t> hoặc một số sảnh thông tầng, kể cả trang bị trong khối tích của nó các cầu thang bộ hở, thang cuốn, thang cuốn ngang, thang máy toàn cảnh… cũng như các gian phòng có các lỗ mở ở hành lang bên, cần bảo đảm thực hiện các </a:t>
                      </a:r>
                      <a:r>
                        <a:rPr lang="en-US" sz="1500" kern="1200" dirty="0" smtClean="0">
                          <a:solidFill>
                            <a:srgbClr val="FF0000"/>
                          </a:solidFill>
                          <a:effectLst/>
                          <a:latin typeface="Calibri" panose="020F0502020204030204" pitchFamily="34" charset="0"/>
                          <a:ea typeface="+mn-ea"/>
                          <a:cs typeface="Calibri" panose="020F0502020204030204" pitchFamily="34" charset="0"/>
                        </a:rPr>
                        <a:t>y/c</a:t>
                      </a:r>
                      <a:r>
                        <a:rPr lang="vi-VN" sz="1500" kern="1200" dirty="0" smtClean="0">
                          <a:solidFill>
                            <a:srgbClr val="FF0000"/>
                          </a:solidFill>
                          <a:effectLst/>
                          <a:latin typeface="Calibri" panose="020F0502020204030204" pitchFamily="34" charset="0"/>
                          <a:ea typeface="+mn-ea"/>
                          <a:cs typeface="Calibri" panose="020F0502020204030204" pitchFamily="34" charset="0"/>
                        </a:rPr>
                        <a:t> sau: </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p>
                      <a:pPr algn="just"/>
                      <a:r>
                        <a:rPr lang="vi-VN" sz="1500" kern="1200" dirty="0" smtClean="0">
                          <a:solidFill>
                            <a:srgbClr val="FF0000"/>
                          </a:solidFill>
                          <a:effectLst/>
                          <a:latin typeface="Calibri" panose="020F0502020204030204" pitchFamily="34" charset="0"/>
                          <a:ea typeface="+mn-ea"/>
                          <a:cs typeface="Calibri" panose="020F0502020204030204" pitchFamily="34" charset="0"/>
                        </a:rPr>
                        <a:t>a) Sảnh thông tầng phải được đặt trong khối tích của </a:t>
                      </a:r>
                      <a:r>
                        <a:rPr lang="en-US" sz="1500" kern="1200" dirty="0" smtClean="0">
                          <a:solidFill>
                            <a:srgbClr val="FF0000"/>
                          </a:solidFill>
                          <a:effectLst/>
                          <a:latin typeface="Calibri" panose="020F0502020204030204" pitchFamily="34" charset="0"/>
                          <a:ea typeface="+mn-ea"/>
                          <a:cs typeface="Calibri" panose="020F0502020204030204" pitchFamily="34" charset="0"/>
                        </a:rPr>
                        <a:t>1</a:t>
                      </a:r>
                      <a:r>
                        <a:rPr lang="vi-VN" sz="1500" kern="1200" dirty="0" smtClean="0">
                          <a:solidFill>
                            <a:srgbClr val="FF0000"/>
                          </a:solidFill>
                          <a:effectLst/>
                          <a:latin typeface="Calibri" panose="020F0502020204030204" pitchFamily="34" charset="0"/>
                          <a:ea typeface="+mn-ea"/>
                          <a:cs typeface="Calibri" panose="020F0502020204030204" pitchFamily="34" charset="0"/>
                        </a:rPr>
                        <a:t> khoang cháy, ở các lỗ mở của các sàn giữa các tầng của nó cho phép bố trí các thang máy cuốn, thang bộ hở và thang máy (kể cả thang máy toàn cảnh); </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p>
                      <a:pPr algn="just"/>
                      <a:r>
                        <a:rPr lang="vi-VN" sz="1500" kern="1200" dirty="0" smtClean="0">
                          <a:solidFill>
                            <a:srgbClr val="FF0000"/>
                          </a:solidFill>
                          <a:effectLst/>
                          <a:latin typeface="Calibri" panose="020F0502020204030204" pitchFamily="34" charset="0"/>
                          <a:ea typeface="+mn-ea"/>
                          <a:cs typeface="Calibri" panose="020F0502020204030204" pitchFamily="34" charset="0"/>
                        </a:rPr>
                        <a:t>b) Các kết cấu bao quanh các gian phòng và hành lang ở các vị trí tiếp giáp với sảnh thông tầng, cần có </a:t>
                      </a:r>
                      <a:r>
                        <a:rPr lang="en-US" sz="1500" kern="1200" dirty="0" smtClean="0">
                          <a:solidFill>
                            <a:srgbClr val="FF0000"/>
                          </a:solidFill>
                          <a:effectLst/>
                          <a:latin typeface="Calibri" panose="020F0502020204030204" pitchFamily="34" charset="0"/>
                          <a:ea typeface="+mn-ea"/>
                          <a:cs typeface="Calibri" panose="020F0502020204030204" pitchFamily="34" charset="0"/>
                        </a:rPr>
                        <a:t>GH</a:t>
                      </a:r>
                      <a:r>
                        <a:rPr lang="vi-VN" sz="1500" kern="1200" dirty="0" smtClean="0">
                          <a:solidFill>
                            <a:srgbClr val="FF0000"/>
                          </a:solidFill>
                          <a:effectLst/>
                          <a:latin typeface="Calibri" panose="020F0502020204030204" pitchFamily="34" charset="0"/>
                          <a:ea typeface="+mn-ea"/>
                          <a:cs typeface="Calibri" panose="020F0502020204030204" pitchFamily="34" charset="0"/>
                        </a:rPr>
                        <a:t> chịu lửa ≥ EI (EIW) 60 hoặc làm bằng kính cường lực, có chiều dày ≥</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vi-VN" sz="1500" kern="1200" dirty="0" smtClean="0">
                          <a:solidFill>
                            <a:srgbClr val="FF0000"/>
                          </a:solidFill>
                          <a:effectLst/>
                          <a:latin typeface="Calibri" panose="020F0502020204030204" pitchFamily="34" charset="0"/>
                          <a:ea typeface="+mn-ea"/>
                          <a:cs typeface="Calibri" panose="020F0502020204030204" pitchFamily="34" charset="0"/>
                        </a:rPr>
                        <a:t>6 mm, có </a:t>
                      </a:r>
                      <a:r>
                        <a:rPr lang="en-US" sz="1500" kern="1200" dirty="0" smtClean="0">
                          <a:solidFill>
                            <a:srgbClr val="FF0000"/>
                          </a:solidFill>
                          <a:effectLst/>
                          <a:latin typeface="Calibri" panose="020F0502020204030204" pitchFamily="34" charset="0"/>
                          <a:ea typeface="+mn-ea"/>
                          <a:cs typeface="Calibri" panose="020F0502020204030204" pitchFamily="34" charset="0"/>
                        </a:rPr>
                        <a:t>GH </a:t>
                      </a:r>
                      <a:r>
                        <a:rPr lang="vi-VN" sz="1500" kern="1200" dirty="0" smtClean="0">
                          <a:solidFill>
                            <a:srgbClr val="FF0000"/>
                          </a:solidFill>
                          <a:effectLst/>
                          <a:latin typeface="Calibri" panose="020F0502020204030204" pitchFamily="34" charset="0"/>
                          <a:ea typeface="+mn-ea"/>
                          <a:cs typeface="Calibri" panose="020F0502020204030204" pitchFamily="34" charset="0"/>
                        </a:rPr>
                        <a:t>chịu lửa không quy định nhưng được trang bị các đầu phun (sprinkler) của thiết bị chữa cháy tự động, bảo đảm các đầu phun được đặt từ phía các gian phòng (hành lang) liền kề, cách nhau ≤2 m và cách vách ngăn ≤0,5 m; </a:t>
                      </a:r>
                      <a:r>
                        <a:rPr lang="vi-VN" sz="1500" kern="1200" dirty="0" smtClean="0">
                          <a:solidFill>
                            <a:schemeClr val="dk1"/>
                          </a:solidFill>
                          <a:effectLst/>
                          <a:latin typeface="Calibri" panose="020F0502020204030204" pitchFamily="34" charset="0"/>
                          <a:ea typeface="+mn-ea"/>
                          <a:cs typeface="Calibri" panose="020F0502020204030204" pitchFamily="34" charset="0"/>
                        </a:rPr>
                        <a:t> </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txBody>
                  <a:tcPr/>
                </a:tc>
                <a:tc>
                  <a:txBody>
                    <a:bodyPr/>
                    <a:lstStyle/>
                    <a:p>
                      <a:pPr algn="just"/>
                      <a:r>
                        <a:rPr lang="en-US" sz="1500" i="1" baseline="0" dirty="0" err="1" smtClean="0">
                          <a:latin typeface="Calibri" panose="020F0502020204030204" pitchFamily="34" charset="0"/>
                          <a:cs typeface="Calibri" panose="020F0502020204030204" pitchFamily="34" charset="0"/>
                        </a:rPr>
                        <a:t>Bổ</a:t>
                      </a:r>
                      <a:r>
                        <a:rPr lang="en-US" sz="1500" i="1" baseline="0" dirty="0" smtClean="0">
                          <a:latin typeface="Calibri" panose="020F0502020204030204" pitchFamily="34" charset="0"/>
                          <a:cs typeface="Calibri" panose="020F0502020204030204" pitchFamily="34" charset="0"/>
                        </a:rPr>
                        <a:t> sung</a:t>
                      </a:r>
                      <a:endParaRPr lang="en-US" sz="1500" i="1" baseline="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990584549"/>
                  </a:ext>
                </a:extLst>
              </a:tr>
            </a:tbl>
          </a:graphicData>
        </a:graphic>
      </p:graphicFrame>
    </p:spTree>
    <p:extLst>
      <p:ext uri="{BB962C8B-B14F-4D97-AF65-F5344CB8AC3E}">
        <p14:creationId xmlns:p14="http://schemas.microsoft.com/office/powerpoint/2010/main" val="245659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630240"/>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343491568"/>
              </p:ext>
            </p:extLst>
          </p:nvPr>
        </p:nvGraphicFramePr>
        <p:xfrm>
          <a:off x="37175" y="1097280"/>
          <a:ext cx="9069654" cy="5669280"/>
        </p:xfrm>
        <a:graphic>
          <a:graphicData uri="http://schemas.openxmlformats.org/drawingml/2006/table">
            <a:tbl>
              <a:tblPr firstRow="1" bandRow="1">
                <a:tableStyleId>{5C22544A-7EE6-4342-B048-85BDC9FD1C3A}</a:tableStyleId>
              </a:tblPr>
              <a:tblGrid>
                <a:gridCol w="629397">
                  <a:extLst>
                    <a:ext uri="{9D8B030D-6E8A-4147-A177-3AD203B41FA5}">
                      <a16:colId xmlns:a16="http://schemas.microsoft.com/office/drawing/2014/main" val="1411077708"/>
                    </a:ext>
                  </a:extLst>
                </a:gridCol>
                <a:gridCol w="846034">
                  <a:extLst>
                    <a:ext uri="{9D8B030D-6E8A-4147-A177-3AD203B41FA5}">
                      <a16:colId xmlns:a16="http://schemas.microsoft.com/office/drawing/2014/main" val="4040167514"/>
                    </a:ext>
                  </a:extLst>
                </a:gridCol>
                <a:gridCol w="2589375">
                  <a:extLst>
                    <a:ext uri="{9D8B030D-6E8A-4147-A177-3AD203B41FA5}">
                      <a16:colId xmlns:a16="http://schemas.microsoft.com/office/drawing/2014/main" val="4262170039"/>
                    </a:ext>
                  </a:extLst>
                </a:gridCol>
                <a:gridCol w="4324172">
                  <a:extLst>
                    <a:ext uri="{9D8B030D-6E8A-4147-A177-3AD203B41FA5}">
                      <a16:colId xmlns:a16="http://schemas.microsoft.com/office/drawing/2014/main" val="483846451"/>
                    </a:ext>
                  </a:extLst>
                </a:gridCol>
                <a:gridCol w="680676">
                  <a:extLst>
                    <a:ext uri="{9D8B030D-6E8A-4147-A177-3AD203B41FA5}">
                      <a16:colId xmlns:a16="http://schemas.microsoft.com/office/drawing/2014/main" val="4141122400"/>
                    </a:ext>
                  </a:extLst>
                </a:gridCol>
              </a:tblGrid>
              <a:tr h="381142">
                <a:tc>
                  <a:txBody>
                    <a:bodyPr/>
                    <a:lstStyle/>
                    <a:p>
                      <a:pPr algn="ctr"/>
                      <a:r>
                        <a:rPr lang="en-US" sz="1500" dirty="0" err="1" smtClean="0"/>
                        <a:t>Điều</a:t>
                      </a:r>
                      <a:endParaRPr lang="en-US" sz="1500" dirty="0"/>
                    </a:p>
                  </a:txBody>
                  <a:tcPr/>
                </a:tc>
                <a:tc>
                  <a:txBody>
                    <a:bodyPr/>
                    <a:lstStyle/>
                    <a:p>
                      <a:pPr algn="ctr"/>
                      <a:endParaRPr lang="en-US"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06/2022-BXD</a:t>
                      </a:r>
                    </a:p>
                  </a:txBody>
                  <a:tcPr/>
                </a:tc>
                <a:tc>
                  <a:txBody>
                    <a:bodyPr/>
                    <a:lstStyle/>
                    <a:p>
                      <a:pPr algn="ctr"/>
                      <a:r>
                        <a:rPr lang="en-US" sz="1500" dirty="0" err="1" smtClean="0"/>
                        <a:t>Ghi</a:t>
                      </a:r>
                      <a:r>
                        <a:rPr lang="en-US" sz="1500" dirty="0" smtClean="0"/>
                        <a:t> </a:t>
                      </a:r>
                      <a:r>
                        <a:rPr lang="en-US" sz="1500" dirty="0" err="1" smtClean="0"/>
                        <a:t>chú</a:t>
                      </a:r>
                      <a:endParaRPr lang="en-US" sz="1500" dirty="0"/>
                    </a:p>
                  </a:txBody>
                  <a:tcPr/>
                </a:tc>
                <a:extLst>
                  <a:ext uri="{0D108BD9-81ED-4DB2-BD59-A6C34878D82A}">
                    <a16:rowId xmlns:a16="http://schemas.microsoft.com/office/drawing/2014/main" val="2393609304"/>
                  </a:ext>
                </a:extLst>
              </a:tr>
              <a:tr h="39152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latin typeface="Calibri" panose="020F0502020204030204" pitchFamily="34" charset="0"/>
                          <a:ea typeface="Calibri" panose="020F0502020204030204" pitchFamily="34" charset="0"/>
                          <a:cs typeface="Calibri" panose="020F0502020204030204" pitchFamily="34" charset="0"/>
                        </a:rPr>
                        <a:t>4.35</a:t>
                      </a:r>
                    </a:p>
                  </a:txBody>
                  <a:tcPr/>
                </a:tc>
                <a:tc>
                  <a:txBody>
                    <a:bodyPr/>
                    <a:lstStyle/>
                    <a:p>
                      <a:pPr algn="just"/>
                      <a:r>
                        <a:rPr lang="en-US" sz="1500" b="0" kern="1200" dirty="0" err="1" smtClean="0">
                          <a:solidFill>
                            <a:schemeClr val="dk1"/>
                          </a:solidFill>
                          <a:effectLst/>
                          <a:latin typeface="Calibri" panose="020F0502020204030204" pitchFamily="34" charset="0"/>
                          <a:ea typeface="+mn-ea"/>
                          <a:cs typeface="Calibri" panose="020F0502020204030204" pitchFamily="34" charset="0"/>
                        </a:rPr>
                        <a:t>Ngăn</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cháy</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lan</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vi-VN" sz="1500" b="0" kern="1200" dirty="0" smtClean="0">
                          <a:solidFill>
                            <a:schemeClr val="dk1"/>
                          </a:solidFill>
                          <a:effectLst/>
                          <a:latin typeface="Calibri" panose="020F0502020204030204" pitchFamily="34" charset="0"/>
                          <a:ea typeface="+mn-ea"/>
                          <a:cs typeface="Calibri" panose="020F0502020204030204" pitchFamily="34" charset="0"/>
                        </a:rPr>
                        <a:t>đối với sảnh thông tầng</a:t>
                      </a:r>
                      <a:endParaRPr lang="en-US" sz="1500" b="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6350" indent="0" algn="just">
                        <a:buFontTx/>
                        <a:buNone/>
                      </a:pPr>
                      <a:endParaRPr lang="en-US" sz="1500" kern="1200" dirty="0" smtClean="0">
                        <a:solidFill>
                          <a:schemeClr val="tx1"/>
                        </a:solidFill>
                        <a:effectLst/>
                        <a:latin typeface="Calibri" panose="020F0502020204030204" pitchFamily="34" charset="0"/>
                        <a:ea typeface="+mn-ea"/>
                        <a:cs typeface="Calibri" panose="020F0502020204030204" pitchFamily="34" charset="0"/>
                      </a:endParaRPr>
                    </a:p>
                  </a:txBody>
                  <a:tcPr/>
                </a:tc>
                <a:tc>
                  <a:txBody>
                    <a:bodyPr/>
                    <a:lstStyle/>
                    <a:p>
                      <a:pPr algn="just"/>
                      <a:r>
                        <a:rPr lang="vi-VN" sz="1500" kern="1200" dirty="0" smtClean="0">
                          <a:solidFill>
                            <a:srgbClr val="FF0000"/>
                          </a:solidFill>
                          <a:effectLst/>
                          <a:latin typeface="Calibri" panose="020F0502020204030204" pitchFamily="34" charset="0"/>
                          <a:ea typeface="+mn-ea"/>
                          <a:cs typeface="Calibri" panose="020F0502020204030204" pitchFamily="34" charset="0"/>
                        </a:rPr>
                        <a:t>c) Ở các lỗ mở, dẫn vào sảnh thông tầng, kể cả các lỗ mở của các thang cuốn và của các gian phòng ở hành lang bên có trang bị các rèm, màn chắn khói, có </a:t>
                      </a:r>
                      <a:r>
                        <a:rPr lang="en-US" sz="1500" kern="1200" dirty="0" smtClean="0">
                          <a:solidFill>
                            <a:srgbClr val="FF0000"/>
                          </a:solidFill>
                          <a:effectLst/>
                          <a:latin typeface="Calibri" panose="020F0502020204030204" pitchFamily="34" charset="0"/>
                          <a:ea typeface="+mn-ea"/>
                          <a:cs typeface="Calibri" panose="020F0502020204030204" pitchFamily="34" charset="0"/>
                        </a:rPr>
                        <a:t>GH</a:t>
                      </a:r>
                      <a:r>
                        <a:rPr lang="vi-VN" sz="1500" kern="1200" dirty="0" smtClean="0">
                          <a:solidFill>
                            <a:srgbClr val="FF0000"/>
                          </a:solidFill>
                          <a:effectLst/>
                          <a:latin typeface="Calibri" panose="020F0502020204030204" pitchFamily="34" charset="0"/>
                          <a:ea typeface="+mn-ea"/>
                          <a:cs typeface="Calibri" panose="020F0502020204030204" pitchFamily="34" charset="0"/>
                        </a:rPr>
                        <a:t> chịu lửa ≥</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vi-VN" sz="1500" kern="1200" dirty="0" smtClean="0">
                          <a:solidFill>
                            <a:srgbClr val="FF0000"/>
                          </a:solidFill>
                          <a:effectLst/>
                          <a:latin typeface="Calibri" panose="020F0502020204030204" pitchFamily="34" charset="0"/>
                          <a:ea typeface="+mn-ea"/>
                          <a:cs typeface="Calibri" panose="020F0502020204030204" pitchFamily="34" charset="0"/>
                        </a:rPr>
                        <a:t>E45, được hạ xuống khi có cháy, chúng phải có các cơ cấu dẫn động điều khiển tự động và từ xa (không có các phần tử nhiệt), hoặc trang bị các màn chắn khói cố định. Chiều cao làm việc của các rèm, màn chắn khói, khi hạ xuống ≥</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vi-VN" sz="1500" kern="1200" dirty="0" smtClean="0">
                          <a:solidFill>
                            <a:srgbClr val="FF0000"/>
                          </a:solidFill>
                          <a:effectLst/>
                          <a:latin typeface="Calibri" panose="020F0502020204030204" pitchFamily="34" charset="0"/>
                          <a:ea typeface="+mn-ea"/>
                          <a:cs typeface="Calibri" panose="020F0502020204030204" pitchFamily="34" charset="0"/>
                        </a:rPr>
                        <a:t>chiều dày của lớp khói được tạo ra khi có cháy. Chiều dày lớp khói được xác định bằng tính toán khi thiết kế. Khi đó, biên dưới của lớp khói được xác định ở chiều cao ≥</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vi-VN" sz="1500" kern="1200" dirty="0" smtClean="0">
                          <a:solidFill>
                            <a:srgbClr val="FF0000"/>
                          </a:solidFill>
                          <a:effectLst/>
                          <a:latin typeface="Calibri" panose="020F0502020204030204" pitchFamily="34" charset="0"/>
                          <a:ea typeface="+mn-ea"/>
                          <a:cs typeface="Calibri" panose="020F0502020204030204" pitchFamily="34" charset="0"/>
                        </a:rPr>
                        <a:t>2,5 m tính từ mặt sàn; </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p>
                      <a:pPr algn="just"/>
                      <a:r>
                        <a:rPr lang="vi-VN" sz="1500" kern="1200" dirty="0" smtClean="0">
                          <a:solidFill>
                            <a:srgbClr val="FF0000"/>
                          </a:solidFill>
                          <a:effectLst/>
                          <a:latin typeface="Calibri" panose="020F0502020204030204" pitchFamily="34" charset="0"/>
                          <a:ea typeface="+mn-ea"/>
                          <a:cs typeface="Calibri" panose="020F0502020204030204" pitchFamily="34" charset="0"/>
                        </a:rPr>
                        <a:t>d) Diện tích tầng trong phạm vi khoang cháy có sảnh thông tầng được xác định bằng </a:t>
                      </a:r>
                      <a:r>
                        <a:rPr lang="vi-VN" sz="1500" kern="1200" dirty="0" smtClean="0">
                          <a:solidFill>
                            <a:srgbClr val="FF0000"/>
                          </a:solidFill>
                          <a:effectLst/>
                          <a:latin typeface="Calibri" panose="020F0502020204030204" pitchFamily="34" charset="0"/>
                          <a:ea typeface="+mn-ea"/>
                          <a:cs typeface="Calibri" panose="020F0502020204030204" pitchFamily="34" charset="0"/>
                          <a:sym typeface="Symbol" panose="05050102010706020507" pitchFamily="18" charset="2"/>
                        </a:rPr>
                        <a:t></a:t>
                      </a:r>
                      <a:r>
                        <a:rPr lang="vi-VN" sz="1500" kern="1200" dirty="0" smtClean="0">
                          <a:solidFill>
                            <a:srgbClr val="FF0000"/>
                          </a:solidFill>
                          <a:effectLst/>
                          <a:latin typeface="Calibri" panose="020F0502020204030204" pitchFamily="34" charset="0"/>
                          <a:ea typeface="+mn-ea"/>
                          <a:cs typeface="Calibri" panose="020F0502020204030204" pitchFamily="34" charset="0"/>
                        </a:rPr>
                        <a:t> diện tích tầng dưới cùng của sảnh thông tầng và diện tích của các hành lang bên, của các lối đi và của tất cả các gian phòng nằm phía trên, đặt trong phạm vi khối tích của sảnh thông tầng, giới hạn bằng các vách ngăn cháy loại 1. Khi không có các vách ngăn cháy loại 1, ngăn cách không gian của sảnh với các gian phòng tiếp giáp thì diện tích khoang cháy bằng </a:t>
                      </a:r>
                      <a:r>
                        <a:rPr lang="vi-VN" sz="1500" kern="1200" dirty="0" smtClean="0">
                          <a:solidFill>
                            <a:srgbClr val="FF0000"/>
                          </a:solidFill>
                          <a:effectLst/>
                          <a:latin typeface="Calibri" panose="020F0502020204030204" pitchFamily="34" charset="0"/>
                          <a:ea typeface="+mn-ea"/>
                          <a:cs typeface="Calibri" panose="020F0502020204030204" pitchFamily="34" charset="0"/>
                          <a:sym typeface="Symbol" panose="05050102010706020507" pitchFamily="18" charset="2"/>
                        </a:rPr>
                        <a:t></a:t>
                      </a:r>
                      <a:r>
                        <a:rPr lang="vi-VN" sz="1500" kern="1200" dirty="0" smtClean="0">
                          <a:solidFill>
                            <a:srgbClr val="FF0000"/>
                          </a:solidFill>
                          <a:effectLst/>
                          <a:latin typeface="Calibri" panose="020F0502020204030204" pitchFamily="34" charset="0"/>
                          <a:ea typeface="+mn-ea"/>
                          <a:cs typeface="Calibri" panose="020F0502020204030204" pitchFamily="34" charset="0"/>
                        </a:rPr>
                        <a:t> diện tích của các tầng tương ứng; </a:t>
                      </a:r>
                      <a:r>
                        <a:rPr lang="vi-VN" sz="1500" kern="1200" dirty="0" smtClean="0">
                          <a:solidFill>
                            <a:schemeClr val="dk1"/>
                          </a:solidFill>
                          <a:effectLst/>
                          <a:latin typeface="Calibri" panose="020F0502020204030204" pitchFamily="34" charset="0"/>
                          <a:ea typeface="+mn-ea"/>
                          <a:cs typeface="Calibri" panose="020F0502020204030204" pitchFamily="34" charset="0"/>
                        </a:rPr>
                        <a:t> </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txBody>
                  <a:tcPr/>
                </a:tc>
                <a:tc>
                  <a:txBody>
                    <a:bodyPr/>
                    <a:lstStyle/>
                    <a:p>
                      <a:pPr algn="just"/>
                      <a:r>
                        <a:rPr lang="en-US" sz="1500" i="1" baseline="0" dirty="0" err="1" smtClean="0">
                          <a:latin typeface="Calibri" panose="020F0502020204030204" pitchFamily="34" charset="0"/>
                          <a:cs typeface="Calibri" panose="020F0502020204030204" pitchFamily="34" charset="0"/>
                        </a:rPr>
                        <a:t>Bổ</a:t>
                      </a:r>
                      <a:r>
                        <a:rPr lang="en-US" sz="1500" i="1" baseline="0" dirty="0" smtClean="0">
                          <a:latin typeface="Calibri" panose="020F0502020204030204" pitchFamily="34" charset="0"/>
                          <a:cs typeface="Calibri" panose="020F0502020204030204" pitchFamily="34" charset="0"/>
                        </a:rPr>
                        <a:t> sung</a:t>
                      </a:r>
                      <a:endParaRPr lang="en-US" sz="1500" i="1" baseline="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990584549"/>
                  </a:ext>
                </a:extLst>
              </a:tr>
            </a:tbl>
          </a:graphicData>
        </a:graphic>
      </p:graphicFrame>
    </p:spTree>
    <p:extLst>
      <p:ext uri="{BB962C8B-B14F-4D97-AF65-F5344CB8AC3E}">
        <p14:creationId xmlns:p14="http://schemas.microsoft.com/office/powerpoint/2010/main" val="82709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0" y="832789"/>
            <a:ext cx="847310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2"/>
            </a:pPr>
            <a:r>
              <a:rPr lang="en-US" sz="20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SƠ LƯỢC CÁC LẦN BAN HÀNH MỚI QCVN GIAI ĐOẠN 2019-2023</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NHỮNG THAY ĐỔI CỦA HỆ THỐNG QUY CHUẨN VIỆT NAM NĂM 2022 - 2023</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7" name="Right Arrow 6"/>
          <p:cNvSpPr/>
          <p:nvPr/>
        </p:nvSpPr>
        <p:spPr>
          <a:xfrm>
            <a:off x="2756742" y="3074332"/>
            <a:ext cx="643812" cy="2052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400554" y="2723782"/>
            <a:ext cx="2155373" cy="9330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latin typeface="+mj-lt"/>
              </a:rPr>
              <a:t>QCVN 01:2019/BXD</a:t>
            </a:r>
            <a:endParaRPr lang="en-US" dirty="0">
              <a:latin typeface="+mj-lt"/>
            </a:endParaRPr>
          </a:p>
        </p:txBody>
      </p:sp>
      <p:sp>
        <p:nvSpPr>
          <p:cNvPr id="23" name="Oval 22"/>
          <p:cNvSpPr/>
          <p:nvPr/>
        </p:nvSpPr>
        <p:spPr>
          <a:xfrm>
            <a:off x="601369" y="2735746"/>
            <a:ext cx="2155373" cy="9330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latin typeface="+mj-lt"/>
              </a:rPr>
              <a:t>QCXDVN 01:2008</a:t>
            </a:r>
            <a:endParaRPr lang="en-US" dirty="0">
              <a:latin typeface="+mj-lt"/>
            </a:endParaRPr>
          </a:p>
        </p:txBody>
      </p:sp>
      <p:sp>
        <p:nvSpPr>
          <p:cNvPr id="24" name="Text Placeholder 7"/>
          <p:cNvSpPr txBox="1">
            <a:spLocks/>
          </p:cNvSpPr>
          <p:nvPr/>
        </p:nvSpPr>
        <p:spPr>
          <a:xfrm>
            <a:off x="704237" y="1655469"/>
            <a:ext cx="6906827"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lphaLcPeriod"/>
            </a:pPr>
            <a:r>
              <a:rPr lang="vi-VN"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Quy hoạch xây dựng</a:t>
            </a:r>
            <a:endParaRPr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5" name="Right Arrow 24"/>
          <p:cNvSpPr/>
          <p:nvPr/>
        </p:nvSpPr>
        <p:spPr>
          <a:xfrm>
            <a:off x="5555927" y="3076710"/>
            <a:ext cx="643812" cy="2052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199739" y="2710439"/>
            <a:ext cx="2155373" cy="9330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latin typeface="+mj-lt"/>
              </a:rPr>
              <a:t>QCVN 01:2021/BXD</a:t>
            </a:r>
            <a:endParaRPr lang="en-US" dirty="0">
              <a:latin typeface="+mj-lt"/>
            </a:endParaRPr>
          </a:p>
        </p:txBody>
      </p:sp>
      <p:sp>
        <p:nvSpPr>
          <p:cNvPr id="28" name="Text Placeholder 7"/>
          <p:cNvSpPr txBox="1">
            <a:spLocks/>
          </p:cNvSpPr>
          <p:nvPr/>
        </p:nvSpPr>
        <p:spPr>
          <a:xfrm>
            <a:off x="704238" y="4079553"/>
            <a:ext cx="6906827"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lphaLcPeriod" startAt="2"/>
            </a:pPr>
            <a:r>
              <a:rPr lang="vi-VN"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Số liệu điều kiện tự nhiên dùng trong xây dựng</a:t>
            </a:r>
            <a:endParaRPr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9" name="Oval 28"/>
          <p:cNvSpPr/>
          <p:nvPr/>
        </p:nvSpPr>
        <p:spPr>
          <a:xfrm>
            <a:off x="2094723" y="4717611"/>
            <a:ext cx="2155373" cy="9330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latin typeface="+mj-lt"/>
              </a:rPr>
              <a:t>QCVN 02:2009/BXD</a:t>
            </a:r>
            <a:endParaRPr lang="en-US" dirty="0">
              <a:latin typeface="+mj-lt"/>
            </a:endParaRPr>
          </a:p>
        </p:txBody>
      </p:sp>
      <p:sp>
        <p:nvSpPr>
          <p:cNvPr id="30" name="Oval 29"/>
          <p:cNvSpPr/>
          <p:nvPr/>
        </p:nvSpPr>
        <p:spPr>
          <a:xfrm>
            <a:off x="4912117" y="4733448"/>
            <a:ext cx="2155373" cy="9330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latin typeface="+mj-lt"/>
              </a:rPr>
              <a:t>QCVN 02:2022/BXD</a:t>
            </a:r>
            <a:endParaRPr lang="en-US" dirty="0">
              <a:latin typeface="+mj-lt"/>
            </a:endParaRPr>
          </a:p>
        </p:txBody>
      </p:sp>
      <p:sp>
        <p:nvSpPr>
          <p:cNvPr id="31" name="Right Arrow 30"/>
          <p:cNvSpPr/>
          <p:nvPr/>
        </p:nvSpPr>
        <p:spPr>
          <a:xfrm>
            <a:off x="4250096" y="5081504"/>
            <a:ext cx="643812" cy="2052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336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4" grpId="0"/>
      <p:bldP spid="2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630240"/>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094095057"/>
              </p:ext>
            </p:extLst>
          </p:nvPr>
        </p:nvGraphicFramePr>
        <p:xfrm>
          <a:off x="37175" y="1097280"/>
          <a:ext cx="9069654" cy="4526280"/>
        </p:xfrm>
        <a:graphic>
          <a:graphicData uri="http://schemas.openxmlformats.org/drawingml/2006/table">
            <a:tbl>
              <a:tblPr firstRow="1" bandRow="1">
                <a:tableStyleId>{5C22544A-7EE6-4342-B048-85BDC9FD1C3A}</a:tableStyleId>
              </a:tblPr>
              <a:tblGrid>
                <a:gridCol w="629397">
                  <a:extLst>
                    <a:ext uri="{9D8B030D-6E8A-4147-A177-3AD203B41FA5}">
                      <a16:colId xmlns:a16="http://schemas.microsoft.com/office/drawing/2014/main" val="1411077708"/>
                    </a:ext>
                  </a:extLst>
                </a:gridCol>
                <a:gridCol w="846034">
                  <a:extLst>
                    <a:ext uri="{9D8B030D-6E8A-4147-A177-3AD203B41FA5}">
                      <a16:colId xmlns:a16="http://schemas.microsoft.com/office/drawing/2014/main" val="4040167514"/>
                    </a:ext>
                  </a:extLst>
                </a:gridCol>
                <a:gridCol w="2589375">
                  <a:extLst>
                    <a:ext uri="{9D8B030D-6E8A-4147-A177-3AD203B41FA5}">
                      <a16:colId xmlns:a16="http://schemas.microsoft.com/office/drawing/2014/main" val="4262170039"/>
                    </a:ext>
                  </a:extLst>
                </a:gridCol>
                <a:gridCol w="4324172">
                  <a:extLst>
                    <a:ext uri="{9D8B030D-6E8A-4147-A177-3AD203B41FA5}">
                      <a16:colId xmlns:a16="http://schemas.microsoft.com/office/drawing/2014/main" val="483846451"/>
                    </a:ext>
                  </a:extLst>
                </a:gridCol>
                <a:gridCol w="680676">
                  <a:extLst>
                    <a:ext uri="{9D8B030D-6E8A-4147-A177-3AD203B41FA5}">
                      <a16:colId xmlns:a16="http://schemas.microsoft.com/office/drawing/2014/main" val="4141122400"/>
                    </a:ext>
                  </a:extLst>
                </a:gridCol>
              </a:tblGrid>
              <a:tr h="381142">
                <a:tc>
                  <a:txBody>
                    <a:bodyPr/>
                    <a:lstStyle/>
                    <a:p>
                      <a:pPr algn="ctr"/>
                      <a:r>
                        <a:rPr lang="en-US" sz="1500" dirty="0" err="1" smtClean="0"/>
                        <a:t>Điều</a:t>
                      </a:r>
                      <a:endParaRPr lang="en-US" sz="1500" dirty="0"/>
                    </a:p>
                  </a:txBody>
                  <a:tcPr/>
                </a:tc>
                <a:tc>
                  <a:txBody>
                    <a:bodyPr/>
                    <a:lstStyle/>
                    <a:p>
                      <a:pPr algn="ctr"/>
                      <a:endParaRPr lang="en-US"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06/2022-BXD</a:t>
                      </a:r>
                    </a:p>
                  </a:txBody>
                  <a:tcPr/>
                </a:tc>
                <a:tc>
                  <a:txBody>
                    <a:bodyPr/>
                    <a:lstStyle/>
                    <a:p>
                      <a:pPr algn="ctr"/>
                      <a:r>
                        <a:rPr lang="en-US" sz="1500" dirty="0" err="1" smtClean="0"/>
                        <a:t>Ghi</a:t>
                      </a:r>
                      <a:r>
                        <a:rPr lang="en-US" sz="1500" dirty="0" smtClean="0"/>
                        <a:t> </a:t>
                      </a:r>
                      <a:r>
                        <a:rPr lang="en-US" sz="1500" dirty="0" err="1" smtClean="0"/>
                        <a:t>chú</a:t>
                      </a:r>
                      <a:endParaRPr lang="en-US" sz="1500" dirty="0"/>
                    </a:p>
                  </a:txBody>
                  <a:tcPr/>
                </a:tc>
                <a:extLst>
                  <a:ext uri="{0D108BD9-81ED-4DB2-BD59-A6C34878D82A}">
                    <a16:rowId xmlns:a16="http://schemas.microsoft.com/office/drawing/2014/main" val="2393609304"/>
                  </a:ext>
                </a:extLst>
              </a:tr>
              <a:tr h="39152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latin typeface="Calibri" panose="020F0502020204030204" pitchFamily="34" charset="0"/>
                          <a:ea typeface="Calibri" panose="020F0502020204030204" pitchFamily="34" charset="0"/>
                          <a:cs typeface="Calibri" panose="020F0502020204030204" pitchFamily="34" charset="0"/>
                        </a:rPr>
                        <a:t>4.35</a:t>
                      </a:r>
                    </a:p>
                  </a:txBody>
                  <a:tcPr/>
                </a:tc>
                <a:tc>
                  <a:txBody>
                    <a:bodyPr/>
                    <a:lstStyle/>
                    <a:p>
                      <a:pPr algn="just"/>
                      <a:r>
                        <a:rPr lang="en-US" sz="1500" b="0" kern="1200" dirty="0" err="1" smtClean="0">
                          <a:solidFill>
                            <a:schemeClr val="dk1"/>
                          </a:solidFill>
                          <a:effectLst/>
                          <a:latin typeface="Calibri" panose="020F0502020204030204" pitchFamily="34" charset="0"/>
                          <a:ea typeface="+mn-ea"/>
                          <a:cs typeface="Calibri" panose="020F0502020204030204" pitchFamily="34" charset="0"/>
                        </a:rPr>
                        <a:t>Ngăn</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cháy</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lan</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vi-VN" sz="1500" b="0" kern="1200" dirty="0" smtClean="0">
                          <a:solidFill>
                            <a:schemeClr val="dk1"/>
                          </a:solidFill>
                          <a:effectLst/>
                          <a:latin typeface="Calibri" panose="020F0502020204030204" pitchFamily="34" charset="0"/>
                          <a:ea typeface="+mn-ea"/>
                          <a:cs typeface="Calibri" panose="020F0502020204030204" pitchFamily="34" charset="0"/>
                        </a:rPr>
                        <a:t>đối với sảnh thông tầng</a:t>
                      </a:r>
                      <a:endParaRPr lang="en-US" sz="1500" b="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6350" indent="0" algn="just">
                        <a:buFontTx/>
                        <a:buNone/>
                      </a:pPr>
                      <a:endParaRPr lang="en-US" sz="1500" kern="1200" dirty="0" smtClean="0">
                        <a:solidFill>
                          <a:schemeClr val="tx1"/>
                        </a:solidFill>
                        <a:effectLst/>
                        <a:latin typeface="Calibri" panose="020F0502020204030204" pitchFamily="34" charset="0"/>
                        <a:ea typeface="+mn-ea"/>
                        <a:cs typeface="Calibri" panose="020F0502020204030204" pitchFamily="34" charset="0"/>
                      </a:endParaRPr>
                    </a:p>
                  </a:txBody>
                  <a:tcPr/>
                </a:tc>
                <a:tc>
                  <a:txBody>
                    <a:bodyPr/>
                    <a:lstStyle/>
                    <a:p>
                      <a:pPr algn="just"/>
                      <a:r>
                        <a:rPr lang="vi-VN" sz="1500" kern="1200" dirty="0" smtClean="0">
                          <a:solidFill>
                            <a:srgbClr val="FF0000"/>
                          </a:solidFill>
                          <a:effectLst/>
                          <a:latin typeface="Calibri" panose="020F0502020204030204" pitchFamily="34" charset="0"/>
                          <a:ea typeface="+mn-ea"/>
                          <a:cs typeface="Calibri" panose="020F0502020204030204" pitchFamily="34" charset="0"/>
                        </a:rPr>
                        <a:t>e) Cho phép sử dụng hệ thống hút xả khói theo cơ chế tự nhiên từ sảnh thông tầng nếu có luận cứ tính toán phù hợp; </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p>
                      <a:pPr algn="just"/>
                      <a:r>
                        <a:rPr lang="vi-VN" sz="1500" kern="1200" dirty="0" smtClean="0">
                          <a:solidFill>
                            <a:srgbClr val="FF0000"/>
                          </a:solidFill>
                          <a:effectLst/>
                          <a:latin typeface="Calibri" panose="020F0502020204030204" pitchFamily="34" charset="0"/>
                          <a:ea typeface="+mn-ea"/>
                          <a:cs typeface="Calibri" panose="020F0502020204030204" pitchFamily="34" charset="0"/>
                        </a:rPr>
                        <a:t>f) Tấm chắn lấy sáng ở mái của sảnh thông tầng phải được làm từ vật liệu không cháy, khi đó, kết cấu của tấm mái này phải được làm từ kính có cốt gia cường và an toàn (không gây thương tích). Cho phép sử dụng các vật liệu tấm lấy sáng có nhóm nguy hiểm cháy không nguy hiểm hơn Ch1 và không tạo thành các giọt nóng chảy; </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p>
                      <a:pPr algn="just"/>
                      <a:r>
                        <a:rPr lang="vi-VN" sz="1500" kern="1200" dirty="0" smtClean="0">
                          <a:solidFill>
                            <a:srgbClr val="FF0000"/>
                          </a:solidFill>
                          <a:effectLst/>
                          <a:latin typeface="Calibri" panose="020F0502020204030204" pitchFamily="34" charset="0"/>
                          <a:ea typeface="+mn-ea"/>
                          <a:cs typeface="Calibri" panose="020F0502020204030204" pitchFamily="34" charset="0"/>
                        </a:rPr>
                        <a:t>g) Để chữa cháy trong không gian sảnh thông tầng, cho phép lắp đặt các đầu phun sprinkler ở bên dưới kết cấu nhô ra của sàn giữa các tầng, của các ban công (kể cả dưới các thang cuốn...) mà không phải lắp đặt vào mái của sảnh thông tầng. Các đầu phun (sprinkler) đặt cách nhau từ 1,5 m ÷ 2,0 m và cách mép/cạnh của lỗ mở thông sàn ≤ 0,5 m</a:t>
                      </a:r>
                      <a:r>
                        <a:rPr lang="vi-VN" sz="1500" kern="1200" dirty="0" smtClean="0">
                          <a:solidFill>
                            <a:schemeClr val="dk1"/>
                          </a:solidFill>
                          <a:effectLst/>
                          <a:latin typeface="Calibri" panose="020F0502020204030204" pitchFamily="34" charset="0"/>
                          <a:ea typeface="+mn-ea"/>
                          <a:cs typeface="Calibri" panose="020F0502020204030204" pitchFamily="34" charset="0"/>
                        </a:rPr>
                        <a:t>. </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txBody>
                  <a:tcPr/>
                </a:tc>
                <a:tc>
                  <a:txBody>
                    <a:bodyPr/>
                    <a:lstStyle/>
                    <a:p>
                      <a:pPr algn="just"/>
                      <a:r>
                        <a:rPr lang="en-US" sz="1500" i="1" baseline="0" dirty="0" err="1" smtClean="0">
                          <a:latin typeface="Calibri" panose="020F0502020204030204" pitchFamily="34" charset="0"/>
                          <a:cs typeface="Calibri" panose="020F0502020204030204" pitchFamily="34" charset="0"/>
                        </a:rPr>
                        <a:t>Bổ</a:t>
                      </a:r>
                      <a:r>
                        <a:rPr lang="en-US" sz="1500" i="1" baseline="0" dirty="0" smtClean="0">
                          <a:latin typeface="Calibri" panose="020F0502020204030204" pitchFamily="34" charset="0"/>
                          <a:cs typeface="Calibri" panose="020F0502020204030204" pitchFamily="34" charset="0"/>
                        </a:rPr>
                        <a:t> sung</a:t>
                      </a:r>
                      <a:endParaRPr lang="en-US" sz="1500" i="1" baseline="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990584549"/>
                  </a:ext>
                </a:extLst>
              </a:tr>
            </a:tbl>
          </a:graphicData>
        </a:graphic>
      </p:graphicFrame>
    </p:spTree>
    <p:extLst>
      <p:ext uri="{BB962C8B-B14F-4D97-AF65-F5344CB8AC3E}">
        <p14:creationId xmlns:p14="http://schemas.microsoft.com/office/powerpoint/2010/main" val="376867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630240"/>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671054322"/>
              </p:ext>
            </p:extLst>
          </p:nvPr>
        </p:nvGraphicFramePr>
        <p:xfrm>
          <a:off x="37175" y="1097282"/>
          <a:ext cx="9069654" cy="5734800"/>
        </p:xfrm>
        <a:graphic>
          <a:graphicData uri="http://schemas.openxmlformats.org/drawingml/2006/table">
            <a:tbl>
              <a:tblPr firstRow="1" bandRow="1">
                <a:tableStyleId>{5C22544A-7EE6-4342-B048-85BDC9FD1C3A}</a:tableStyleId>
              </a:tblPr>
              <a:tblGrid>
                <a:gridCol w="749038">
                  <a:extLst>
                    <a:ext uri="{9D8B030D-6E8A-4147-A177-3AD203B41FA5}">
                      <a16:colId xmlns:a16="http://schemas.microsoft.com/office/drawing/2014/main" val="1411077708"/>
                    </a:ext>
                  </a:extLst>
                </a:gridCol>
                <a:gridCol w="726393">
                  <a:extLst>
                    <a:ext uri="{9D8B030D-6E8A-4147-A177-3AD203B41FA5}">
                      <a16:colId xmlns:a16="http://schemas.microsoft.com/office/drawing/2014/main" val="2622396993"/>
                    </a:ext>
                  </a:extLst>
                </a:gridCol>
                <a:gridCol w="3382268">
                  <a:extLst>
                    <a:ext uri="{9D8B030D-6E8A-4147-A177-3AD203B41FA5}">
                      <a16:colId xmlns:a16="http://schemas.microsoft.com/office/drawing/2014/main" val="4262170039"/>
                    </a:ext>
                  </a:extLst>
                </a:gridCol>
                <a:gridCol w="3317634">
                  <a:extLst>
                    <a:ext uri="{9D8B030D-6E8A-4147-A177-3AD203B41FA5}">
                      <a16:colId xmlns:a16="http://schemas.microsoft.com/office/drawing/2014/main" val="483846451"/>
                    </a:ext>
                  </a:extLst>
                </a:gridCol>
                <a:gridCol w="894321">
                  <a:extLst>
                    <a:ext uri="{9D8B030D-6E8A-4147-A177-3AD203B41FA5}">
                      <a16:colId xmlns:a16="http://schemas.microsoft.com/office/drawing/2014/main" val="4141122400"/>
                    </a:ext>
                  </a:extLst>
                </a:gridCol>
              </a:tblGrid>
              <a:tr h="323622">
                <a:tc>
                  <a:txBody>
                    <a:bodyPr/>
                    <a:lstStyle/>
                    <a:p>
                      <a:pPr algn="ctr"/>
                      <a:r>
                        <a:rPr lang="en-US" sz="1500" dirty="0" err="1" smtClean="0"/>
                        <a:t>Điều</a:t>
                      </a:r>
                      <a:endParaRPr lang="en-US" sz="1500" dirty="0"/>
                    </a:p>
                  </a:txBody>
                  <a:tcPr/>
                </a:tc>
                <a:tc>
                  <a:txBody>
                    <a:bodyPr/>
                    <a:lstStyle/>
                    <a:p>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algn="ctr"/>
                      <a:r>
                        <a:rPr lang="en-US" sz="1500" dirty="0" err="1" smtClean="0"/>
                        <a:t>Ghi</a:t>
                      </a:r>
                      <a:r>
                        <a:rPr lang="en-US" sz="1500" dirty="0" smtClean="0"/>
                        <a:t> </a:t>
                      </a:r>
                      <a:r>
                        <a:rPr lang="en-US" sz="1500" dirty="0" err="1" smtClean="0"/>
                        <a:t>chú</a:t>
                      </a:r>
                      <a:endParaRPr lang="en-US" sz="1500" dirty="0"/>
                    </a:p>
                  </a:txBody>
                  <a:tcPr/>
                </a:tc>
                <a:extLst>
                  <a:ext uri="{0D108BD9-81ED-4DB2-BD59-A6C34878D82A}">
                    <a16:rowId xmlns:a16="http://schemas.microsoft.com/office/drawing/2014/main" val="2393609304"/>
                  </a:ext>
                </a:extLst>
              </a:tr>
              <a:tr h="291260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latin typeface="Calibri" panose="020F0502020204030204" pitchFamily="34" charset="0"/>
                          <a:ea typeface="Calibri" panose="020F0502020204030204" pitchFamily="34" charset="0"/>
                          <a:cs typeface="Calibri" panose="020F0502020204030204" pitchFamily="34" charset="0"/>
                        </a:rPr>
                        <a:t>4.34</a:t>
                      </a: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1500" b="1" kern="1200" dirty="0" smtClean="0">
                          <a:solidFill>
                            <a:schemeClr val="dk1"/>
                          </a:solidFill>
                          <a:effectLst/>
                          <a:latin typeface="Calibri" panose="020F0502020204030204" pitchFamily="34" charset="0"/>
                          <a:ea typeface="+mn-ea"/>
                          <a:cs typeface="Calibri" panose="020F0502020204030204" pitchFamily="34" charset="0"/>
                        </a:rPr>
                        <a:t>Ngăn chặn cháy lan giữa các nhà</a:t>
                      </a:r>
                      <a:endParaRPr lang="en-US" sz="1500" dirty="0" smtClean="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vi-VN" sz="1500" b="1" kern="1200" dirty="0" smtClean="0">
                          <a:solidFill>
                            <a:schemeClr val="dk1"/>
                          </a:solidFill>
                          <a:effectLst/>
                          <a:latin typeface="Calibri" panose="020F0502020204030204" pitchFamily="34" charset="0"/>
                          <a:ea typeface="+mn-ea"/>
                          <a:cs typeface="Calibri" panose="020F0502020204030204" pitchFamily="34" charset="0"/>
                        </a:rPr>
                        <a:t>4.1</a:t>
                      </a:r>
                      <a:r>
                        <a:rPr lang="vi-VN" sz="1500" kern="1200" dirty="0" smtClean="0">
                          <a:solidFill>
                            <a:schemeClr val="dk1"/>
                          </a:solidFill>
                          <a:effectLst/>
                          <a:latin typeface="Calibri" panose="020F0502020204030204" pitchFamily="34" charset="0"/>
                          <a:ea typeface="+mn-ea"/>
                          <a:cs typeface="Calibri" panose="020F0502020204030204" pitchFamily="34" charset="0"/>
                        </a:rPr>
                        <a:t>  Việc ngăn chặn sự lan truyền của đám cháy được thực hiện bằng các biện pháp hạn chế diện tích cháy, cường độ cháy và thời gian cháy. Cụ thể là:</a:t>
                      </a:r>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p>
                      <a:r>
                        <a:rPr lang="en-US" sz="1500" kern="1200" dirty="0" smtClean="0">
                          <a:solidFill>
                            <a:schemeClr val="dk1"/>
                          </a:solidFill>
                          <a:effectLst/>
                          <a:latin typeface="Calibri" panose="020F0502020204030204" pitchFamily="34" charset="0"/>
                          <a:ea typeface="+mn-ea"/>
                          <a:cs typeface="Calibri" panose="020F0502020204030204" pitchFamily="34" charset="0"/>
                        </a:rPr>
                        <a:t>………</a:t>
                      </a:r>
                    </a:p>
                    <a:p>
                      <a:r>
                        <a:rPr lang="vi-VN" sz="1500" i="1" kern="1200" dirty="0" smtClean="0">
                          <a:solidFill>
                            <a:schemeClr val="dk1"/>
                          </a:solidFill>
                          <a:effectLst/>
                          <a:latin typeface="Calibri" panose="020F0502020204030204" pitchFamily="34" charset="0"/>
                          <a:ea typeface="+mn-ea"/>
                          <a:cs typeface="Calibri" panose="020F0502020204030204" pitchFamily="34" charset="0"/>
                        </a:rPr>
                        <a:t>CHÚ THÍCH: Quy định về khoảng cách phòng cháy chống cháy giữa các nhà ở, công trình công cộng và các nhà sản xuất được cho tại Phụ lục E. Khoảng cách giữa các kho chất lỏng cháy, các kho hở trên mặt đất có chứa chất cháy, các bồn chứa LPG[1]), khí cháy đến các công trình khác phải tuân theo những quy chuẩn chuyên ngành</a:t>
                      </a:r>
                      <a:endParaRPr lang="en-US" sz="1500" i="1" kern="1200" dirty="0" smtClean="0">
                        <a:solidFill>
                          <a:schemeClr val="tx1"/>
                        </a:solidFill>
                        <a:effectLst/>
                        <a:latin typeface="Calibri" panose="020F0502020204030204" pitchFamily="34" charset="0"/>
                        <a:ea typeface="+mn-ea"/>
                        <a:cs typeface="Calibri" panose="020F0502020204030204" pitchFamily="34" charset="0"/>
                      </a:endParaRPr>
                    </a:p>
                  </a:txBody>
                  <a:tcPr/>
                </a:tc>
                <a:tc>
                  <a:txBody>
                    <a:bodyPr/>
                    <a:lstStyle/>
                    <a:p>
                      <a:pPr algn="just"/>
                      <a:r>
                        <a:rPr lang="en-US" sz="1500" b="1" kern="1200" dirty="0" smtClean="0">
                          <a:solidFill>
                            <a:schemeClr val="dk1"/>
                          </a:solidFill>
                          <a:effectLst/>
                          <a:latin typeface="Calibri" panose="020F0502020204030204" pitchFamily="34" charset="0"/>
                          <a:ea typeface="+mn-ea"/>
                          <a:cs typeface="Calibri" panose="020F0502020204030204" pitchFamily="34" charset="0"/>
                        </a:rPr>
                        <a:t>4.1 </a:t>
                      </a:r>
                      <a:r>
                        <a:rPr lang="en-US" sz="1500" b="0" kern="1200" dirty="0" smtClean="0">
                          <a:solidFill>
                            <a:schemeClr val="dk1"/>
                          </a:solidFill>
                          <a:effectLst/>
                          <a:latin typeface="Calibri" panose="020F0502020204030204" pitchFamily="34" charset="0"/>
                          <a:ea typeface="+mn-ea"/>
                          <a:cs typeface="Calibri" panose="020F0502020204030204" pitchFamily="34" charset="0"/>
                        </a:rPr>
                        <a:t>(</a:t>
                      </a:r>
                      <a:r>
                        <a:rPr lang="en-US" sz="1500" b="0" kern="1200" dirty="0" err="1" smtClean="0">
                          <a:solidFill>
                            <a:schemeClr val="dk1"/>
                          </a:solidFill>
                          <a:effectLst/>
                          <a:latin typeface="Calibri" panose="020F0502020204030204" pitchFamily="34" charset="0"/>
                          <a:ea typeface="+mn-ea"/>
                          <a:cs typeface="Calibri" panose="020F0502020204030204" pitchFamily="34" charset="0"/>
                        </a:rPr>
                        <a:t>không</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điều</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chỉnh</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a:t>
                      </a:r>
                      <a:endParaRPr lang="en-US" sz="1500" b="0" kern="1200" dirty="0" smtClean="0">
                        <a:solidFill>
                          <a:schemeClr val="dk1"/>
                        </a:solidFill>
                        <a:effectLst/>
                        <a:latin typeface="Calibri" panose="020F0502020204030204" pitchFamily="34" charset="0"/>
                        <a:ea typeface="+mn-ea"/>
                        <a:cs typeface="Calibri" panose="020F0502020204030204" pitchFamily="34" charset="0"/>
                      </a:endParaRPr>
                    </a:p>
                    <a:p>
                      <a:pPr algn="just"/>
                      <a:r>
                        <a:rPr lang="vi-VN" sz="1500" b="1" kern="1200" dirty="0" smtClean="0">
                          <a:solidFill>
                            <a:srgbClr val="FF0000"/>
                          </a:solidFill>
                          <a:effectLst/>
                          <a:latin typeface="Calibri" panose="020F0502020204030204" pitchFamily="34" charset="0"/>
                          <a:ea typeface="+mn-ea"/>
                          <a:cs typeface="Calibri" panose="020F0502020204030204" pitchFamily="34" charset="0"/>
                        </a:rPr>
                        <a:t>4.34</a:t>
                      </a:r>
                      <a:r>
                        <a:rPr lang="vi-VN" sz="1500" kern="1200" dirty="0" smtClean="0">
                          <a:solidFill>
                            <a:srgbClr val="FF0000"/>
                          </a:solidFill>
                          <a:effectLst/>
                          <a:latin typeface="Calibri" panose="020F0502020204030204" pitchFamily="34" charset="0"/>
                          <a:ea typeface="+mn-ea"/>
                          <a:cs typeface="Calibri" panose="020F0502020204030204" pitchFamily="34" charset="0"/>
                        </a:rPr>
                        <a:t>  Ngăn chặn cháy lan giữa các nhà </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p>
                      <a:pPr algn="just"/>
                      <a:r>
                        <a:rPr lang="vi-VN" sz="1500" kern="1200" dirty="0" smtClean="0">
                          <a:solidFill>
                            <a:srgbClr val="FF0000"/>
                          </a:solidFill>
                          <a:effectLst/>
                          <a:latin typeface="Calibri" panose="020F0502020204030204" pitchFamily="34" charset="0"/>
                          <a:ea typeface="+mn-ea"/>
                          <a:cs typeface="Calibri" panose="020F0502020204030204" pitchFamily="34" charset="0"/>
                        </a:rPr>
                        <a:t>Phải bảo đảm khoảng cách phòng cháy chống cháy giữa các nhà (quy định tại E.1 và E.2 trong Phụ lục E) và khoảng cách phòng cháy chống cháy theo đường ranh giới (quy định tại E.3 trong Phụ lục E) tương ứng với diện tích lỗ mở không được bảo vệ chống cháy của tường ngoài nhà và giới hạn chịu lửa của phần tường phải bảo vệ chống cháy.</a:t>
                      </a:r>
                      <a:endParaRPr lang="en-US" sz="1500" kern="1200" dirty="0">
                        <a:solidFill>
                          <a:srgbClr val="FF0000"/>
                        </a:solidFill>
                        <a:effectLst/>
                        <a:latin typeface="Calibri" panose="020F0502020204030204" pitchFamily="34" charset="0"/>
                        <a:ea typeface="+mn-ea"/>
                        <a:cs typeface="Calibri" panose="020F0502020204030204" pitchFamily="34" charset="0"/>
                      </a:endParaRPr>
                    </a:p>
                  </a:txBody>
                  <a:tcPr/>
                </a:tc>
                <a:tc>
                  <a:txBody>
                    <a:bodyPr/>
                    <a:lstStyle/>
                    <a:p>
                      <a:pPr algn="just"/>
                      <a:r>
                        <a:rPr lang="en-US" sz="1500" i="1" baseline="0" dirty="0" err="1" smtClean="0">
                          <a:latin typeface="Calibri" panose="020F0502020204030204" pitchFamily="34" charset="0"/>
                          <a:cs typeface="Calibri" panose="020F0502020204030204" pitchFamily="34" charset="0"/>
                        </a:rPr>
                        <a:t>Bổ</a:t>
                      </a:r>
                      <a:r>
                        <a:rPr lang="en-US" sz="1500" i="1" baseline="0" dirty="0" smtClean="0">
                          <a:latin typeface="Calibri" panose="020F0502020204030204" pitchFamily="34" charset="0"/>
                          <a:cs typeface="Calibri" panose="020F0502020204030204" pitchFamily="34" charset="0"/>
                        </a:rPr>
                        <a:t> sung</a:t>
                      </a:r>
                      <a:endParaRPr lang="en-US" sz="1500" i="1" baseline="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990584549"/>
                  </a:ext>
                </a:extLst>
              </a:tr>
              <a:tr h="283170">
                <a:tc gridSpan="5">
                  <a:txBody>
                    <a:bodyPr/>
                    <a:lstStyle/>
                    <a:p>
                      <a:r>
                        <a:rPr lang="en-US" sz="1500" b="1" dirty="0" smtClean="0">
                          <a:latin typeface="+mn-lt"/>
                          <a:ea typeface="Calibri" panose="020F0502020204030204" pitchFamily="34" charset="0"/>
                          <a:cs typeface="Calibri" panose="020F0502020204030204" pitchFamily="34" charset="0"/>
                        </a:rPr>
                        <a:t>5. CẤP</a:t>
                      </a:r>
                      <a:r>
                        <a:rPr lang="en-US" sz="1500" b="1" baseline="0" dirty="0" smtClean="0">
                          <a:latin typeface="+mn-lt"/>
                          <a:ea typeface="Calibri" panose="020F0502020204030204" pitchFamily="34" charset="0"/>
                          <a:cs typeface="Calibri" panose="020F0502020204030204" pitchFamily="34" charset="0"/>
                        </a:rPr>
                        <a:t> NƯỚC CHỮA CHÁY</a:t>
                      </a:r>
                      <a:endParaRPr lang="en-US" sz="1500" b="1" dirty="0">
                        <a:latin typeface="+mn-lt"/>
                        <a:ea typeface="Calibri" panose="020F0502020204030204" pitchFamily="34" charset="0"/>
                        <a:cs typeface="Calibri" panose="020F0502020204030204" pitchFamily="34" charset="0"/>
                      </a:endParaRPr>
                    </a:p>
                  </a:txBody>
                  <a:tcPr/>
                </a:tc>
                <a:tc hMerge="1">
                  <a:txBody>
                    <a:bodyPr/>
                    <a:lstStyle/>
                    <a:p>
                      <a:endParaRPr lang="en-US"/>
                    </a:p>
                  </a:txBody>
                  <a:tcPr/>
                </a:tc>
                <a:tc hMerge="1">
                  <a:txBody>
                    <a:bodyPr/>
                    <a:lstStyle/>
                    <a:p>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txBody>
                  <a:tcPr/>
                </a:tc>
                <a:tc hMerge="1">
                  <a:txBody>
                    <a:bodyPr/>
                    <a:lstStyle/>
                    <a:p>
                      <a:endParaRPr lang="en-US" sz="1500" i="1" baseline="0" dirty="0" smtClean="0">
                        <a:solidFill>
                          <a:srgbClr val="FF0000"/>
                        </a:solidFill>
                        <a:latin typeface="Calibri" panose="020F0502020204030204" pitchFamily="34" charset="0"/>
                        <a:cs typeface="Calibri" panose="020F0502020204030204" pitchFamily="34" charset="0"/>
                      </a:endParaRPr>
                    </a:p>
                  </a:txBody>
                  <a:tcPr/>
                </a:tc>
                <a:tc hMerge="1">
                  <a:txBody>
                    <a:bodyPr/>
                    <a:lstStyle/>
                    <a:p>
                      <a:pPr algn="just"/>
                      <a:endParaRPr lang="en-US" sz="1500" i="1" baseline="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399024428"/>
                  </a:ext>
                </a:extLst>
              </a:tr>
              <a:tr h="66747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latin typeface="Calibri" panose="020F0502020204030204" pitchFamily="34" charset="0"/>
                          <a:ea typeface="Calibri" panose="020F0502020204030204" pitchFamily="34" charset="0"/>
                          <a:cs typeface="Calibri" panose="020F0502020204030204" pitchFamily="34" charset="0"/>
                        </a:rPr>
                        <a:t>5.1.2</a:t>
                      </a: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500" baseline="0" dirty="0" err="1" smtClean="0">
                          <a:latin typeface="Calibri" panose="020F0502020204030204" pitchFamily="34" charset="0"/>
                          <a:ea typeface="Calibri" panose="020F0502020204030204" pitchFamily="34" charset="0"/>
                          <a:cs typeface="Calibri" panose="020F0502020204030204" pitchFamily="34" charset="0"/>
                        </a:rPr>
                        <a:t>Bảng</a:t>
                      </a:r>
                      <a:r>
                        <a:rPr lang="en-US" sz="1500" baseline="0" dirty="0" smtClean="0">
                          <a:latin typeface="Calibri" panose="020F0502020204030204" pitchFamily="34" charset="0"/>
                          <a:ea typeface="Calibri" panose="020F0502020204030204" pitchFamily="34" charset="0"/>
                          <a:cs typeface="Calibri" panose="020F0502020204030204" pitchFamily="34" charset="0"/>
                        </a:rPr>
                        <a:t> 7, 8, 9, 10 </a:t>
                      </a:r>
                      <a:endParaRPr lang="en-US" sz="1500" dirty="0" smtClean="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endParaRPr lang="en-US" sz="1500" i="0" kern="1200" dirty="0" smtClean="0">
                        <a:solidFill>
                          <a:schemeClr val="tx1"/>
                        </a:solidFill>
                        <a:effectLst/>
                        <a:latin typeface="Calibri" panose="020F0502020204030204" pitchFamily="34" charset="0"/>
                        <a:ea typeface="+mn-ea"/>
                        <a:cs typeface="Calibri" panose="020F0502020204030204" pitchFamily="34" charset="0"/>
                      </a:endParaRPr>
                    </a:p>
                  </a:txBody>
                  <a:tcPr/>
                </a:tc>
                <a:tc>
                  <a:txBody>
                    <a:bodyPr/>
                    <a:lstStyle/>
                    <a:p>
                      <a:r>
                        <a:rPr lang="en-US" sz="1500" b="0" i="0" kern="1200" baseline="0" dirty="0" err="1" smtClean="0">
                          <a:solidFill>
                            <a:schemeClr val="dk1"/>
                          </a:solidFill>
                          <a:effectLst/>
                          <a:latin typeface="Calibri" panose="020F0502020204030204" pitchFamily="34" charset="0"/>
                          <a:ea typeface="+mn-ea"/>
                          <a:cs typeface="Calibri" panose="020F0502020204030204" pitchFamily="34" charset="0"/>
                        </a:rPr>
                        <a:t>Soát</a:t>
                      </a:r>
                      <a:r>
                        <a:rPr lang="en-US" sz="1500" b="0" i="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i="0" kern="1200" baseline="0" dirty="0" err="1" smtClean="0">
                          <a:solidFill>
                            <a:schemeClr val="dk1"/>
                          </a:solidFill>
                          <a:effectLst/>
                          <a:latin typeface="Calibri" panose="020F0502020204030204" pitchFamily="34" charset="0"/>
                          <a:ea typeface="+mn-ea"/>
                          <a:cs typeface="Calibri" panose="020F0502020204030204" pitchFamily="34" charset="0"/>
                        </a:rPr>
                        <a:t>xét</a:t>
                      </a:r>
                      <a:r>
                        <a:rPr lang="en-US" sz="1500" b="0" i="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i="0" kern="1200" baseline="0" dirty="0" err="1" smtClean="0">
                          <a:solidFill>
                            <a:srgbClr val="FF0000"/>
                          </a:solidFill>
                          <a:effectLst/>
                          <a:latin typeface="Calibri" panose="020F0502020204030204" pitchFamily="34" charset="0"/>
                          <a:ea typeface="+mn-ea"/>
                          <a:cs typeface="Calibri" panose="020F0502020204030204" pitchFamily="34" charset="0"/>
                        </a:rPr>
                        <a:t>Bảng</a:t>
                      </a:r>
                      <a:r>
                        <a:rPr lang="en-US" sz="1500" b="0" i="0" kern="1200" baseline="0" dirty="0" smtClean="0">
                          <a:solidFill>
                            <a:srgbClr val="FF0000"/>
                          </a:solidFill>
                          <a:effectLst/>
                          <a:latin typeface="Calibri" panose="020F0502020204030204" pitchFamily="34" charset="0"/>
                          <a:ea typeface="+mn-ea"/>
                          <a:cs typeface="Calibri" panose="020F0502020204030204" pitchFamily="34" charset="0"/>
                        </a:rPr>
                        <a:t> 7, 8 , 9, 10</a:t>
                      </a:r>
                      <a:endParaRPr lang="en-US" sz="1500" b="0" i="1" kern="1200" baseline="0" dirty="0" smtClean="0">
                        <a:solidFill>
                          <a:srgbClr val="FF0000"/>
                        </a:solidFill>
                        <a:effectLst/>
                        <a:latin typeface="Calibri" panose="020F0502020204030204" pitchFamily="34" charset="0"/>
                        <a:ea typeface="+mn-ea"/>
                        <a:cs typeface="Calibri" panose="020F0502020204030204" pitchFamily="34" charset="0"/>
                      </a:endParaRPr>
                    </a:p>
                  </a:txBody>
                  <a:tcPr/>
                </a:tc>
                <a:tc>
                  <a:txBody>
                    <a:bodyPr/>
                    <a:lstStyle/>
                    <a:p>
                      <a:pPr algn="just"/>
                      <a:r>
                        <a:rPr lang="en-US" sz="1500" i="1" baseline="0" dirty="0" err="1" smtClean="0">
                          <a:latin typeface="Calibri" panose="020F0502020204030204" pitchFamily="34" charset="0"/>
                          <a:cs typeface="Calibri" panose="020F0502020204030204" pitchFamily="34" charset="0"/>
                        </a:rPr>
                        <a:t>Soát</a:t>
                      </a:r>
                      <a:r>
                        <a:rPr lang="en-US" sz="1500" i="1" baseline="0" dirty="0" smtClean="0">
                          <a:latin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cs typeface="Calibri" panose="020F0502020204030204" pitchFamily="34" charset="0"/>
                        </a:rPr>
                        <a:t>xét</a:t>
                      </a:r>
                      <a:endParaRPr lang="en-US" sz="1500" i="1" baseline="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105099367"/>
                  </a:ext>
                </a:extLst>
              </a:tr>
              <a:tr h="9799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latin typeface="Calibri" panose="020F0502020204030204" pitchFamily="34" charset="0"/>
                          <a:ea typeface="Calibri" panose="020F0502020204030204" pitchFamily="34" charset="0"/>
                          <a:cs typeface="Calibri" panose="020F0502020204030204" pitchFamily="34" charset="0"/>
                        </a:rPr>
                        <a:t>5.1.2.3</a:t>
                      </a:r>
                    </a:p>
                  </a:txBody>
                  <a:tcPr/>
                </a:tc>
                <a:tc>
                  <a:txBody>
                    <a:bodyPr/>
                    <a:lstStyle/>
                    <a:p>
                      <a:endParaRPr lang="en-US" sz="1500"/>
                    </a:p>
                  </a:txBody>
                  <a:tcPr/>
                </a:tc>
                <a:tc>
                  <a:txBody>
                    <a:bodyPr/>
                    <a:lstStyle/>
                    <a:p>
                      <a:pPr algn="just"/>
                      <a:r>
                        <a:rPr lang="en-US" sz="1500" i="0" kern="1200" dirty="0" smtClean="0">
                          <a:solidFill>
                            <a:schemeClr val="tx1"/>
                          </a:solidFill>
                          <a:effectLst/>
                          <a:latin typeface="Calibri" panose="020F0502020204030204" pitchFamily="34" charset="0"/>
                          <a:ea typeface="+mn-ea"/>
                          <a:cs typeface="Calibri" panose="020F0502020204030204" pitchFamily="34" charset="0"/>
                        </a:rPr>
                        <a:t>5.1.2.3 </a:t>
                      </a:r>
                      <a:r>
                        <a:rPr lang="vi-VN" sz="1500" b="0" i="0" kern="1200" dirty="0" smtClean="0">
                          <a:solidFill>
                            <a:schemeClr val="dk1"/>
                          </a:solidFill>
                          <a:effectLst/>
                          <a:latin typeface="Calibri" panose="020F0502020204030204" pitchFamily="34" charset="0"/>
                          <a:ea typeface="+mn-ea"/>
                          <a:cs typeface="Calibri" panose="020F0502020204030204" pitchFamily="34" charset="0"/>
                        </a:rPr>
                        <a:t>Lưu lượng nước cho chữa cháy ngoài nhà cho nhà có nhóm nguy hiểm cháy theo</a:t>
                      </a:r>
                      <a:r>
                        <a:rPr lang="en-US" sz="1500" b="0" i="0" kern="1200" baseline="0" dirty="0" smtClean="0">
                          <a:solidFill>
                            <a:schemeClr val="dk1"/>
                          </a:solidFill>
                          <a:effectLst/>
                          <a:latin typeface="Calibri" panose="020F0502020204030204" pitchFamily="34" charset="0"/>
                          <a:ea typeface="+mn-ea"/>
                          <a:cs typeface="Calibri" panose="020F0502020204030204" pitchFamily="34" charset="0"/>
                        </a:rPr>
                        <a:t> </a:t>
                      </a:r>
                      <a:r>
                        <a:rPr lang="vi-VN" sz="1500" b="0" i="0" kern="1200" dirty="0" smtClean="0">
                          <a:solidFill>
                            <a:schemeClr val="dk1"/>
                          </a:solidFill>
                          <a:effectLst/>
                          <a:latin typeface="Calibri" panose="020F0502020204030204" pitchFamily="34" charset="0"/>
                          <a:ea typeface="+mn-ea"/>
                          <a:cs typeface="Calibri" panose="020F0502020204030204" pitchFamily="34" charset="0"/>
                        </a:rPr>
                        <a:t>công năng F5</a:t>
                      </a:r>
                      <a:endParaRPr lang="en-US" sz="1500" i="0" kern="1200" dirty="0" smtClean="0">
                        <a:solidFill>
                          <a:schemeClr val="tx1"/>
                        </a:solidFill>
                        <a:effectLst/>
                        <a:latin typeface="Calibri" panose="020F0502020204030204" pitchFamily="34" charset="0"/>
                        <a:ea typeface="+mn-ea"/>
                        <a:cs typeface="Calibri" panose="020F0502020204030204" pitchFamily="34" charset="0"/>
                      </a:endParaRPr>
                    </a:p>
                  </a:txBody>
                  <a:tcPr/>
                </a:tc>
                <a:tc>
                  <a:txBody>
                    <a:bodyPr/>
                    <a:lstStyle/>
                    <a:p>
                      <a:r>
                        <a:rPr lang="en-US" sz="1500" b="1" kern="1200" dirty="0" smtClean="0">
                          <a:solidFill>
                            <a:schemeClr val="dk1"/>
                          </a:solidFill>
                          <a:effectLst/>
                          <a:latin typeface="Calibri" panose="020F0502020204030204" pitchFamily="34" charset="0"/>
                          <a:ea typeface="+mn-ea"/>
                          <a:cs typeface="Calibri" panose="020F0502020204030204" pitchFamily="34" charset="0"/>
                        </a:rPr>
                        <a:t>5.1.2.3 ….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b</a:t>
                      </a:r>
                      <a:r>
                        <a:rPr lang="en-US" sz="1500" b="0" kern="1200" dirty="0" err="1" smtClean="0">
                          <a:solidFill>
                            <a:schemeClr val="dk1"/>
                          </a:solidFill>
                          <a:effectLst/>
                          <a:latin typeface="Calibri" panose="020F0502020204030204" pitchFamily="34" charset="0"/>
                          <a:ea typeface="+mn-ea"/>
                          <a:cs typeface="Calibri" panose="020F0502020204030204" pitchFamily="34" charset="0"/>
                        </a:rPr>
                        <a:t>ổ</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sung </a:t>
                      </a:r>
                      <a:r>
                        <a:rPr lang="en-US" sz="1500" b="0" i="1" kern="1200" baseline="0" dirty="0" err="1" smtClean="0">
                          <a:solidFill>
                            <a:srgbClr val="FF0000"/>
                          </a:solidFill>
                          <a:effectLst/>
                          <a:latin typeface="Calibri" panose="020F0502020204030204" pitchFamily="34" charset="0"/>
                          <a:ea typeface="+mn-ea"/>
                          <a:cs typeface="Calibri" panose="020F0502020204030204" pitchFamily="34" charset="0"/>
                        </a:rPr>
                        <a:t>Chú</a:t>
                      </a:r>
                      <a:r>
                        <a:rPr lang="en-US" sz="1500" b="0" i="1" kern="1200" baseline="0" dirty="0" smtClean="0">
                          <a:solidFill>
                            <a:srgbClr val="FF0000"/>
                          </a:solidFill>
                          <a:effectLst/>
                          <a:latin typeface="Calibri" panose="020F0502020204030204" pitchFamily="34" charset="0"/>
                          <a:ea typeface="+mn-ea"/>
                          <a:cs typeface="Calibri" panose="020F0502020204030204" pitchFamily="34" charset="0"/>
                        </a:rPr>
                        <a:t> </a:t>
                      </a:r>
                      <a:r>
                        <a:rPr lang="en-US" sz="1500" b="0" i="1" kern="1200" baseline="0" dirty="0" err="1" smtClean="0">
                          <a:solidFill>
                            <a:srgbClr val="FF0000"/>
                          </a:solidFill>
                          <a:effectLst/>
                          <a:latin typeface="Calibri" panose="020F0502020204030204" pitchFamily="34" charset="0"/>
                          <a:ea typeface="+mn-ea"/>
                          <a:cs typeface="Calibri" panose="020F0502020204030204" pitchFamily="34" charset="0"/>
                        </a:rPr>
                        <a:t>thích</a:t>
                      </a:r>
                      <a:r>
                        <a:rPr lang="en-US" sz="1500" b="0" i="1" kern="1200" baseline="0" dirty="0" smtClean="0">
                          <a:solidFill>
                            <a:srgbClr val="FF0000"/>
                          </a:solidFill>
                          <a:effectLst/>
                          <a:latin typeface="Calibri" panose="020F0502020204030204" pitchFamily="34" charset="0"/>
                          <a:ea typeface="+mn-ea"/>
                          <a:cs typeface="Calibri" panose="020F0502020204030204" pitchFamily="34" charset="0"/>
                        </a:rPr>
                        <a:t> 8: </a:t>
                      </a:r>
                      <a:r>
                        <a:rPr lang="en-US" sz="1500" b="0" i="1" kern="1200" baseline="0" dirty="0" err="1" smtClean="0">
                          <a:solidFill>
                            <a:srgbClr val="FF0000"/>
                          </a:solidFill>
                          <a:effectLst/>
                          <a:latin typeface="Calibri" panose="020F0502020204030204" pitchFamily="34" charset="0"/>
                          <a:ea typeface="+mn-ea"/>
                          <a:cs typeface="Calibri" panose="020F0502020204030204" pitchFamily="34" charset="0"/>
                        </a:rPr>
                        <a:t>Lưu</a:t>
                      </a:r>
                      <a:r>
                        <a:rPr lang="en-US" sz="1500" b="0" i="1" kern="1200" baseline="0" dirty="0" smtClean="0">
                          <a:solidFill>
                            <a:srgbClr val="FF0000"/>
                          </a:solidFill>
                          <a:effectLst/>
                          <a:latin typeface="Calibri" panose="020F0502020204030204" pitchFamily="34" charset="0"/>
                          <a:ea typeface="+mn-ea"/>
                          <a:cs typeface="Calibri" panose="020F0502020204030204" pitchFamily="34" charset="0"/>
                        </a:rPr>
                        <a:t> </a:t>
                      </a:r>
                      <a:r>
                        <a:rPr lang="en-US" sz="1500" b="0" i="1" kern="1200" baseline="0" dirty="0" err="1" smtClean="0">
                          <a:solidFill>
                            <a:srgbClr val="FF0000"/>
                          </a:solidFill>
                          <a:effectLst/>
                          <a:latin typeface="Calibri" panose="020F0502020204030204" pitchFamily="34" charset="0"/>
                          <a:ea typeface="+mn-ea"/>
                          <a:cs typeface="Calibri" panose="020F0502020204030204" pitchFamily="34" charset="0"/>
                        </a:rPr>
                        <a:t>lượng</a:t>
                      </a:r>
                      <a:r>
                        <a:rPr lang="en-US" sz="1500" b="0" i="1" kern="1200" baseline="0" dirty="0" smtClean="0">
                          <a:solidFill>
                            <a:srgbClr val="FF0000"/>
                          </a:solidFill>
                          <a:effectLst/>
                          <a:latin typeface="Calibri" panose="020F0502020204030204" pitchFamily="34" charset="0"/>
                          <a:ea typeface="+mn-ea"/>
                          <a:cs typeface="Calibri" panose="020F0502020204030204" pitchFamily="34" charset="0"/>
                        </a:rPr>
                        <a:t> </a:t>
                      </a:r>
                      <a:r>
                        <a:rPr lang="en-US" sz="1500" b="0" i="1" kern="1200" baseline="0" dirty="0" err="1" smtClean="0">
                          <a:solidFill>
                            <a:srgbClr val="FF0000"/>
                          </a:solidFill>
                          <a:effectLst/>
                          <a:latin typeface="Calibri" panose="020F0502020204030204" pitchFamily="34" charset="0"/>
                          <a:ea typeface="+mn-ea"/>
                          <a:cs typeface="Calibri" panose="020F0502020204030204" pitchFamily="34" charset="0"/>
                        </a:rPr>
                        <a:t>nước</a:t>
                      </a:r>
                      <a:r>
                        <a:rPr lang="en-US" sz="1500" b="0" i="1" kern="1200" baseline="0" dirty="0" smtClean="0">
                          <a:solidFill>
                            <a:srgbClr val="FF0000"/>
                          </a:solidFill>
                          <a:effectLst/>
                          <a:latin typeface="Calibri" panose="020F0502020204030204" pitchFamily="34" charset="0"/>
                          <a:ea typeface="+mn-ea"/>
                          <a:cs typeface="Calibri" panose="020F0502020204030204" pitchFamily="34" charset="0"/>
                        </a:rPr>
                        <a:t> </a:t>
                      </a:r>
                      <a:r>
                        <a:rPr lang="en-US" sz="1500" b="0" i="1" kern="1200" baseline="0" dirty="0" err="1" smtClean="0">
                          <a:solidFill>
                            <a:srgbClr val="FF0000"/>
                          </a:solidFill>
                          <a:effectLst/>
                          <a:latin typeface="Calibri" panose="020F0502020204030204" pitchFamily="34" charset="0"/>
                          <a:ea typeface="+mn-ea"/>
                          <a:cs typeface="Calibri" panose="020F0502020204030204" pitchFamily="34" charset="0"/>
                        </a:rPr>
                        <a:t>cho</a:t>
                      </a:r>
                      <a:r>
                        <a:rPr lang="en-US" sz="1500" b="0" i="1" kern="1200" baseline="0" dirty="0" smtClean="0">
                          <a:solidFill>
                            <a:srgbClr val="FF0000"/>
                          </a:solidFill>
                          <a:effectLst/>
                          <a:latin typeface="Calibri" panose="020F0502020204030204" pitchFamily="34" charset="0"/>
                          <a:ea typeface="+mn-ea"/>
                          <a:cs typeface="Calibri" panose="020F0502020204030204" pitchFamily="34" charset="0"/>
                        </a:rPr>
                        <a:t> </a:t>
                      </a:r>
                      <a:r>
                        <a:rPr lang="en-US" sz="1500" b="0" i="1" kern="1200" baseline="0" dirty="0" err="1" smtClean="0">
                          <a:solidFill>
                            <a:srgbClr val="FF0000"/>
                          </a:solidFill>
                          <a:effectLst/>
                          <a:latin typeface="Calibri" panose="020F0502020204030204" pitchFamily="34" charset="0"/>
                          <a:ea typeface="+mn-ea"/>
                          <a:cs typeface="Calibri" panose="020F0502020204030204" pitchFamily="34" charset="0"/>
                        </a:rPr>
                        <a:t>chữa</a:t>
                      </a:r>
                      <a:r>
                        <a:rPr lang="en-US" sz="1500" b="0" i="1" kern="1200" baseline="0" dirty="0" smtClean="0">
                          <a:solidFill>
                            <a:srgbClr val="FF0000"/>
                          </a:solidFill>
                          <a:effectLst/>
                          <a:latin typeface="Calibri" panose="020F0502020204030204" pitchFamily="34" charset="0"/>
                          <a:ea typeface="+mn-ea"/>
                          <a:cs typeface="Calibri" panose="020F0502020204030204" pitchFamily="34" charset="0"/>
                        </a:rPr>
                        <a:t> </a:t>
                      </a:r>
                      <a:r>
                        <a:rPr lang="en-US" sz="1500" b="0" i="1" kern="1200" baseline="0" dirty="0" err="1" smtClean="0">
                          <a:solidFill>
                            <a:srgbClr val="FF0000"/>
                          </a:solidFill>
                          <a:effectLst/>
                          <a:latin typeface="Calibri" panose="020F0502020204030204" pitchFamily="34" charset="0"/>
                          <a:ea typeface="+mn-ea"/>
                          <a:cs typeface="Calibri" panose="020F0502020204030204" pitchFamily="34" charset="0"/>
                        </a:rPr>
                        <a:t>cháy</a:t>
                      </a:r>
                      <a:r>
                        <a:rPr lang="en-US" sz="1500" b="0" i="1" kern="1200" baseline="0" dirty="0" smtClean="0">
                          <a:solidFill>
                            <a:srgbClr val="FF0000"/>
                          </a:solidFill>
                          <a:effectLst/>
                          <a:latin typeface="Calibri" panose="020F0502020204030204" pitchFamily="34" charset="0"/>
                          <a:ea typeface="+mn-ea"/>
                          <a:cs typeface="Calibri" panose="020F0502020204030204" pitchFamily="34" charset="0"/>
                        </a:rPr>
                        <a:t> </a:t>
                      </a:r>
                      <a:r>
                        <a:rPr lang="en-US" sz="1500" b="0" i="1" kern="1200" baseline="0" dirty="0" err="1" smtClean="0">
                          <a:solidFill>
                            <a:srgbClr val="FF0000"/>
                          </a:solidFill>
                          <a:effectLst/>
                          <a:latin typeface="Calibri" panose="020F0502020204030204" pitchFamily="34" charset="0"/>
                          <a:ea typeface="+mn-ea"/>
                          <a:cs typeface="Calibri" panose="020F0502020204030204" pitchFamily="34" charset="0"/>
                        </a:rPr>
                        <a:t>ngoài</a:t>
                      </a:r>
                      <a:r>
                        <a:rPr lang="en-US" sz="1500" b="0" i="1" kern="1200" baseline="0" dirty="0" smtClean="0">
                          <a:solidFill>
                            <a:srgbClr val="FF0000"/>
                          </a:solidFill>
                          <a:effectLst/>
                          <a:latin typeface="Calibri" panose="020F0502020204030204" pitchFamily="34" charset="0"/>
                          <a:ea typeface="+mn-ea"/>
                          <a:cs typeface="Calibri" panose="020F0502020204030204" pitchFamily="34" charset="0"/>
                        </a:rPr>
                        <a:t> </a:t>
                      </a:r>
                      <a:r>
                        <a:rPr lang="en-US" sz="1500" b="0" i="1" kern="1200" baseline="0" dirty="0" err="1" smtClean="0">
                          <a:solidFill>
                            <a:srgbClr val="FF0000"/>
                          </a:solidFill>
                          <a:effectLst/>
                          <a:latin typeface="Calibri" panose="020F0502020204030204" pitchFamily="34" charset="0"/>
                          <a:ea typeface="+mn-ea"/>
                          <a:cs typeface="Calibri" panose="020F0502020204030204" pitchFamily="34" charset="0"/>
                        </a:rPr>
                        <a:t>nhà</a:t>
                      </a:r>
                      <a:r>
                        <a:rPr lang="en-US" sz="1500" b="0" i="1" kern="1200" baseline="0" dirty="0" smtClean="0">
                          <a:solidFill>
                            <a:srgbClr val="FF0000"/>
                          </a:solidFill>
                          <a:effectLst/>
                          <a:latin typeface="Calibri" panose="020F0502020204030204" pitchFamily="34" charset="0"/>
                          <a:ea typeface="+mn-ea"/>
                          <a:cs typeface="Calibri" panose="020F0502020204030204" pitchFamily="34" charset="0"/>
                        </a:rPr>
                        <a:t> </a:t>
                      </a:r>
                      <a:r>
                        <a:rPr lang="en-US" sz="1500" b="0" i="1" kern="1200" baseline="0" dirty="0" err="1" smtClean="0">
                          <a:solidFill>
                            <a:srgbClr val="FF0000"/>
                          </a:solidFill>
                          <a:effectLst/>
                          <a:latin typeface="Calibri" panose="020F0502020204030204" pitchFamily="34" charset="0"/>
                          <a:ea typeface="+mn-ea"/>
                          <a:cs typeface="Calibri" panose="020F0502020204030204" pitchFamily="34" charset="0"/>
                        </a:rPr>
                        <a:t>cho</a:t>
                      </a:r>
                      <a:r>
                        <a:rPr lang="en-US" sz="1500" b="0" i="1" kern="1200" baseline="0" dirty="0" smtClean="0">
                          <a:solidFill>
                            <a:srgbClr val="FF0000"/>
                          </a:solidFill>
                          <a:effectLst/>
                          <a:latin typeface="Calibri" panose="020F0502020204030204" pitchFamily="34" charset="0"/>
                          <a:ea typeface="+mn-ea"/>
                          <a:cs typeface="Calibri" panose="020F0502020204030204" pitchFamily="34" charset="0"/>
                        </a:rPr>
                        <a:t> </a:t>
                      </a:r>
                      <a:r>
                        <a:rPr lang="en-US" sz="1500" b="0" i="1" kern="1200" baseline="0" dirty="0" err="1" smtClean="0">
                          <a:solidFill>
                            <a:srgbClr val="FF0000"/>
                          </a:solidFill>
                          <a:effectLst/>
                          <a:latin typeface="Calibri" panose="020F0502020204030204" pitchFamily="34" charset="0"/>
                          <a:ea typeface="+mn-ea"/>
                          <a:cs typeface="Calibri" panose="020F0502020204030204" pitchFamily="34" charset="0"/>
                        </a:rPr>
                        <a:t>kho</a:t>
                      </a:r>
                      <a:r>
                        <a:rPr lang="en-US" sz="1500" b="0" i="1" kern="1200" baseline="0" dirty="0" smtClean="0">
                          <a:solidFill>
                            <a:srgbClr val="FF0000"/>
                          </a:solidFill>
                          <a:effectLst/>
                          <a:latin typeface="Calibri" panose="020F0502020204030204" pitchFamily="34" charset="0"/>
                          <a:ea typeface="+mn-ea"/>
                          <a:cs typeface="Calibri" panose="020F0502020204030204" pitchFamily="34" charset="0"/>
                        </a:rPr>
                        <a:t> </a:t>
                      </a:r>
                      <a:r>
                        <a:rPr lang="en-US" sz="1500" b="0" i="1" kern="1200" baseline="0" dirty="0" err="1" smtClean="0">
                          <a:solidFill>
                            <a:srgbClr val="FF0000"/>
                          </a:solidFill>
                          <a:effectLst/>
                          <a:latin typeface="Calibri" panose="020F0502020204030204" pitchFamily="34" charset="0"/>
                          <a:ea typeface="+mn-ea"/>
                          <a:cs typeface="Calibri" panose="020F0502020204030204" pitchFamily="34" charset="0"/>
                        </a:rPr>
                        <a:t>bãi</a:t>
                      </a:r>
                      <a:r>
                        <a:rPr lang="en-US" sz="1500" b="0" i="1" kern="1200" baseline="0" dirty="0" smtClean="0">
                          <a:solidFill>
                            <a:srgbClr val="FF0000"/>
                          </a:solidFill>
                          <a:effectLst/>
                          <a:latin typeface="Calibri" panose="020F0502020204030204" pitchFamily="34" charset="0"/>
                          <a:ea typeface="+mn-ea"/>
                          <a:cs typeface="Calibri" panose="020F0502020204030204" pitchFamily="34" charset="0"/>
                        </a:rPr>
                        <a:t> </a:t>
                      </a:r>
                      <a:r>
                        <a:rPr lang="en-US" sz="1500" b="0" i="1" kern="1200" baseline="0" dirty="0" err="1" smtClean="0">
                          <a:solidFill>
                            <a:srgbClr val="FF0000"/>
                          </a:solidFill>
                          <a:effectLst/>
                          <a:latin typeface="Calibri" panose="020F0502020204030204" pitchFamily="34" charset="0"/>
                          <a:ea typeface="+mn-ea"/>
                          <a:cs typeface="Calibri" panose="020F0502020204030204" pitchFamily="34" charset="0"/>
                        </a:rPr>
                        <a:t>công</a:t>
                      </a:r>
                      <a:r>
                        <a:rPr lang="en-US" sz="1500" b="0" i="1" kern="1200" baseline="0" dirty="0" smtClean="0">
                          <a:solidFill>
                            <a:srgbClr val="FF0000"/>
                          </a:solidFill>
                          <a:effectLst/>
                          <a:latin typeface="Calibri" panose="020F0502020204030204" pitchFamily="34" charset="0"/>
                          <a:ea typeface="+mn-ea"/>
                          <a:cs typeface="Calibri" panose="020F0502020204030204" pitchFamily="34" charset="0"/>
                        </a:rPr>
                        <a:t>-ten-</a:t>
                      </a:r>
                      <a:r>
                        <a:rPr lang="en-US" sz="1500" b="0" i="1" kern="1200" baseline="0" dirty="0" err="1" smtClean="0">
                          <a:solidFill>
                            <a:srgbClr val="FF0000"/>
                          </a:solidFill>
                          <a:effectLst/>
                          <a:latin typeface="Calibri" panose="020F0502020204030204" pitchFamily="34" charset="0"/>
                          <a:ea typeface="+mn-ea"/>
                          <a:cs typeface="Calibri" panose="020F0502020204030204" pitchFamily="34" charset="0"/>
                        </a:rPr>
                        <a:t>nơ</a:t>
                      </a:r>
                      <a:endParaRPr lang="en-US" sz="1500" b="0" i="1" kern="1200" baseline="0" dirty="0" smtClean="0">
                        <a:solidFill>
                          <a:srgbClr val="FF0000"/>
                        </a:solidFill>
                        <a:effectLst/>
                        <a:latin typeface="Calibri" panose="020F0502020204030204" pitchFamily="34" charset="0"/>
                        <a:ea typeface="+mn-ea"/>
                        <a:cs typeface="Calibri" panose="020F0502020204030204" pitchFamily="34" charset="0"/>
                      </a:endParaRPr>
                    </a:p>
                  </a:txBody>
                  <a:tcPr/>
                </a:tc>
                <a:tc>
                  <a:txBody>
                    <a:bodyPr/>
                    <a:lstStyle/>
                    <a:p>
                      <a:pPr algn="just"/>
                      <a:r>
                        <a:rPr lang="en-US" sz="1500" i="1" baseline="0" dirty="0" err="1" smtClean="0">
                          <a:latin typeface="Calibri" panose="020F0502020204030204" pitchFamily="34" charset="0"/>
                          <a:cs typeface="Calibri" panose="020F0502020204030204" pitchFamily="34" charset="0"/>
                        </a:rPr>
                        <a:t>Bổ</a:t>
                      </a:r>
                      <a:r>
                        <a:rPr lang="en-US" sz="1500" i="1" baseline="0" dirty="0" smtClean="0">
                          <a:latin typeface="Calibri" panose="020F0502020204030204" pitchFamily="34" charset="0"/>
                          <a:cs typeface="Calibri" panose="020F0502020204030204" pitchFamily="34" charset="0"/>
                        </a:rPr>
                        <a:t> sung</a:t>
                      </a:r>
                      <a:endParaRPr lang="en-US" sz="1500" i="1" baseline="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662770399"/>
                  </a:ext>
                </a:extLst>
              </a:tr>
            </a:tbl>
          </a:graphicData>
        </a:graphic>
      </p:graphicFrame>
    </p:spTree>
    <p:extLst>
      <p:ext uri="{BB962C8B-B14F-4D97-AF65-F5344CB8AC3E}">
        <p14:creationId xmlns:p14="http://schemas.microsoft.com/office/powerpoint/2010/main" val="3601311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630240"/>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990727953"/>
              </p:ext>
            </p:extLst>
          </p:nvPr>
        </p:nvGraphicFramePr>
        <p:xfrm>
          <a:off x="37175" y="1097282"/>
          <a:ext cx="9069654" cy="5736839"/>
        </p:xfrm>
        <a:graphic>
          <a:graphicData uri="http://schemas.openxmlformats.org/drawingml/2006/table">
            <a:tbl>
              <a:tblPr firstRow="1" bandRow="1">
                <a:tableStyleId>{5C22544A-7EE6-4342-B048-85BDC9FD1C3A}</a:tableStyleId>
              </a:tblPr>
              <a:tblGrid>
                <a:gridCol w="774675">
                  <a:extLst>
                    <a:ext uri="{9D8B030D-6E8A-4147-A177-3AD203B41FA5}">
                      <a16:colId xmlns:a16="http://schemas.microsoft.com/office/drawing/2014/main" val="1411077708"/>
                    </a:ext>
                  </a:extLst>
                </a:gridCol>
                <a:gridCol w="803305">
                  <a:extLst>
                    <a:ext uri="{9D8B030D-6E8A-4147-A177-3AD203B41FA5}">
                      <a16:colId xmlns:a16="http://schemas.microsoft.com/office/drawing/2014/main" val="4040167514"/>
                    </a:ext>
                  </a:extLst>
                </a:gridCol>
                <a:gridCol w="3273039">
                  <a:extLst>
                    <a:ext uri="{9D8B030D-6E8A-4147-A177-3AD203B41FA5}">
                      <a16:colId xmlns:a16="http://schemas.microsoft.com/office/drawing/2014/main" val="4262170039"/>
                    </a:ext>
                  </a:extLst>
                </a:gridCol>
                <a:gridCol w="3324314">
                  <a:extLst>
                    <a:ext uri="{9D8B030D-6E8A-4147-A177-3AD203B41FA5}">
                      <a16:colId xmlns:a16="http://schemas.microsoft.com/office/drawing/2014/main" val="483846451"/>
                    </a:ext>
                  </a:extLst>
                </a:gridCol>
                <a:gridCol w="894321">
                  <a:extLst>
                    <a:ext uri="{9D8B030D-6E8A-4147-A177-3AD203B41FA5}">
                      <a16:colId xmlns:a16="http://schemas.microsoft.com/office/drawing/2014/main" val="4141122400"/>
                    </a:ext>
                  </a:extLst>
                </a:gridCol>
              </a:tblGrid>
              <a:tr h="309341">
                <a:tc>
                  <a:txBody>
                    <a:bodyPr/>
                    <a:lstStyle/>
                    <a:p>
                      <a:pPr algn="ctr"/>
                      <a:r>
                        <a:rPr lang="en-US" sz="1500" dirty="0" err="1" smtClean="0"/>
                        <a:t>Điều</a:t>
                      </a:r>
                      <a:endParaRPr lang="en-US" sz="1500" dirty="0"/>
                    </a:p>
                  </a:txBody>
                  <a:tcPr/>
                </a:tc>
                <a:tc>
                  <a:txBody>
                    <a:bodyPr/>
                    <a:lstStyle/>
                    <a:p>
                      <a:pPr algn="ctr"/>
                      <a:endParaRPr lang="en-US"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algn="ctr"/>
                      <a:r>
                        <a:rPr lang="en-US" sz="1500" dirty="0" err="1" smtClean="0"/>
                        <a:t>Ghi</a:t>
                      </a:r>
                      <a:r>
                        <a:rPr lang="en-US" sz="1500" dirty="0" smtClean="0"/>
                        <a:t> </a:t>
                      </a:r>
                      <a:r>
                        <a:rPr lang="en-US" sz="1500" dirty="0" err="1" smtClean="0"/>
                        <a:t>chú</a:t>
                      </a:r>
                      <a:endParaRPr lang="en-US" sz="1500" dirty="0"/>
                    </a:p>
                  </a:txBody>
                  <a:tcPr/>
                </a:tc>
                <a:extLst>
                  <a:ext uri="{0D108BD9-81ED-4DB2-BD59-A6C34878D82A}">
                    <a16:rowId xmlns:a16="http://schemas.microsoft.com/office/drawing/2014/main" val="2393609304"/>
                  </a:ext>
                </a:extLst>
              </a:tr>
              <a:tr h="4065628">
                <a:tc>
                  <a:txBody>
                    <a:bodyPr/>
                    <a:lstStyle/>
                    <a:p>
                      <a:r>
                        <a:rPr lang="en-US" sz="1500" dirty="0" smtClean="0">
                          <a:latin typeface="Calibri" panose="020F0502020204030204" pitchFamily="34" charset="0"/>
                          <a:ea typeface="Calibri" panose="020F0502020204030204" pitchFamily="34" charset="0"/>
                          <a:cs typeface="Calibri" panose="020F0502020204030204" pitchFamily="34" charset="0"/>
                        </a:rPr>
                        <a:t>5.1.3.3</a:t>
                      </a:r>
                      <a:endParaRPr lang="en-US" sz="15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1500" b="0" dirty="0" err="1" smtClean="0">
                          <a:latin typeface="Calibri" panose="020F0502020204030204" pitchFamily="34" charset="0"/>
                          <a:ea typeface="Calibri" panose="020F0502020204030204" pitchFamily="34" charset="0"/>
                          <a:cs typeface="Calibri" panose="020F0502020204030204" pitchFamily="34" charset="0"/>
                        </a:rPr>
                        <a:t>Thời</a:t>
                      </a:r>
                      <a:r>
                        <a:rPr lang="en-US" sz="1500" b="0" baseline="0" dirty="0" smtClean="0">
                          <a:latin typeface="Calibri" panose="020F0502020204030204" pitchFamily="34" charset="0"/>
                          <a:ea typeface="Calibri" panose="020F0502020204030204" pitchFamily="34" charset="0"/>
                          <a:cs typeface="Calibri" panose="020F0502020204030204" pitchFamily="34" charset="0"/>
                        </a:rPr>
                        <a:t> </a:t>
                      </a:r>
                      <a:r>
                        <a:rPr lang="en-US" sz="1500" b="0" baseline="0" dirty="0" err="1" smtClean="0">
                          <a:latin typeface="Calibri" panose="020F0502020204030204" pitchFamily="34" charset="0"/>
                          <a:ea typeface="Calibri" panose="020F0502020204030204" pitchFamily="34" charset="0"/>
                          <a:cs typeface="Calibri" panose="020F0502020204030204" pitchFamily="34" charset="0"/>
                        </a:rPr>
                        <a:t>gian</a:t>
                      </a:r>
                      <a:r>
                        <a:rPr lang="en-US" sz="1500" b="0" baseline="0" dirty="0" smtClean="0">
                          <a:latin typeface="Calibri" panose="020F0502020204030204" pitchFamily="34" charset="0"/>
                          <a:ea typeface="Calibri" panose="020F0502020204030204" pitchFamily="34" charset="0"/>
                          <a:cs typeface="Calibri" panose="020F0502020204030204" pitchFamily="34" charset="0"/>
                        </a:rPr>
                        <a:t> </a:t>
                      </a:r>
                      <a:r>
                        <a:rPr lang="en-US" sz="1500" b="0" baseline="0" dirty="0" err="1" smtClean="0">
                          <a:latin typeface="Calibri" panose="020F0502020204030204" pitchFamily="34" charset="0"/>
                          <a:ea typeface="Calibri" panose="020F0502020204030204" pitchFamily="34" charset="0"/>
                          <a:cs typeface="Calibri" panose="020F0502020204030204" pitchFamily="34" charset="0"/>
                        </a:rPr>
                        <a:t>chữa</a:t>
                      </a:r>
                      <a:r>
                        <a:rPr lang="en-US" sz="1500" b="0" baseline="0" dirty="0" smtClean="0">
                          <a:latin typeface="Calibri" panose="020F0502020204030204" pitchFamily="34" charset="0"/>
                          <a:ea typeface="Calibri" panose="020F0502020204030204" pitchFamily="34" charset="0"/>
                          <a:cs typeface="Calibri" panose="020F0502020204030204" pitchFamily="34" charset="0"/>
                        </a:rPr>
                        <a:t> </a:t>
                      </a:r>
                      <a:r>
                        <a:rPr lang="en-US" sz="1500" b="0" baseline="0" dirty="0" err="1" smtClean="0">
                          <a:latin typeface="Calibri" panose="020F0502020204030204" pitchFamily="34" charset="0"/>
                          <a:ea typeface="Calibri" panose="020F0502020204030204" pitchFamily="34" charset="0"/>
                          <a:cs typeface="Calibri" panose="020F0502020204030204" pitchFamily="34" charset="0"/>
                        </a:rPr>
                        <a:t>cháy</a:t>
                      </a:r>
                      <a:endParaRPr lang="en-US" sz="1500" b="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en-US" sz="1500" b="1" i="0" kern="1200" dirty="0" smtClean="0">
                          <a:solidFill>
                            <a:schemeClr val="dk1"/>
                          </a:solidFill>
                          <a:effectLst/>
                          <a:latin typeface="Calibri" panose="020F0502020204030204" pitchFamily="34" charset="0"/>
                          <a:ea typeface="+mn-ea"/>
                          <a:cs typeface="Calibri" panose="020F0502020204030204" pitchFamily="34" charset="0"/>
                        </a:rPr>
                        <a:t>5.1.3.3</a:t>
                      </a:r>
                      <a:r>
                        <a:rPr lang="en-US" sz="1500" b="0" i="0" kern="1200" dirty="0" smtClean="0">
                          <a:solidFill>
                            <a:schemeClr val="dk1"/>
                          </a:solidFill>
                          <a:effectLst/>
                          <a:latin typeface="Calibri" panose="020F0502020204030204" pitchFamily="34" charset="0"/>
                          <a:ea typeface="+mn-ea"/>
                          <a:cs typeface="Calibri" panose="020F0502020204030204" pitchFamily="34" charset="0"/>
                        </a:rPr>
                        <a:t> </a:t>
                      </a:r>
                      <a:r>
                        <a:rPr lang="vi-VN" sz="1500" b="0" i="0" kern="1200" dirty="0" smtClean="0">
                          <a:solidFill>
                            <a:schemeClr val="dk1"/>
                          </a:solidFill>
                          <a:effectLst/>
                          <a:latin typeface="Calibri" panose="020F0502020204030204" pitchFamily="34" charset="0"/>
                          <a:ea typeface="+mn-ea"/>
                          <a:cs typeface="Calibri" panose="020F0502020204030204" pitchFamily="34" charset="0"/>
                        </a:rPr>
                        <a:t>Thời gian chữa cháy phải lấy là 3 giờ, trừ những q</a:t>
                      </a:r>
                      <a:r>
                        <a:rPr lang="en-US" sz="1500" b="0" i="0" kern="1200" dirty="0" smtClean="0">
                          <a:solidFill>
                            <a:schemeClr val="dk1"/>
                          </a:solidFill>
                          <a:effectLst/>
                          <a:latin typeface="Calibri" panose="020F0502020204030204" pitchFamily="34" charset="0"/>
                          <a:ea typeface="+mn-ea"/>
                          <a:cs typeface="Calibri" panose="020F0502020204030204" pitchFamily="34" charset="0"/>
                        </a:rPr>
                        <a:t>/</a:t>
                      </a:r>
                      <a:r>
                        <a:rPr lang="vi-VN" sz="1500" b="0" i="0" kern="1200" dirty="0" smtClean="0">
                          <a:solidFill>
                            <a:schemeClr val="dk1"/>
                          </a:solidFill>
                          <a:effectLst/>
                          <a:latin typeface="Calibri" panose="020F0502020204030204" pitchFamily="34" charset="0"/>
                          <a:ea typeface="+mn-ea"/>
                          <a:cs typeface="Calibri" panose="020F0502020204030204" pitchFamily="34" charset="0"/>
                        </a:rPr>
                        <a:t>đ riêng nêu dưới</a:t>
                      </a:r>
                      <a:r>
                        <a:rPr lang="en-US" sz="1500" b="0" i="0" kern="1200" baseline="0" dirty="0" smtClean="0">
                          <a:solidFill>
                            <a:schemeClr val="dk1"/>
                          </a:solidFill>
                          <a:effectLst/>
                          <a:latin typeface="Calibri" panose="020F0502020204030204" pitchFamily="34" charset="0"/>
                          <a:ea typeface="+mn-ea"/>
                          <a:cs typeface="Calibri" panose="020F0502020204030204" pitchFamily="34" charset="0"/>
                        </a:rPr>
                        <a:t> </a:t>
                      </a:r>
                      <a:r>
                        <a:rPr lang="vi-VN" sz="1500" b="0" i="0" kern="1200" dirty="0" smtClean="0">
                          <a:solidFill>
                            <a:schemeClr val="dk1"/>
                          </a:solidFill>
                          <a:effectLst/>
                          <a:latin typeface="Calibri" panose="020F0502020204030204" pitchFamily="34" charset="0"/>
                          <a:ea typeface="+mn-ea"/>
                          <a:cs typeface="Calibri" panose="020F0502020204030204" pitchFamily="34" charset="0"/>
                        </a:rPr>
                        <a:t>đây:</a:t>
                      </a:r>
                      <a:br>
                        <a:rPr lang="vi-VN" sz="1500" b="0" i="0" kern="1200" dirty="0" smtClean="0">
                          <a:solidFill>
                            <a:schemeClr val="dk1"/>
                          </a:solidFill>
                          <a:effectLst/>
                          <a:latin typeface="Calibri" panose="020F0502020204030204" pitchFamily="34" charset="0"/>
                          <a:ea typeface="+mn-ea"/>
                          <a:cs typeface="Calibri" panose="020F0502020204030204" pitchFamily="34" charset="0"/>
                        </a:rPr>
                      </a:br>
                      <a:r>
                        <a:rPr lang="vi-VN" sz="1500" b="0" i="0" kern="1200" dirty="0" smtClean="0">
                          <a:solidFill>
                            <a:schemeClr val="dk1"/>
                          </a:solidFill>
                          <a:effectLst/>
                          <a:latin typeface="Calibri" panose="020F0502020204030204" pitchFamily="34" charset="0"/>
                          <a:ea typeface="+mn-ea"/>
                          <a:cs typeface="Calibri" panose="020F0502020204030204" pitchFamily="34" charset="0"/>
                        </a:rPr>
                        <a:t>- Đối với nhà bậc chịu lửa I, II với kết cấu và lớp cách nhiệt làm từ vật liệu không cháy</a:t>
                      </a:r>
                      <a:r>
                        <a:rPr lang="en-US" sz="1500" b="0" i="0" kern="1200" baseline="0" dirty="0" smtClean="0">
                          <a:solidFill>
                            <a:schemeClr val="dk1"/>
                          </a:solidFill>
                          <a:effectLst/>
                          <a:latin typeface="Calibri" panose="020F0502020204030204" pitchFamily="34" charset="0"/>
                          <a:ea typeface="+mn-ea"/>
                          <a:cs typeface="Calibri" panose="020F0502020204030204" pitchFamily="34" charset="0"/>
                        </a:rPr>
                        <a:t> </a:t>
                      </a:r>
                      <a:r>
                        <a:rPr lang="vi-VN" sz="1500" b="0" i="0" kern="1200" dirty="0" smtClean="0">
                          <a:solidFill>
                            <a:schemeClr val="dk1"/>
                          </a:solidFill>
                          <a:effectLst/>
                          <a:latin typeface="Calibri" panose="020F0502020204030204" pitchFamily="34" charset="0"/>
                          <a:ea typeface="+mn-ea"/>
                          <a:cs typeface="Calibri" panose="020F0502020204030204" pitchFamily="34" charset="0"/>
                        </a:rPr>
                        <a:t>có các khu vực thuộc hạng nguy hiểm cháy nổ D và E lấy là 2 giờ.</a:t>
                      </a:r>
                      <a:endParaRPr lang="en-US" sz="1500" b="0" i="0" kern="1200" dirty="0" smtClean="0">
                        <a:solidFill>
                          <a:schemeClr val="dk1"/>
                        </a:solidFill>
                        <a:effectLst/>
                        <a:latin typeface="Calibri" panose="020F0502020204030204" pitchFamily="34" charset="0"/>
                        <a:ea typeface="+mn-ea"/>
                        <a:cs typeface="Calibri" panose="020F0502020204030204" pitchFamily="34" charset="0"/>
                      </a:endParaRPr>
                    </a:p>
                    <a:p>
                      <a:pPr algn="just"/>
                      <a:endParaRPr lang="en-US" sz="1500" b="0" i="0" kern="1200" dirty="0" smtClean="0">
                        <a:solidFill>
                          <a:schemeClr val="dk1"/>
                        </a:solidFill>
                        <a:effectLst/>
                        <a:latin typeface="Calibri" panose="020F0502020204030204" pitchFamily="34" charset="0"/>
                        <a:ea typeface="+mn-ea"/>
                        <a:cs typeface="Calibri" panose="020F0502020204030204" pitchFamily="34" charset="0"/>
                      </a:endParaRPr>
                    </a:p>
                    <a:p>
                      <a:pPr algn="just"/>
                      <a:endParaRPr lang="en-US" sz="1500" b="0" i="0" kern="1200" dirty="0" smtClean="0">
                        <a:solidFill>
                          <a:schemeClr val="dk1"/>
                        </a:solidFill>
                        <a:effectLst/>
                        <a:latin typeface="Calibri" panose="020F0502020204030204" pitchFamily="34" charset="0"/>
                        <a:ea typeface="+mn-ea"/>
                        <a:cs typeface="Calibri" panose="020F0502020204030204" pitchFamily="34" charset="0"/>
                      </a:endParaRPr>
                    </a:p>
                    <a:p>
                      <a:pPr algn="just"/>
                      <a:endParaRPr lang="en-US" sz="1500" b="0" i="0" kern="1200" dirty="0" smtClean="0">
                        <a:solidFill>
                          <a:schemeClr val="dk1"/>
                        </a:solidFill>
                        <a:effectLst/>
                        <a:latin typeface="Calibri" panose="020F0502020204030204" pitchFamily="34" charset="0"/>
                        <a:ea typeface="+mn-ea"/>
                        <a:cs typeface="Calibri" panose="020F0502020204030204" pitchFamily="34" charset="0"/>
                      </a:endParaRPr>
                    </a:p>
                    <a:p>
                      <a:pPr algn="just"/>
                      <a:endParaRPr lang="en-US" sz="1500" b="0" i="0" kern="1200" dirty="0" smtClean="0">
                        <a:solidFill>
                          <a:schemeClr val="dk1"/>
                        </a:solidFill>
                        <a:effectLst/>
                        <a:latin typeface="Calibri" panose="020F0502020204030204" pitchFamily="34" charset="0"/>
                        <a:ea typeface="+mn-ea"/>
                        <a:cs typeface="Calibri" panose="020F0502020204030204" pitchFamily="34" charset="0"/>
                      </a:endParaRPr>
                    </a:p>
                    <a:p>
                      <a:pPr algn="just"/>
                      <a:endParaRPr lang="en-US" sz="1500" b="0" i="0" kern="1200" dirty="0" smtClean="0">
                        <a:solidFill>
                          <a:schemeClr val="dk1"/>
                        </a:solidFill>
                        <a:effectLst/>
                        <a:latin typeface="Calibri" panose="020F0502020204030204" pitchFamily="34" charset="0"/>
                        <a:ea typeface="+mn-ea"/>
                        <a:cs typeface="Calibri" panose="020F0502020204030204" pitchFamily="34" charset="0"/>
                      </a:endParaRPr>
                    </a:p>
                    <a:p>
                      <a:pPr algn="just"/>
                      <a:endParaRPr lang="en-US" sz="1500" b="0" i="0" kern="1200" dirty="0" smtClean="0">
                        <a:solidFill>
                          <a:schemeClr val="dk1"/>
                        </a:solidFill>
                        <a:effectLst/>
                        <a:latin typeface="Calibri" panose="020F0502020204030204" pitchFamily="34" charset="0"/>
                        <a:ea typeface="+mn-ea"/>
                        <a:cs typeface="Calibri" panose="020F0502020204030204" pitchFamily="34" charset="0"/>
                      </a:endParaRPr>
                    </a:p>
                    <a:p>
                      <a:pPr algn="just"/>
                      <a:endParaRPr lang="en-US" sz="1500" b="0" i="0" kern="1200" dirty="0" smtClean="0">
                        <a:solidFill>
                          <a:schemeClr val="dk1"/>
                        </a:solidFill>
                        <a:effectLst/>
                        <a:latin typeface="Calibri" panose="020F0502020204030204" pitchFamily="34" charset="0"/>
                        <a:ea typeface="+mn-ea"/>
                        <a:cs typeface="Calibri" panose="020F0502020204030204" pitchFamily="34" charset="0"/>
                      </a:endParaRPr>
                    </a:p>
                    <a:p>
                      <a:pPr algn="just"/>
                      <a:endParaRPr lang="en-US" sz="1500" b="0" i="0" kern="1200" dirty="0" smtClean="0">
                        <a:solidFill>
                          <a:schemeClr val="dk1"/>
                        </a:solidFill>
                        <a:effectLst/>
                        <a:latin typeface="Calibri" panose="020F0502020204030204" pitchFamily="34" charset="0"/>
                        <a:ea typeface="+mn-ea"/>
                        <a:cs typeface="Calibri" panose="020F0502020204030204" pitchFamily="34" charset="0"/>
                      </a:endParaRPr>
                    </a:p>
                    <a:p>
                      <a:pPr algn="just"/>
                      <a:endParaRPr lang="en-US" sz="1500" b="0" i="0" kern="1200" dirty="0" smtClean="0">
                        <a:solidFill>
                          <a:schemeClr val="dk1"/>
                        </a:solidFill>
                        <a:effectLst/>
                        <a:latin typeface="Calibri" panose="020F0502020204030204" pitchFamily="34" charset="0"/>
                        <a:ea typeface="+mn-ea"/>
                        <a:cs typeface="Calibri" panose="020F0502020204030204" pitchFamily="34" charset="0"/>
                      </a:endParaRPr>
                    </a:p>
                    <a:p>
                      <a:pPr algn="just"/>
                      <a:endParaRPr lang="en-US" sz="1500" b="0" i="0" kern="1200" dirty="0" smtClean="0">
                        <a:solidFill>
                          <a:schemeClr val="dk1"/>
                        </a:solidFill>
                        <a:effectLst/>
                        <a:latin typeface="Calibri" panose="020F0502020204030204" pitchFamily="34" charset="0"/>
                        <a:ea typeface="+mn-ea"/>
                        <a:cs typeface="Calibri" panose="020F0502020204030204" pitchFamily="34" charset="0"/>
                      </a:endParaRPr>
                    </a:p>
                    <a:p>
                      <a:pPr algn="just"/>
                      <a:r>
                        <a:rPr lang="vi-VN" sz="1500" b="0" i="0" kern="1200" dirty="0" smtClean="0">
                          <a:solidFill>
                            <a:schemeClr val="dk1"/>
                          </a:solidFill>
                          <a:effectLst/>
                          <a:latin typeface="Calibri" panose="020F0502020204030204" pitchFamily="34" charset="0"/>
                          <a:ea typeface="+mn-ea"/>
                          <a:cs typeface="Calibri" panose="020F0502020204030204" pitchFamily="34" charset="0"/>
                        </a:rPr>
                        <a:t>- Đối với kho dạng hở chứa vật liệu từ gỗ - không nhỏ hơn 5 giờ</a:t>
                      </a:r>
                      <a:r>
                        <a:rPr lang="vi-VN" sz="1500" dirty="0" smtClean="0">
                          <a:latin typeface="Calibri" panose="020F0502020204030204" pitchFamily="34" charset="0"/>
                          <a:cs typeface="Calibri" panose="020F0502020204030204" pitchFamily="34" charset="0"/>
                        </a:rPr>
                        <a:t> </a:t>
                      </a:r>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txBody>
                  <a:tcPr/>
                </a:tc>
                <a:tc>
                  <a:txBody>
                    <a:bodyPr/>
                    <a:lstStyle/>
                    <a:p>
                      <a:pPr algn="just"/>
                      <a:r>
                        <a:rPr lang="vi-VN" sz="1500" b="1" i="0" kern="1200" dirty="0" smtClean="0">
                          <a:solidFill>
                            <a:schemeClr val="dk1"/>
                          </a:solidFill>
                          <a:effectLst/>
                          <a:latin typeface="Calibri" panose="020F0502020204030204" pitchFamily="34" charset="0"/>
                          <a:ea typeface="+mn-ea"/>
                          <a:cs typeface="Calibri" panose="020F0502020204030204" pitchFamily="34" charset="0"/>
                        </a:rPr>
                        <a:t>5.1.3.3</a:t>
                      </a:r>
                      <a:r>
                        <a:rPr lang="vi-VN" sz="1500" b="0" i="0" kern="1200" dirty="0" smtClean="0">
                          <a:solidFill>
                            <a:schemeClr val="dk1"/>
                          </a:solidFill>
                          <a:effectLst/>
                          <a:latin typeface="Calibri" panose="020F0502020204030204" pitchFamily="34" charset="0"/>
                          <a:ea typeface="+mn-ea"/>
                          <a:cs typeface="Calibri" panose="020F0502020204030204" pitchFamily="34" charset="0"/>
                        </a:rPr>
                        <a:t>  Thời gian chữa cháy phải lấy là 3 giờ, trừ những q</a:t>
                      </a:r>
                      <a:r>
                        <a:rPr lang="en-US" sz="1500" b="0" i="0" kern="1200" dirty="0" smtClean="0">
                          <a:solidFill>
                            <a:schemeClr val="dk1"/>
                          </a:solidFill>
                          <a:effectLst/>
                          <a:latin typeface="Calibri" panose="020F0502020204030204" pitchFamily="34" charset="0"/>
                          <a:ea typeface="+mn-ea"/>
                          <a:cs typeface="Calibri" panose="020F0502020204030204" pitchFamily="34" charset="0"/>
                        </a:rPr>
                        <a:t>/</a:t>
                      </a:r>
                      <a:r>
                        <a:rPr lang="vi-VN" sz="1500" b="0" i="0" kern="1200" dirty="0" smtClean="0">
                          <a:solidFill>
                            <a:schemeClr val="dk1"/>
                          </a:solidFill>
                          <a:effectLst/>
                          <a:latin typeface="Calibri" panose="020F0502020204030204" pitchFamily="34" charset="0"/>
                          <a:ea typeface="+mn-ea"/>
                          <a:cs typeface="Calibri" panose="020F0502020204030204" pitchFamily="34" charset="0"/>
                        </a:rPr>
                        <a:t>đ riêng nêu dưới đây:</a:t>
                      </a:r>
                    </a:p>
                    <a:p>
                      <a:pPr algn="just"/>
                      <a:r>
                        <a:rPr lang="vi-VN" sz="1500" b="0" i="0" kern="1200" dirty="0" smtClean="0">
                          <a:solidFill>
                            <a:schemeClr val="dk1"/>
                          </a:solidFill>
                          <a:effectLst/>
                          <a:latin typeface="Calibri" panose="020F0502020204030204" pitchFamily="34" charset="0"/>
                          <a:ea typeface="+mn-ea"/>
                          <a:cs typeface="Calibri" panose="020F0502020204030204" pitchFamily="34" charset="0"/>
                        </a:rPr>
                        <a:t>- Đối với nhà bậc chịu lửa I, II với kết cấu và lớp cách nhiệt làm từ vật liệu không cháy có các khu vực thuộc hạng nguy hiểm cháy nổ D và E lấy là 2 giờ;</a:t>
                      </a:r>
                    </a:p>
                    <a:p>
                      <a:pPr algn="just"/>
                      <a:r>
                        <a:rPr lang="vi-VN" sz="1500" b="0" i="0" kern="1200" dirty="0" smtClean="0">
                          <a:solidFill>
                            <a:srgbClr val="FF0000"/>
                          </a:solidFill>
                          <a:effectLst/>
                          <a:latin typeface="Calibri" panose="020F0502020204030204" pitchFamily="34" charset="0"/>
                          <a:ea typeface="+mn-ea"/>
                          <a:cs typeface="Calibri" panose="020F0502020204030204" pitchFamily="34" charset="0"/>
                        </a:rPr>
                        <a:t>- Đối với công trình nhà trẻ, trường mẫu giáo, mầm non, nhà thuộc nhóm nguy hiểm cháy theo công năng F4.1, F4.3 ở khu vực nông thôn, có bậc chịu lửa I, II với kết cấu và lớp cách nhiệt làm từ vật liệu không cháy cao không quá 3 tầng, </a:t>
                      </a:r>
                      <a:r>
                        <a:rPr lang="en-US" sz="1500" b="0" i="0" kern="1200" dirty="0" smtClean="0">
                          <a:solidFill>
                            <a:srgbClr val="FF0000"/>
                          </a:solidFill>
                          <a:effectLst/>
                          <a:latin typeface="Calibri" panose="020F0502020204030204" pitchFamily="34" charset="0"/>
                          <a:ea typeface="+mn-ea"/>
                          <a:cs typeface="Calibri" panose="020F0502020204030204" pitchFamily="34" charset="0"/>
                        </a:rPr>
                        <a:t>DT</a:t>
                      </a:r>
                      <a:r>
                        <a:rPr lang="vi-VN" sz="1500" b="0" i="0" kern="1200" dirty="0" smtClean="0">
                          <a:solidFill>
                            <a:srgbClr val="FF0000"/>
                          </a:solidFill>
                          <a:effectLst/>
                          <a:latin typeface="Calibri" panose="020F0502020204030204" pitchFamily="34" charset="0"/>
                          <a:ea typeface="+mn-ea"/>
                          <a:cs typeface="Calibri" panose="020F0502020204030204" pitchFamily="34" charset="0"/>
                        </a:rPr>
                        <a:t> xây dựng ≤ 500 m</a:t>
                      </a:r>
                      <a:r>
                        <a:rPr lang="vi-VN" sz="1500" b="0" i="0" kern="1200" baseline="30000" dirty="0" smtClean="0">
                          <a:solidFill>
                            <a:srgbClr val="FF0000"/>
                          </a:solidFill>
                          <a:effectLst/>
                          <a:latin typeface="Calibri" panose="020F0502020204030204" pitchFamily="34" charset="0"/>
                          <a:ea typeface="+mn-ea"/>
                          <a:cs typeface="Calibri" panose="020F0502020204030204" pitchFamily="34" charset="0"/>
                        </a:rPr>
                        <a:t>2</a:t>
                      </a:r>
                      <a:r>
                        <a:rPr lang="vi-VN" sz="1500" b="0" i="0" kern="1200" dirty="0" smtClean="0">
                          <a:solidFill>
                            <a:srgbClr val="FF0000"/>
                          </a:solidFill>
                          <a:effectLst/>
                          <a:latin typeface="Calibri" panose="020F0502020204030204" pitchFamily="34" charset="0"/>
                          <a:ea typeface="+mn-ea"/>
                          <a:cs typeface="Calibri" panose="020F0502020204030204" pitchFamily="34" charset="0"/>
                        </a:rPr>
                        <a:t> lấy là 1 giờ;</a:t>
                      </a:r>
                      <a:r>
                        <a:rPr lang="en-US" sz="1500" b="0" i="0" kern="1200" dirty="0" smtClean="0">
                          <a:solidFill>
                            <a:srgbClr val="FF0000"/>
                          </a:solidFill>
                          <a:effectLst/>
                          <a:latin typeface="Calibri" panose="020F0502020204030204" pitchFamily="34" charset="0"/>
                          <a:ea typeface="+mn-ea"/>
                          <a:cs typeface="Calibri" panose="020F0502020204030204" pitchFamily="34" charset="0"/>
                        </a:rPr>
                        <a:t> </a:t>
                      </a:r>
                      <a:r>
                        <a:rPr lang="en-US" sz="1500" b="0" i="0" kern="1200" dirty="0" err="1" smtClean="0">
                          <a:solidFill>
                            <a:srgbClr val="FF0000"/>
                          </a:solidFill>
                          <a:effectLst/>
                          <a:latin typeface="Calibri" panose="020F0502020204030204" pitchFamily="34" charset="0"/>
                          <a:ea typeface="+mn-ea"/>
                          <a:cs typeface="Calibri" panose="020F0502020204030204" pitchFamily="34" charset="0"/>
                        </a:rPr>
                        <a:t>cho</a:t>
                      </a:r>
                      <a:r>
                        <a:rPr lang="en-US" sz="1500" b="0" i="0" kern="1200" dirty="0" smtClean="0">
                          <a:solidFill>
                            <a:srgbClr val="FF0000"/>
                          </a:solidFill>
                          <a:effectLst/>
                          <a:latin typeface="Calibri" panose="020F0502020204030204" pitchFamily="34" charset="0"/>
                          <a:ea typeface="+mn-ea"/>
                          <a:cs typeface="Calibri" panose="020F0502020204030204" pitchFamily="34" charset="0"/>
                        </a:rPr>
                        <a:t> </a:t>
                      </a:r>
                      <a:r>
                        <a:rPr lang="en-US" sz="1500" b="0" i="0" kern="1200" dirty="0" err="1" smtClean="0">
                          <a:solidFill>
                            <a:srgbClr val="FF0000"/>
                          </a:solidFill>
                          <a:effectLst/>
                          <a:latin typeface="Calibri" panose="020F0502020204030204" pitchFamily="34" charset="0"/>
                          <a:ea typeface="+mn-ea"/>
                          <a:cs typeface="Calibri" panose="020F0502020204030204" pitchFamily="34" charset="0"/>
                        </a:rPr>
                        <a:t>phép</a:t>
                      </a:r>
                      <a:r>
                        <a:rPr lang="en-US" sz="1500" b="0" i="0" kern="1200" baseline="0" dirty="0" smtClean="0">
                          <a:solidFill>
                            <a:srgbClr val="FF0000"/>
                          </a:solidFill>
                          <a:effectLst/>
                          <a:latin typeface="Calibri" panose="020F0502020204030204" pitchFamily="34" charset="0"/>
                          <a:ea typeface="+mn-ea"/>
                          <a:cs typeface="Calibri" panose="020F0502020204030204" pitchFamily="34" charset="0"/>
                        </a:rPr>
                        <a:t> </a:t>
                      </a:r>
                      <a:r>
                        <a:rPr lang="vi-VN" sz="1500" b="0" i="0" kern="1200" dirty="0" smtClean="0">
                          <a:solidFill>
                            <a:srgbClr val="FF0000"/>
                          </a:solidFill>
                          <a:effectLst/>
                          <a:latin typeface="Calibri" panose="020F0502020204030204" pitchFamily="34" charset="0"/>
                          <a:ea typeface="+mn-ea"/>
                          <a:cs typeface="Calibri" panose="020F0502020204030204" pitchFamily="34" charset="0"/>
                        </a:rPr>
                        <a:t>sử dụng hệ thống họng nước chữa cháy bên trong để thay thế cho hệ thống cấp nước chữa cháy ngoài nhà</a:t>
                      </a:r>
                      <a:r>
                        <a:rPr lang="en-US" sz="1500" b="0" i="0" kern="1200" dirty="0" smtClean="0">
                          <a:solidFill>
                            <a:srgbClr val="FF0000"/>
                          </a:solidFill>
                          <a:effectLst/>
                          <a:latin typeface="Calibri" panose="020F0502020204030204" pitchFamily="34" charset="0"/>
                          <a:ea typeface="+mn-ea"/>
                          <a:cs typeface="Calibri" panose="020F0502020204030204" pitchFamily="34" charset="0"/>
                        </a:rPr>
                        <a:t>.</a:t>
                      </a:r>
                      <a:endParaRPr lang="vi-VN" sz="1500" b="0" i="0" kern="1200" dirty="0" smtClean="0">
                        <a:solidFill>
                          <a:srgbClr val="FF0000"/>
                        </a:solidFill>
                        <a:effectLst/>
                        <a:latin typeface="Calibri" panose="020F0502020204030204" pitchFamily="34" charset="0"/>
                        <a:ea typeface="+mn-ea"/>
                        <a:cs typeface="Calibri" panose="020F0502020204030204" pitchFamily="34" charset="0"/>
                      </a:endParaRPr>
                    </a:p>
                    <a:p>
                      <a:pPr algn="just"/>
                      <a:r>
                        <a:rPr lang="vi-VN" sz="1500" b="0" i="0" kern="1200" dirty="0" smtClean="0">
                          <a:solidFill>
                            <a:schemeClr val="dk1"/>
                          </a:solidFill>
                          <a:effectLst/>
                          <a:latin typeface="Calibri" panose="020F0502020204030204" pitchFamily="34" charset="0"/>
                          <a:ea typeface="+mn-ea"/>
                          <a:cs typeface="Calibri" panose="020F0502020204030204" pitchFamily="34" charset="0"/>
                        </a:rPr>
                        <a:t>- Đối với kho dạng hở chứa vật liệu từ gỗ - không nhỏ hơn 5 giờ</a:t>
                      </a:r>
                      <a:endParaRPr lang="vi-VN" sz="1500" b="0" i="0" kern="1200" dirty="0">
                        <a:solidFill>
                          <a:schemeClr val="dk1"/>
                        </a:solidFill>
                        <a:effectLst/>
                        <a:latin typeface="Calibri" panose="020F0502020204030204" pitchFamily="34" charset="0"/>
                        <a:ea typeface="+mn-ea"/>
                        <a:cs typeface="Calibri" panose="020F0502020204030204" pitchFamily="34" charset="0"/>
                      </a:endParaRPr>
                    </a:p>
                  </a:txBody>
                  <a:tcPr/>
                </a:tc>
                <a:tc>
                  <a:txBody>
                    <a:bodyPr/>
                    <a:lstStyle/>
                    <a:p>
                      <a:pPr algn="just"/>
                      <a:r>
                        <a:rPr lang="en-US" sz="1500" i="1" baseline="0" dirty="0" err="1" smtClean="0">
                          <a:latin typeface="Calibri" panose="020F0502020204030204" pitchFamily="34" charset="0"/>
                          <a:cs typeface="Calibri" panose="020F0502020204030204" pitchFamily="34" charset="0"/>
                        </a:rPr>
                        <a:t>Soát</a:t>
                      </a:r>
                      <a:r>
                        <a:rPr lang="en-US" sz="1500" i="1" baseline="0" dirty="0" smtClean="0">
                          <a:latin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cs typeface="Calibri" panose="020F0502020204030204" pitchFamily="34" charset="0"/>
                        </a:rPr>
                        <a:t>xét</a:t>
                      </a:r>
                      <a:endParaRPr lang="en-US" sz="1500" i="1" baseline="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100195015"/>
                  </a:ext>
                </a:extLst>
              </a:tr>
              <a:tr h="12105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latin typeface="Calibri" panose="020F0502020204030204" pitchFamily="34" charset="0"/>
                          <a:ea typeface="Calibri" panose="020F0502020204030204" pitchFamily="34" charset="0"/>
                          <a:cs typeface="Calibri" panose="020F0502020204030204" pitchFamily="34" charset="0"/>
                        </a:rPr>
                        <a:t>5.1.4.3</a:t>
                      </a: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1500" dirty="0" smtClean="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endParaRPr lang="en-US" sz="1500" i="0" kern="1200" dirty="0" smtClean="0">
                        <a:solidFill>
                          <a:schemeClr val="tx1"/>
                        </a:solidFill>
                        <a:effectLst/>
                        <a:latin typeface="Calibri" panose="020F0502020204030204" pitchFamily="34" charset="0"/>
                        <a:ea typeface="+mn-ea"/>
                        <a:cs typeface="Calibri" panose="020F0502020204030204" pitchFamily="34" charset="0"/>
                      </a:endParaRPr>
                    </a:p>
                  </a:txBody>
                  <a:tcPr/>
                </a:tc>
                <a:tc>
                  <a:txBody>
                    <a:bodyPr/>
                    <a:lstStyle/>
                    <a:p>
                      <a:pPr algn="just"/>
                      <a:r>
                        <a:rPr lang="en-US" sz="1500" b="1" kern="1200" dirty="0" smtClean="0">
                          <a:solidFill>
                            <a:srgbClr val="FF0000"/>
                          </a:solidFill>
                          <a:effectLst/>
                          <a:latin typeface="Calibri" panose="020F0502020204030204" pitchFamily="34" charset="0"/>
                          <a:ea typeface="+mn-ea"/>
                          <a:cs typeface="Calibri" panose="020F0502020204030204" pitchFamily="34" charset="0"/>
                        </a:rPr>
                        <a:t>5.1.4.3.</a:t>
                      </a:r>
                      <a:r>
                        <a:rPr lang="en-US" sz="1500" b="1" kern="1200" baseline="0" dirty="0" smtClean="0">
                          <a:solidFill>
                            <a:srgbClr val="FF0000"/>
                          </a:solidFill>
                          <a:effectLst/>
                          <a:latin typeface="Calibri" panose="020F0502020204030204" pitchFamily="34" charset="0"/>
                          <a:ea typeface="+mn-ea"/>
                          <a:cs typeface="Calibri" panose="020F0502020204030204" pitchFamily="34" charset="0"/>
                        </a:rPr>
                        <a:t> </a:t>
                      </a:r>
                      <a:r>
                        <a:rPr lang="vi-VN" sz="1500" b="0" i="0" kern="1200" dirty="0" smtClean="0">
                          <a:solidFill>
                            <a:srgbClr val="FF0000"/>
                          </a:solidFill>
                          <a:effectLst/>
                          <a:latin typeface="Calibri" panose="020F0502020204030204" pitchFamily="34" charset="0"/>
                          <a:ea typeface="+mn-ea"/>
                          <a:cs typeface="Calibri" panose="020F0502020204030204" pitchFamily="34" charset="0"/>
                        </a:rPr>
                        <a:t>Đường ống phải được phân chia thành các đoạn bằng các van khoá bảo đảm để khi sửa chữa sẽ không ng</a:t>
                      </a:r>
                      <a:r>
                        <a:rPr lang="en-US" sz="1500" b="0" i="0" kern="1200" dirty="0" smtClean="0">
                          <a:solidFill>
                            <a:srgbClr val="FF0000"/>
                          </a:solidFill>
                          <a:effectLst/>
                          <a:latin typeface="Calibri" panose="020F0502020204030204" pitchFamily="34" charset="0"/>
                          <a:ea typeface="+mn-ea"/>
                          <a:cs typeface="Calibri" panose="020F0502020204030204" pitchFamily="34" charset="0"/>
                        </a:rPr>
                        <a:t>ắ</a:t>
                      </a:r>
                      <a:r>
                        <a:rPr lang="vi-VN" sz="1500" b="0" i="0" kern="1200" dirty="0" smtClean="0">
                          <a:solidFill>
                            <a:srgbClr val="FF0000"/>
                          </a:solidFill>
                          <a:effectLst/>
                          <a:latin typeface="Calibri" panose="020F0502020204030204" pitchFamily="34" charset="0"/>
                          <a:ea typeface="+mn-ea"/>
                          <a:cs typeface="Calibri" panose="020F0502020204030204" pitchFamily="34" charset="0"/>
                        </a:rPr>
                        <a:t>t </a:t>
                      </a:r>
                      <a:r>
                        <a:rPr lang="en-US" sz="1500" b="0" i="0" kern="1200" dirty="0" smtClean="0">
                          <a:solidFill>
                            <a:srgbClr val="FF0000"/>
                          </a:solidFill>
                          <a:effectLst/>
                          <a:latin typeface="Calibri" panose="020F0502020204030204" pitchFamily="34" charset="0"/>
                          <a:ea typeface="+mn-ea"/>
                          <a:cs typeface="Calibri" panose="020F0502020204030204" pitchFamily="34" charset="0"/>
                        </a:rPr>
                        <a:t>&gt; </a:t>
                      </a:r>
                      <a:r>
                        <a:rPr lang="vi-VN" sz="1500" b="0" i="0" kern="1200" dirty="0" smtClean="0">
                          <a:solidFill>
                            <a:srgbClr val="FF0000"/>
                          </a:solidFill>
                          <a:effectLst/>
                          <a:latin typeface="Calibri" panose="020F0502020204030204" pitchFamily="34" charset="0"/>
                          <a:ea typeface="+mn-ea"/>
                          <a:cs typeface="Calibri" panose="020F0502020204030204" pitchFamily="34" charset="0"/>
                        </a:rPr>
                        <a:t>05 trụ cấp nước chữa cháy</a:t>
                      </a:r>
                      <a:endParaRPr lang="en-US" sz="1500" b="0" i="1" kern="1200" baseline="0" dirty="0" smtClean="0">
                        <a:solidFill>
                          <a:srgbClr val="FF0000"/>
                        </a:solidFill>
                        <a:effectLst/>
                        <a:latin typeface="Calibri" panose="020F0502020204030204" pitchFamily="34" charset="0"/>
                        <a:ea typeface="+mn-ea"/>
                        <a:cs typeface="Calibri" panose="020F0502020204030204" pitchFamily="34" charset="0"/>
                      </a:endParaRPr>
                    </a:p>
                  </a:txBody>
                  <a:tcPr/>
                </a:tc>
                <a:tc>
                  <a:txBody>
                    <a:bodyPr/>
                    <a:lstStyle/>
                    <a:p>
                      <a:pPr algn="just"/>
                      <a:r>
                        <a:rPr lang="en-US" sz="1500" i="1" baseline="0" dirty="0" err="1" smtClean="0">
                          <a:latin typeface="Calibri" panose="020F0502020204030204" pitchFamily="34" charset="0"/>
                          <a:cs typeface="Calibri" panose="020F0502020204030204" pitchFamily="34" charset="0"/>
                        </a:rPr>
                        <a:t>Bổ</a:t>
                      </a:r>
                      <a:r>
                        <a:rPr lang="en-US" sz="1500" i="1" baseline="0" dirty="0" smtClean="0">
                          <a:latin typeface="Calibri" panose="020F0502020204030204" pitchFamily="34" charset="0"/>
                          <a:cs typeface="Calibri" panose="020F0502020204030204" pitchFamily="34" charset="0"/>
                        </a:rPr>
                        <a:t> sung</a:t>
                      </a:r>
                      <a:endParaRPr lang="en-US" sz="1500" i="1" baseline="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789265836"/>
                  </a:ext>
                </a:extLst>
              </a:tr>
            </a:tbl>
          </a:graphicData>
        </a:graphic>
      </p:graphicFrame>
    </p:spTree>
    <p:extLst>
      <p:ext uri="{BB962C8B-B14F-4D97-AF65-F5344CB8AC3E}">
        <p14:creationId xmlns:p14="http://schemas.microsoft.com/office/powerpoint/2010/main" val="183571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630240"/>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072280960"/>
              </p:ext>
            </p:extLst>
          </p:nvPr>
        </p:nvGraphicFramePr>
        <p:xfrm>
          <a:off x="37175" y="1097281"/>
          <a:ext cx="9069654" cy="5717663"/>
        </p:xfrm>
        <a:graphic>
          <a:graphicData uri="http://schemas.openxmlformats.org/drawingml/2006/table">
            <a:tbl>
              <a:tblPr firstRow="1" bandRow="1">
                <a:tableStyleId>{5C22544A-7EE6-4342-B048-85BDC9FD1C3A}</a:tableStyleId>
              </a:tblPr>
              <a:tblGrid>
                <a:gridCol w="774675">
                  <a:extLst>
                    <a:ext uri="{9D8B030D-6E8A-4147-A177-3AD203B41FA5}">
                      <a16:colId xmlns:a16="http://schemas.microsoft.com/office/drawing/2014/main" val="1411077708"/>
                    </a:ext>
                  </a:extLst>
                </a:gridCol>
                <a:gridCol w="888763">
                  <a:extLst>
                    <a:ext uri="{9D8B030D-6E8A-4147-A177-3AD203B41FA5}">
                      <a16:colId xmlns:a16="http://schemas.microsoft.com/office/drawing/2014/main" val="4040167514"/>
                    </a:ext>
                  </a:extLst>
                </a:gridCol>
                <a:gridCol w="2563738">
                  <a:extLst>
                    <a:ext uri="{9D8B030D-6E8A-4147-A177-3AD203B41FA5}">
                      <a16:colId xmlns:a16="http://schemas.microsoft.com/office/drawing/2014/main" val="4262170039"/>
                    </a:ext>
                  </a:extLst>
                </a:gridCol>
                <a:gridCol w="3948157">
                  <a:extLst>
                    <a:ext uri="{9D8B030D-6E8A-4147-A177-3AD203B41FA5}">
                      <a16:colId xmlns:a16="http://schemas.microsoft.com/office/drawing/2014/main" val="483846451"/>
                    </a:ext>
                  </a:extLst>
                </a:gridCol>
                <a:gridCol w="894321">
                  <a:extLst>
                    <a:ext uri="{9D8B030D-6E8A-4147-A177-3AD203B41FA5}">
                      <a16:colId xmlns:a16="http://schemas.microsoft.com/office/drawing/2014/main" val="4141122400"/>
                    </a:ext>
                  </a:extLst>
                </a:gridCol>
              </a:tblGrid>
              <a:tr h="269135">
                <a:tc>
                  <a:txBody>
                    <a:bodyPr/>
                    <a:lstStyle/>
                    <a:p>
                      <a:pPr algn="ctr"/>
                      <a:r>
                        <a:rPr lang="en-US" sz="1500" dirty="0" err="1" smtClean="0"/>
                        <a:t>Điều</a:t>
                      </a:r>
                      <a:endParaRPr lang="en-US" sz="1500" dirty="0"/>
                    </a:p>
                  </a:txBody>
                  <a:tcPr/>
                </a:tc>
                <a:tc>
                  <a:txBody>
                    <a:bodyPr/>
                    <a:lstStyle/>
                    <a:p>
                      <a:pPr algn="ctr"/>
                      <a:endParaRPr lang="en-US"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06/2022-BXD</a:t>
                      </a:r>
                    </a:p>
                  </a:txBody>
                  <a:tcPr/>
                </a:tc>
                <a:tc>
                  <a:txBody>
                    <a:bodyPr/>
                    <a:lstStyle/>
                    <a:p>
                      <a:pPr algn="ctr"/>
                      <a:r>
                        <a:rPr lang="en-US" sz="1500" dirty="0" err="1" smtClean="0"/>
                        <a:t>Ghi</a:t>
                      </a:r>
                      <a:r>
                        <a:rPr lang="en-US" sz="1500" dirty="0" smtClean="0"/>
                        <a:t> </a:t>
                      </a:r>
                      <a:r>
                        <a:rPr lang="en-US" sz="1500" dirty="0" err="1" smtClean="0"/>
                        <a:t>chú</a:t>
                      </a:r>
                      <a:endParaRPr lang="en-US" sz="1500" dirty="0"/>
                    </a:p>
                  </a:txBody>
                  <a:tcPr/>
                </a:tc>
                <a:extLst>
                  <a:ext uri="{0D108BD9-81ED-4DB2-BD59-A6C34878D82A}">
                    <a16:rowId xmlns:a16="http://schemas.microsoft.com/office/drawing/2014/main" val="2393609304"/>
                  </a:ext>
                </a:extLst>
              </a:tr>
              <a:tr h="1038094">
                <a:tc>
                  <a:txBody>
                    <a:bodyPr/>
                    <a:lstStyle/>
                    <a:p>
                      <a:r>
                        <a:rPr lang="en-US" sz="1500" dirty="0" smtClean="0">
                          <a:latin typeface="Calibri" panose="020F0502020204030204" pitchFamily="34" charset="0"/>
                          <a:ea typeface="Calibri" panose="020F0502020204030204" pitchFamily="34" charset="0"/>
                          <a:cs typeface="Calibri" panose="020F0502020204030204" pitchFamily="34" charset="0"/>
                        </a:rPr>
                        <a:t>5.1.4.6</a:t>
                      </a:r>
                      <a:endParaRPr lang="en-US" sz="15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dirty="0" err="1" smtClean="0">
                          <a:latin typeface="Calibri" panose="020F0502020204030204" pitchFamily="34" charset="0"/>
                          <a:ea typeface="Calibri" panose="020F0502020204030204" pitchFamily="34" charset="0"/>
                          <a:cs typeface="Calibri" panose="020F0502020204030204" pitchFamily="34" charset="0"/>
                        </a:rPr>
                        <a:t>Trụ</a:t>
                      </a:r>
                      <a:r>
                        <a:rPr lang="en-US" sz="1500" b="0" baseline="0" dirty="0" smtClean="0">
                          <a:latin typeface="Calibri" panose="020F0502020204030204" pitchFamily="34" charset="0"/>
                          <a:ea typeface="Calibri" panose="020F0502020204030204" pitchFamily="34" charset="0"/>
                          <a:cs typeface="Calibri" panose="020F0502020204030204" pitchFamily="34" charset="0"/>
                        </a:rPr>
                        <a:t> </a:t>
                      </a:r>
                      <a:r>
                        <a:rPr lang="en-US" sz="1500" b="0" baseline="0" dirty="0" err="1" smtClean="0">
                          <a:latin typeface="Calibri" panose="020F0502020204030204" pitchFamily="34" charset="0"/>
                          <a:ea typeface="Calibri" panose="020F0502020204030204" pitchFamily="34" charset="0"/>
                          <a:cs typeface="Calibri" panose="020F0502020204030204" pitchFamily="34" charset="0"/>
                        </a:rPr>
                        <a:t>cấp</a:t>
                      </a:r>
                      <a:r>
                        <a:rPr lang="en-US" sz="1500" b="0" baseline="0" dirty="0" smtClean="0">
                          <a:latin typeface="Calibri" panose="020F0502020204030204" pitchFamily="34" charset="0"/>
                          <a:ea typeface="Calibri" panose="020F0502020204030204" pitchFamily="34" charset="0"/>
                          <a:cs typeface="Calibri" panose="020F0502020204030204" pitchFamily="34" charset="0"/>
                        </a:rPr>
                        <a:t> </a:t>
                      </a:r>
                      <a:r>
                        <a:rPr lang="en-US" sz="1500" b="0" baseline="0" dirty="0" err="1" smtClean="0">
                          <a:latin typeface="Calibri" panose="020F0502020204030204" pitchFamily="34" charset="0"/>
                          <a:ea typeface="Calibri" panose="020F0502020204030204" pitchFamily="34" charset="0"/>
                          <a:cs typeface="Calibri" panose="020F0502020204030204" pitchFamily="34" charset="0"/>
                        </a:rPr>
                        <a:t>nước</a:t>
                      </a:r>
                      <a:endParaRPr lang="en-US" sz="1500" b="0" dirty="0" smtClean="0">
                        <a:latin typeface="Calibri" panose="020F0502020204030204" pitchFamily="34" charset="0"/>
                        <a:ea typeface="Calibri" panose="020F0502020204030204" pitchFamily="34" charset="0"/>
                        <a:cs typeface="Calibri" panose="020F0502020204030204" pitchFamily="34" charset="0"/>
                      </a:endParaRPr>
                    </a:p>
                    <a:p>
                      <a:endParaRPr lang="en-US" sz="1500" b="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txBody>
                  <a:tcPr/>
                </a:tc>
                <a:tc>
                  <a:txBody>
                    <a:bodyPr/>
                    <a:lstStyle/>
                    <a:p>
                      <a:pPr algn="just"/>
                      <a:r>
                        <a:rPr lang="vi-VN" sz="1500" b="1" i="0" kern="1200" dirty="0" smtClean="0">
                          <a:solidFill>
                            <a:srgbClr val="FF0000"/>
                          </a:solidFill>
                          <a:effectLst/>
                          <a:latin typeface="Calibri" panose="020F0502020204030204" pitchFamily="34" charset="0"/>
                          <a:ea typeface="+mn-ea"/>
                          <a:cs typeface="Calibri" panose="020F0502020204030204" pitchFamily="34" charset="0"/>
                        </a:rPr>
                        <a:t>5.1.4.6</a:t>
                      </a:r>
                      <a:r>
                        <a:rPr lang="en-US" sz="1500" b="0" i="0" kern="1200" dirty="0" smtClean="0">
                          <a:solidFill>
                            <a:srgbClr val="FF0000"/>
                          </a:solidFill>
                          <a:effectLst/>
                          <a:latin typeface="Calibri" panose="020F0502020204030204" pitchFamily="34" charset="0"/>
                          <a:ea typeface="+mn-ea"/>
                          <a:cs typeface="Calibri" panose="020F0502020204030204" pitchFamily="34" charset="0"/>
                        </a:rPr>
                        <a:t>.</a:t>
                      </a:r>
                      <a:r>
                        <a:rPr lang="vi-VN" sz="1500" b="0" i="0" kern="1200" dirty="0" smtClean="0">
                          <a:solidFill>
                            <a:srgbClr val="FF0000"/>
                          </a:solidFill>
                          <a:effectLst/>
                          <a:latin typeface="Calibri" panose="020F0502020204030204" pitchFamily="34" charset="0"/>
                          <a:ea typeface="+mn-ea"/>
                          <a:cs typeface="Calibri" panose="020F0502020204030204" pitchFamily="34" charset="0"/>
                        </a:rPr>
                        <a:t> Các trụ cấp nước chữa cháy phải được bố trí ở khoảng cách ≤ 2,5 m đến mép đường, nhưng ≥ 1 m đến tường ngôi nhà; cho phép bố trí trụ nước (trụ ngầm) nằm ở đường </a:t>
                      </a:r>
                      <a:r>
                        <a:rPr lang="en-US" sz="1500" b="0" i="0" kern="1200" dirty="0" smtClean="0">
                          <a:solidFill>
                            <a:srgbClr val="FF0000"/>
                          </a:solidFill>
                          <a:effectLst/>
                          <a:latin typeface="Calibri" panose="020F0502020204030204" pitchFamily="34" charset="0"/>
                          <a:ea typeface="+mn-ea"/>
                          <a:cs typeface="Calibri" panose="020F0502020204030204" pitchFamily="34" charset="0"/>
                        </a:rPr>
                        <a:t>GT</a:t>
                      </a:r>
                      <a:endParaRPr lang="vi-VN" sz="1500" b="0" i="0" kern="1200" dirty="0">
                        <a:solidFill>
                          <a:srgbClr val="FF0000"/>
                        </a:solidFill>
                        <a:effectLst/>
                        <a:latin typeface="Calibri" panose="020F0502020204030204" pitchFamily="34" charset="0"/>
                        <a:ea typeface="+mn-ea"/>
                        <a:cs typeface="Calibri" panose="020F0502020204030204" pitchFamily="34" charset="0"/>
                      </a:endParaRPr>
                    </a:p>
                  </a:txBody>
                  <a:tcPr/>
                </a:tc>
                <a:tc>
                  <a:txBody>
                    <a:bodyPr/>
                    <a:lstStyle/>
                    <a:p>
                      <a:pPr algn="just"/>
                      <a:r>
                        <a:rPr lang="en-US" sz="1500" i="1" baseline="0" dirty="0" err="1" smtClean="0">
                          <a:latin typeface="Calibri" panose="020F0502020204030204" pitchFamily="34" charset="0"/>
                          <a:cs typeface="Calibri" panose="020F0502020204030204" pitchFamily="34" charset="0"/>
                        </a:rPr>
                        <a:t>Bổ</a:t>
                      </a:r>
                      <a:r>
                        <a:rPr lang="en-US" sz="1500" i="1" baseline="0" dirty="0" smtClean="0">
                          <a:latin typeface="Calibri" panose="020F0502020204030204" pitchFamily="34" charset="0"/>
                          <a:cs typeface="Calibri" panose="020F0502020204030204" pitchFamily="34" charset="0"/>
                        </a:rPr>
                        <a:t> sung</a:t>
                      </a:r>
                      <a:endParaRPr lang="en-US" sz="1500" i="1" baseline="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105099367"/>
                  </a:ext>
                </a:extLst>
              </a:tr>
              <a:tr h="2612241">
                <a:tc>
                  <a:txBody>
                    <a:bodyPr/>
                    <a:lstStyle/>
                    <a:p>
                      <a:r>
                        <a:rPr lang="en-US" sz="1500" dirty="0" smtClean="0">
                          <a:latin typeface="Calibri" panose="020F0502020204030204" pitchFamily="34" charset="0"/>
                          <a:ea typeface="Calibri" panose="020F0502020204030204" pitchFamily="34" charset="0"/>
                          <a:cs typeface="Calibri" panose="020F0502020204030204" pitchFamily="34" charset="0"/>
                        </a:rPr>
                        <a:t>5.1.4.7</a:t>
                      </a:r>
                      <a:endParaRPr lang="en-US" sz="15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1500" b="0" dirty="0" err="1" smtClean="0">
                          <a:latin typeface="Calibri" panose="020F0502020204030204" pitchFamily="34" charset="0"/>
                          <a:ea typeface="Calibri" panose="020F0502020204030204" pitchFamily="34" charset="0"/>
                          <a:cs typeface="Calibri" panose="020F0502020204030204" pitchFamily="34" charset="0"/>
                        </a:rPr>
                        <a:t>Trụ</a:t>
                      </a:r>
                      <a:r>
                        <a:rPr lang="en-US" sz="1500" b="0" baseline="0" dirty="0" smtClean="0">
                          <a:latin typeface="Calibri" panose="020F0502020204030204" pitchFamily="34" charset="0"/>
                          <a:ea typeface="Calibri" panose="020F0502020204030204" pitchFamily="34" charset="0"/>
                          <a:cs typeface="Calibri" panose="020F0502020204030204" pitchFamily="34" charset="0"/>
                        </a:rPr>
                        <a:t> </a:t>
                      </a:r>
                      <a:r>
                        <a:rPr lang="en-US" sz="1500" b="0" baseline="0" dirty="0" err="1" smtClean="0">
                          <a:latin typeface="Calibri" panose="020F0502020204030204" pitchFamily="34" charset="0"/>
                          <a:ea typeface="Calibri" panose="020F0502020204030204" pitchFamily="34" charset="0"/>
                          <a:cs typeface="Calibri" panose="020F0502020204030204" pitchFamily="34" charset="0"/>
                        </a:rPr>
                        <a:t>cấp</a:t>
                      </a:r>
                      <a:r>
                        <a:rPr lang="en-US" sz="1500" b="0" baseline="0" dirty="0" smtClean="0">
                          <a:latin typeface="Calibri" panose="020F0502020204030204" pitchFamily="34" charset="0"/>
                          <a:ea typeface="Calibri" panose="020F0502020204030204" pitchFamily="34" charset="0"/>
                          <a:cs typeface="Calibri" panose="020F0502020204030204" pitchFamily="34" charset="0"/>
                        </a:rPr>
                        <a:t> </a:t>
                      </a:r>
                      <a:r>
                        <a:rPr lang="en-US" sz="1500" b="0" baseline="0" dirty="0" err="1" smtClean="0">
                          <a:latin typeface="Calibri" panose="020F0502020204030204" pitchFamily="34" charset="0"/>
                          <a:ea typeface="Calibri" panose="020F0502020204030204" pitchFamily="34" charset="0"/>
                          <a:cs typeface="Calibri" panose="020F0502020204030204" pitchFamily="34" charset="0"/>
                        </a:rPr>
                        <a:t>nước</a:t>
                      </a:r>
                      <a:endParaRPr lang="en-US" sz="1500" b="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txBody>
                  <a:tcPr/>
                </a:tc>
                <a:tc>
                  <a:txBody>
                    <a:bodyPr/>
                    <a:lstStyle/>
                    <a:p>
                      <a:pPr algn="just"/>
                      <a:r>
                        <a:rPr lang="vi-VN" sz="1500" b="1" i="0" kern="1200" dirty="0" smtClean="0">
                          <a:solidFill>
                            <a:srgbClr val="FF0000"/>
                          </a:solidFill>
                          <a:effectLst/>
                          <a:latin typeface="Calibri" panose="020F0502020204030204" pitchFamily="34" charset="0"/>
                          <a:ea typeface="+mn-ea"/>
                          <a:cs typeface="Calibri" panose="020F0502020204030204" pitchFamily="34" charset="0"/>
                        </a:rPr>
                        <a:t>5.1.4.7</a:t>
                      </a:r>
                      <a:r>
                        <a:rPr lang="en-US" sz="1500" b="1" i="0" kern="1200" dirty="0" smtClean="0">
                          <a:solidFill>
                            <a:srgbClr val="FF0000"/>
                          </a:solidFill>
                          <a:effectLst/>
                          <a:latin typeface="Calibri" panose="020F0502020204030204" pitchFamily="34" charset="0"/>
                          <a:ea typeface="+mn-ea"/>
                          <a:cs typeface="Calibri" panose="020F0502020204030204" pitchFamily="34" charset="0"/>
                        </a:rPr>
                        <a:t>.</a:t>
                      </a:r>
                      <a:r>
                        <a:rPr lang="vi-VN" sz="1500" b="0" i="0" kern="1200" dirty="0" smtClean="0">
                          <a:solidFill>
                            <a:srgbClr val="FF0000"/>
                          </a:solidFill>
                          <a:effectLst/>
                          <a:latin typeface="Calibri" panose="020F0502020204030204" pitchFamily="34" charset="0"/>
                          <a:ea typeface="+mn-ea"/>
                          <a:cs typeface="Calibri" panose="020F0502020204030204" pitchFamily="34" charset="0"/>
                        </a:rPr>
                        <a:t>  Các trụ cấp nước chữa cháy phải được bố trí trên mạng đường ống sao cho tối thiểu 02 trụ khi lưu lượng yêu cầu ≥ 15 L/s, tối thiểu 01 trụ khi lưu lượng yêu cầu </a:t>
                      </a:r>
                      <a:r>
                        <a:rPr lang="en-US" sz="1500" b="0" i="0" kern="1200" dirty="0" smtClean="0">
                          <a:solidFill>
                            <a:srgbClr val="FF0000"/>
                          </a:solidFill>
                          <a:effectLst/>
                          <a:latin typeface="Calibri" panose="020F0502020204030204" pitchFamily="34" charset="0"/>
                          <a:ea typeface="+mn-ea"/>
                          <a:cs typeface="Calibri" panose="020F0502020204030204" pitchFamily="34" charset="0"/>
                        </a:rPr>
                        <a:t>&lt;</a:t>
                      </a:r>
                      <a:r>
                        <a:rPr lang="vi-VN" sz="1500" b="0" i="0" kern="1200" dirty="0" smtClean="0">
                          <a:solidFill>
                            <a:srgbClr val="FF0000"/>
                          </a:solidFill>
                          <a:effectLst/>
                          <a:latin typeface="Calibri" panose="020F0502020204030204" pitchFamily="34" charset="0"/>
                          <a:ea typeface="+mn-ea"/>
                          <a:cs typeface="Calibri" panose="020F0502020204030204" pitchFamily="34" charset="0"/>
                        </a:rPr>
                        <a:t> 15 L/s phục vụ đến mọi điểm của nhà xét theo phương ngang và </a:t>
                      </a:r>
                      <a:r>
                        <a:rPr lang="en-US" sz="1500" b="0" i="0" kern="1200" dirty="0" smtClean="0">
                          <a:solidFill>
                            <a:srgbClr val="FF0000"/>
                          </a:solidFill>
                          <a:effectLst/>
                          <a:latin typeface="Calibri" panose="020F0502020204030204" pitchFamily="34" charset="0"/>
                          <a:ea typeface="+mn-ea"/>
                          <a:cs typeface="Calibri" panose="020F0502020204030204" pitchFamily="34" charset="0"/>
                        </a:rPr>
                        <a:t>     R</a:t>
                      </a:r>
                      <a:r>
                        <a:rPr lang="vi-VN" sz="1500" b="0" i="0" kern="1200" dirty="0" smtClean="0">
                          <a:solidFill>
                            <a:srgbClr val="FF0000"/>
                          </a:solidFill>
                          <a:effectLst/>
                          <a:latin typeface="Calibri" panose="020F0502020204030204" pitchFamily="34" charset="0"/>
                          <a:ea typeface="+mn-ea"/>
                          <a:cs typeface="Calibri" panose="020F0502020204030204" pitchFamily="34" charset="0"/>
                        </a:rPr>
                        <a:t> </a:t>
                      </a:r>
                      <a:r>
                        <a:rPr lang="vi-VN" sz="1500" b="0" i="0" kern="1200" baseline="-25000" dirty="0" smtClean="0">
                          <a:solidFill>
                            <a:srgbClr val="FF0000"/>
                          </a:solidFill>
                          <a:effectLst/>
                          <a:latin typeface="Calibri" panose="020F0502020204030204" pitchFamily="34" charset="0"/>
                          <a:ea typeface="+mn-ea"/>
                          <a:cs typeface="Calibri" panose="020F0502020204030204" pitchFamily="34" charset="0"/>
                        </a:rPr>
                        <a:t>phục vụ của mỗi trụ nước</a:t>
                      </a:r>
                      <a:r>
                        <a:rPr lang="vi-VN" sz="1500" b="0" i="0" kern="1200" dirty="0" smtClean="0">
                          <a:solidFill>
                            <a:srgbClr val="FF0000"/>
                          </a:solidFill>
                          <a:effectLst/>
                          <a:latin typeface="Calibri" panose="020F0502020204030204" pitchFamily="34" charset="0"/>
                          <a:ea typeface="+mn-ea"/>
                          <a:cs typeface="Calibri" panose="020F0502020204030204" pitchFamily="34" charset="0"/>
                        </a:rPr>
                        <a:t> ≤</a:t>
                      </a:r>
                      <a:r>
                        <a:rPr lang="en-US" sz="1500" b="0" i="0" kern="1200" baseline="0" dirty="0" smtClean="0">
                          <a:solidFill>
                            <a:srgbClr val="FF0000"/>
                          </a:solidFill>
                          <a:effectLst/>
                          <a:latin typeface="Calibri" panose="020F0502020204030204" pitchFamily="34" charset="0"/>
                          <a:ea typeface="+mn-ea"/>
                          <a:cs typeface="Calibri" panose="020F0502020204030204" pitchFamily="34" charset="0"/>
                        </a:rPr>
                        <a:t> </a:t>
                      </a:r>
                      <a:r>
                        <a:rPr lang="vi-VN" sz="1500" b="0" i="0" kern="1200" dirty="0" smtClean="0">
                          <a:solidFill>
                            <a:srgbClr val="FF0000"/>
                          </a:solidFill>
                          <a:effectLst/>
                          <a:latin typeface="Calibri" panose="020F0502020204030204" pitchFamily="34" charset="0"/>
                          <a:ea typeface="+mn-ea"/>
                          <a:cs typeface="Calibri" panose="020F0502020204030204" pitchFamily="34" charset="0"/>
                        </a:rPr>
                        <a:t>200 m tính theo đường di chuyển của vòi chữa cháy đi bên ngoài nhà.</a:t>
                      </a:r>
                    </a:p>
                    <a:p>
                      <a:pPr algn="just"/>
                      <a:r>
                        <a:rPr lang="vi-VN" sz="1500" b="0" i="1" kern="1200" dirty="0" smtClean="0">
                          <a:solidFill>
                            <a:srgbClr val="FF0000"/>
                          </a:solidFill>
                          <a:effectLst/>
                          <a:latin typeface="Calibri" panose="020F0502020204030204" pitchFamily="34" charset="0"/>
                          <a:ea typeface="+mn-ea"/>
                          <a:cs typeface="Calibri" panose="020F0502020204030204" pitchFamily="34" charset="0"/>
                        </a:rPr>
                        <a:t>CHÚ THÍCH: Trên mạng đường ống cho các điểm dân cư đến 500 người cho phép thay thế các trụ cấp nước chữa cháy loại 3 cửa bằng đoạn đường ống đứng DN 80 mm có lắp họng nước</a:t>
                      </a: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500" i="1" baseline="0" dirty="0" err="1" smtClean="0">
                          <a:latin typeface="Calibri" panose="020F0502020204030204" pitchFamily="34" charset="0"/>
                          <a:cs typeface="Calibri" panose="020F0502020204030204" pitchFamily="34" charset="0"/>
                        </a:rPr>
                        <a:t>Bổ</a:t>
                      </a:r>
                      <a:r>
                        <a:rPr lang="en-US" sz="1500" i="1" baseline="0" dirty="0" smtClean="0">
                          <a:latin typeface="Calibri" panose="020F0502020204030204" pitchFamily="34" charset="0"/>
                          <a:cs typeface="Calibri" panose="020F0502020204030204" pitchFamily="34" charset="0"/>
                        </a:rPr>
                        <a:t> sung</a:t>
                      </a:r>
                    </a:p>
                    <a:p>
                      <a:pPr algn="just"/>
                      <a:endParaRPr lang="en-US" sz="1500" i="1" baseline="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731744830"/>
                  </a:ext>
                </a:extLst>
              </a:tr>
              <a:tr h="1747288">
                <a:tc>
                  <a:txBody>
                    <a:bodyPr/>
                    <a:lstStyle/>
                    <a:p>
                      <a:r>
                        <a:rPr lang="en-US" sz="1500" dirty="0" smtClean="0">
                          <a:latin typeface="Calibri" panose="020F0502020204030204" pitchFamily="34" charset="0"/>
                          <a:ea typeface="Calibri" panose="020F0502020204030204" pitchFamily="34" charset="0"/>
                          <a:cs typeface="Calibri" panose="020F0502020204030204" pitchFamily="34" charset="0"/>
                        </a:rPr>
                        <a:t>5.1.4.8</a:t>
                      </a:r>
                      <a:endParaRPr lang="en-US" sz="15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en-US" sz="1500" b="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txBody>
                  <a:tcPr/>
                </a:tc>
                <a:tc>
                  <a:txBody>
                    <a:bodyPr/>
                    <a:lstStyle/>
                    <a:p>
                      <a:pPr algn="just"/>
                      <a:r>
                        <a:rPr lang="vi-VN" sz="1500" b="1" i="0" kern="1200" dirty="0" smtClean="0">
                          <a:solidFill>
                            <a:srgbClr val="FF0000"/>
                          </a:solidFill>
                          <a:effectLst/>
                          <a:latin typeface="Calibri" panose="020F0502020204030204" pitchFamily="34" charset="0"/>
                          <a:ea typeface="+mn-ea"/>
                          <a:cs typeface="Calibri" panose="020F0502020204030204" pitchFamily="34" charset="0"/>
                        </a:rPr>
                        <a:t>5.1.4.8</a:t>
                      </a:r>
                      <a:r>
                        <a:rPr lang="vi-VN" sz="1500" b="0" i="0" kern="1200" dirty="0" smtClean="0">
                          <a:solidFill>
                            <a:srgbClr val="FF0000"/>
                          </a:solidFill>
                          <a:effectLst/>
                          <a:latin typeface="Calibri" panose="020F0502020204030204" pitchFamily="34" charset="0"/>
                          <a:ea typeface="+mn-ea"/>
                          <a:cs typeface="Calibri" panose="020F0502020204030204" pitchFamily="34" charset="0"/>
                        </a:rPr>
                        <a:t>  Các </a:t>
                      </a:r>
                      <a:r>
                        <a:rPr lang="en-US" sz="1500" b="0" i="0" kern="1200" dirty="0" smtClean="0">
                          <a:solidFill>
                            <a:srgbClr val="FF0000"/>
                          </a:solidFill>
                          <a:effectLst/>
                          <a:latin typeface="Calibri" panose="020F0502020204030204" pitchFamily="34" charset="0"/>
                          <a:ea typeface="+mn-ea"/>
                          <a:cs typeface="Calibri" panose="020F0502020204030204" pitchFamily="34" charset="0"/>
                        </a:rPr>
                        <a:t>CT</a:t>
                      </a:r>
                      <a:r>
                        <a:rPr lang="vi-VN" sz="1500" b="0" i="0" kern="1200" dirty="0" smtClean="0">
                          <a:solidFill>
                            <a:srgbClr val="FF0000"/>
                          </a:solidFill>
                          <a:effectLst/>
                          <a:latin typeface="Calibri" panose="020F0502020204030204" pitchFamily="34" charset="0"/>
                          <a:ea typeface="+mn-ea"/>
                          <a:cs typeface="Calibri" panose="020F0502020204030204" pitchFamily="34" charset="0"/>
                        </a:rPr>
                        <a:t> thuộc diện trang bị </a:t>
                      </a:r>
                      <a:r>
                        <a:rPr lang="en-US" sz="1500" b="0" i="0" kern="1200" dirty="0" smtClean="0">
                          <a:solidFill>
                            <a:srgbClr val="FF0000"/>
                          </a:solidFill>
                          <a:effectLst/>
                          <a:latin typeface="Calibri" panose="020F0502020204030204" pitchFamily="34" charset="0"/>
                          <a:ea typeface="+mn-ea"/>
                          <a:cs typeface="Calibri" panose="020F0502020204030204" pitchFamily="34" charset="0"/>
                        </a:rPr>
                        <a:t>HT</a:t>
                      </a:r>
                      <a:r>
                        <a:rPr lang="vi-VN" sz="1500" b="0" i="0" kern="1200" dirty="0" smtClean="0">
                          <a:solidFill>
                            <a:srgbClr val="FF0000"/>
                          </a:solidFill>
                          <a:effectLst/>
                          <a:latin typeface="Calibri" panose="020F0502020204030204" pitchFamily="34" charset="0"/>
                          <a:ea typeface="+mn-ea"/>
                          <a:cs typeface="Calibri" panose="020F0502020204030204" pitchFamily="34" charset="0"/>
                        </a:rPr>
                        <a:t> họng nước chữa cháy cũng như </a:t>
                      </a:r>
                      <a:r>
                        <a:rPr lang="en-US" sz="1500" b="0" i="0" kern="1200" dirty="0" smtClean="0">
                          <a:solidFill>
                            <a:srgbClr val="FF0000"/>
                          </a:solidFill>
                          <a:effectLst/>
                          <a:latin typeface="Calibri" panose="020F0502020204030204" pitchFamily="34" charset="0"/>
                          <a:ea typeface="+mn-ea"/>
                          <a:cs typeface="Calibri" panose="020F0502020204030204" pitchFamily="34" charset="0"/>
                        </a:rPr>
                        <a:t>HT</a:t>
                      </a:r>
                      <a:r>
                        <a:rPr lang="vi-VN" sz="1500" b="0" i="0" kern="1200" dirty="0" smtClean="0">
                          <a:solidFill>
                            <a:srgbClr val="FF0000"/>
                          </a:solidFill>
                          <a:effectLst/>
                          <a:latin typeface="Calibri" panose="020F0502020204030204" pitchFamily="34" charset="0"/>
                          <a:ea typeface="+mn-ea"/>
                          <a:cs typeface="Calibri" panose="020F0502020204030204" pitchFamily="34" charset="0"/>
                        </a:rPr>
                        <a:t> chữa cháy sprinkler tự động phải có đường ống kết nối từ trạm bơm cấp nước chữa cháy của </a:t>
                      </a:r>
                      <a:r>
                        <a:rPr lang="en-US" sz="1500" b="0" i="0" kern="1200" dirty="0" smtClean="0">
                          <a:solidFill>
                            <a:srgbClr val="FF0000"/>
                          </a:solidFill>
                          <a:effectLst/>
                          <a:latin typeface="Calibri" panose="020F0502020204030204" pitchFamily="34" charset="0"/>
                          <a:ea typeface="+mn-ea"/>
                          <a:cs typeface="Calibri" panose="020F0502020204030204" pitchFamily="34" charset="0"/>
                        </a:rPr>
                        <a:t>CT</a:t>
                      </a:r>
                      <a:r>
                        <a:rPr lang="vi-VN" sz="1500" b="0" i="0" kern="1200" dirty="0" smtClean="0">
                          <a:solidFill>
                            <a:srgbClr val="FF0000"/>
                          </a:solidFill>
                          <a:effectLst/>
                          <a:latin typeface="Calibri" panose="020F0502020204030204" pitchFamily="34" charset="0"/>
                          <a:ea typeface="+mn-ea"/>
                          <a:cs typeface="Calibri" panose="020F0502020204030204" pitchFamily="34" charset="0"/>
                        </a:rPr>
                        <a:t> đến tối thiểu 01 trụ cấp nước chữa cháy loại 03 cửa hoặc loại 02 cửa DN65 đặt ở vị trí mặt bên ngoài tường công trình về phía có đường </a:t>
                      </a:r>
                      <a:r>
                        <a:rPr lang="en-US" sz="1500" b="0" i="0" kern="1200" dirty="0" smtClean="0">
                          <a:solidFill>
                            <a:srgbClr val="FF0000"/>
                          </a:solidFill>
                          <a:effectLst/>
                          <a:latin typeface="Calibri" panose="020F0502020204030204" pitchFamily="34" charset="0"/>
                          <a:ea typeface="+mn-ea"/>
                          <a:cs typeface="Calibri" panose="020F0502020204030204" pitchFamily="34" charset="0"/>
                        </a:rPr>
                        <a:t>GT</a:t>
                      </a:r>
                      <a:endParaRPr lang="vi-VN" sz="1500" b="0" i="1" kern="1200" dirty="0" smtClean="0">
                        <a:solidFill>
                          <a:srgbClr val="FF0000"/>
                        </a:solidFill>
                        <a:effectLst/>
                        <a:latin typeface="Calibri" panose="020F0502020204030204" pitchFamily="34" charset="0"/>
                        <a:ea typeface="+mn-ea"/>
                        <a:cs typeface="Calibri" panose="020F0502020204030204" pitchFamily="34"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500" i="1" baseline="0" dirty="0" err="1" smtClean="0">
                          <a:latin typeface="Calibri" panose="020F0502020204030204" pitchFamily="34" charset="0"/>
                          <a:cs typeface="Calibri" panose="020F0502020204030204" pitchFamily="34" charset="0"/>
                        </a:rPr>
                        <a:t>Bổ</a:t>
                      </a:r>
                      <a:r>
                        <a:rPr lang="en-US" sz="1500" i="1" baseline="0" dirty="0" smtClean="0">
                          <a:latin typeface="Calibri" panose="020F0502020204030204" pitchFamily="34" charset="0"/>
                          <a:cs typeface="Calibri" panose="020F0502020204030204" pitchFamily="34" charset="0"/>
                        </a:rPr>
                        <a:t> sung</a:t>
                      </a:r>
                    </a:p>
                    <a:p>
                      <a:pPr algn="just"/>
                      <a:endParaRPr lang="en-US" sz="1500" i="1" baseline="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147221623"/>
                  </a:ext>
                </a:extLst>
              </a:tr>
            </a:tbl>
          </a:graphicData>
        </a:graphic>
      </p:graphicFrame>
    </p:spTree>
    <p:extLst>
      <p:ext uri="{BB962C8B-B14F-4D97-AF65-F5344CB8AC3E}">
        <p14:creationId xmlns:p14="http://schemas.microsoft.com/office/powerpoint/2010/main" val="2863431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630240"/>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821008348"/>
              </p:ext>
            </p:extLst>
          </p:nvPr>
        </p:nvGraphicFramePr>
        <p:xfrm>
          <a:off x="37175" y="1097281"/>
          <a:ext cx="9069654" cy="5760719"/>
        </p:xfrm>
        <a:graphic>
          <a:graphicData uri="http://schemas.openxmlformats.org/drawingml/2006/table">
            <a:tbl>
              <a:tblPr firstRow="1" bandRow="1">
                <a:tableStyleId>{5C22544A-7EE6-4342-B048-85BDC9FD1C3A}</a:tableStyleId>
              </a:tblPr>
              <a:tblGrid>
                <a:gridCol w="629397">
                  <a:extLst>
                    <a:ext uri="{9D8B030D-6E8A-4147-A177-3AD203B41FA5}">
                      <a16:colId xmlns:a16="http://schemas.microsoft.com/office/drawing/2014/main" val="1411077708"/>
                    </a:ext>
                  </a:extLst>
                </a:gridCol>
                <a:gridCol w="700755">
                  <a:extLst>
                    <a:ext uri="{9D8B030D-6E8A-4147-A177-3AD203B41FA5}">
                      <a16:colId xmlns:a16="http://schemas.microsoft.com/office/drawing/2014/main" val="4040167514"/>
                    </a:ext>
                  </a:extLst>
                </a:gridCol>
                <a:gridCol w="3144852">
                  <a:extLst>
                    <a:ext uri="{9D8B030D-6E8A-4147-A177-3AD203B41FA5}">
                      <a16:colId xmlns:a16="http://schemas.microsoft.com/office/drawing/2014/main" val="4262170039"/>
                    </a:ext>
                  </a:extLst>
                </a:gridCol>
                <a:gridCol w="3700329">
                  <a:extLst>
                    <a:ext uri="{9D8B030D-6E8A-4147-A177-3AD203B41FA5}">
                      <a16:colId xmlns:a16="http://schemas.microsoft.com/office/drawing/2014/main" val="483846451"/>
                    </a:ext>
                  </a:extLst>
                </a:gridCol>
                <a:gridCol w="894321">
                  <a:extLst>
                    <a:ext uri="{9D8B030D-6E8A-4147-A177-3AD203B41FA5}">
                      <a16:colId xmlns:a16="http://schemas.microsoft.com/office/drawing/2014/main" val="4141122400"/>
                    </a:ext>
                  </a:extLst>
                </a:gridCol>
              </a:tblGrid>
              <a:tr h="514540">
                <a:tc>
                  <a:txBody>
                    <a:bodyPr/>
                    <a:lstStyle/>
                    <a:p>
                      <a:pPr algn="ctr"/>
                      <a:r>
                        <a:rPr lang="en-US" sz="1500" dirty="0" err="1" smtClean="0"/>
                        <a:t>Điều</a:t>
                      </a:r>
                      <a:endParaRPr lang="en-US" sz="1500" dirty="0"/>
                    </a:p>
                  </a:txBody>
                  <a:tcPr/>
                </a:tc>
                <a:tc>
                  <a:txBody>
                    <a:bodyPr/>
                    <a:lstStyle/>
                    <a:p>
                      <a:pPr algn="ctr"/>
                      <a:endParaRPr lang="en-US"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algn="ctr"/>
                      <a:r>
                        <a:rPr lang="en-US" sz="1500" dirty="0" err="1" smtClean="0"/>
                        <a:t>Ghi</a:t>
                      </a:r>
                      <a:r>
                        <a:rPr lang="en-US" sz="1500" dirty="0" smtClean="0"/>
                        <a:t> </a:t>
                      </a:r>
                      <a:r>
                        <a:rPr lang="en-US" sz="1500" dirty="0" err="1" smtClean="0"/>
                        <a:t>chú</a:t>
                      </a:r>
                      <a:endParaRPr lang="en-US" sz="1500" dirty="0"/>
                    </a:p>
                  </a:txBody>
                  <a:tcPr/>
                </a:tc>
                <a:extLst>
                  <a:ext uri="{0D108BD9-81ED-4DB2-BD59-A6C34878D82A}">
                    <a16:rowId xmlns:a16="http://schemas.microsoft.com/office/drawing/2014/main" val="2393609304"/>
                  </a:ext>
                </a:extLst>
              </a:tr>
              <a:tr h="5246179">
                <a:tc>
                  <a:txBody>
                    <a:bodyPr/>
                    <a:lstStyle/>
                    <a:p>
                      <a:r>
                        <a:rPr lang="en-US" sz="1500" dirty="0" smtClean="0">
                          <a:latin typeface="Calibri" panose="020F0502020204030204" pitchFamily="34" charset="0"/>
                          <a:ea typeface="Calibri" panose="020F0502020204030204" pitchFamily="34" charset="0"/>
                          <a:cs typeface="Calibri" panose="020F0502020204030204" pitchFamily="34" charset="0"/>
                        </a:rPr>
                        <a:t>5.2.1</a:t>
                      </a:r>
                    </a:p>
                    <a:p>
                      <a:r>
                        <a:rPr lang="en-US" sz="1500" dirty="0" err="1" smtClean="0">
                          <a:latin typeface="Calibri" panose="020F0502020204030204" pitchFamily="34" charset="0"/>
                          <a:ea typeface="Calibri" panose="020F0502020204030204" pitchFamily="34" charset="0"/>
                          <a:cs typeface="Calibri" panose="020F0502020204030204" pitchFamily="34" charset="0"/>
                        </a:rPr>
                        <a:t>Bảng</a:t>
                      </a:r>
                      <a:r>
                        <a:rPr lang="en-US" sz="1500" baseline="0" dirty="0" smtClean="0">
                          <a:latin typeface="Calibri" panose="020F0502020204030204" pitchFamily="34" charset="0"/>
                          <a:ea typeface="Calibri" panose="020F0502020204030204" pitchFamily="34" charset="0"/>
                          <a:cs typeface="Calibri" panose="020F0502020204030204" pitchFamily="34" charset="0"/>
                        </a:rPr>
                        <a:t> 11</a:t>
                      </a:r>
                      <a:endParaRPr lang="en-US" sz="15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1500" b="1" kern="1200" dirty="0" smtClean="0">
                          <a:solidFill>
                            <a:schemeClr val="dk1"/>
                          </a:solidFill>
                          <a:effectLst/>
                          <a:latin typeface="Calibri" panose="020F0502020204030204" pitchFamily="34" charset="0"/>
                          <a:ea typeface="+mn-ea"/>
                          <a:cs typeface="Calibri" panose="020F0502020204030204" pitchFamily="34" charset="0"/>
                        </a:rPr>
                        <a:t>HT</a:t>
                      </a:r>
                      <a:r>
                        <a:rPr lang="en-US" sz="1500" b="1"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dirty="0" err="1" smtClean="0">
                          <a:solidFill>
                            <a:schemeClr val="dk1"/>
                          </a:solidFill>
                          <a:effectLst/>
                          <a:latin typeface="Calibri" panose="020F0502020204030204" pitchFamily="34" charset="0"/>
                          <a:ea typeface="+mn-ea"/>
                          <a:cs typeface="Calibri" panose="020F0502020204030204" pitchFamily="34" charset="0"/>
                        </a:rPr>
                        <a:t>họng</a:t>
                      </a:r>
                      <a:r>
                        <a:rPr lang="en-US" sz="1500" b="1" kern="120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dirty="0" err="1" smtClean="0">
                          <a:solidFill>
                            <a:schemeClr val="dk1"/>
                          </a:solidFill>
                          <a:effectLst/>
                          <a:latin typeface="Calibri" panose="020F0502020204030204" pitchFamily="34" charset="0"/>
                          <a:ea typeface="+mn-ea"/>
                          <a:cs typeface="Calibri" panose="020F0502020204030204" pitchFamily="34" charset="0"/>
                        </a:rPr>
                        <a:t>nước</a:t>
                      </a:r>
                      <a:r>
                        <a:rPr lang="en-US" sz="1500" b="1" kern="1200" dirty="0" smtClean="0">
                          <a:solidFill>
                            <a:schemeClr val="dk1"/>
                          </a:solidFill>
                          <a:effectLst/>
                          <a:latin typeface="Calibri" panose="020F0502020204030204" pitchFamily="34" charset="0"/>
                          <a:ea typeface="+mn-ea"/>
                          <a:cs typeface="Calibri" panose="020F0502020204030204" pitchFamily="34" charset="0"/>
                        </a:rPr>
                        <a:t> CC </a:t>
                      </a:r>
                      <a:r>
                        <a:rPr lang="en-US" sz="1500" b="1" kern="1200" dirty="0" err="1" smtClean="0">
                          <a:solidFill>
                            <a:schemeClr val="dk1"/>
                          </a:solidFill>
                          <a:effectLst/>
                          <a:latin typeface="Calibri" panose="020F0502020204030204" pitchFamily="34" charset="0"/>
                          <a:ea typeface="+mn-ea"/>
                          <a:cs typeface="Calibri" panose="020F0502020204030204" pitchFamily="34" charset="0"/>
                        </a:rPr>
                        <a:t>trong</a:t>
                      </a:r>
                      <a:r>
                        <a:rPr lang="en-US" sz="1500" b="1" kern="120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dirty="0" err="1" smtClean="0">
                          <a:solidFill>
                            <a:schemeClr val="dk1"/>
                          </a:solidFill>
                          <a:effectLst/>
                          <a:latin typeface="Calibri" panose="020F0502020204030204" pitchFamily="34" charset="0"/>
                          <a:ea typeface="+mn-ea"/>
                          <a:cs typeface="Calibri" panose="020F0502020204030204" pitchFamily="34" charset="0"/>
                        </a:rPr>
                        <a:t>nhà</a:t>
                      </a:r>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p>
                      <a:pPr algn="just"/>
                      <a:r>
                        <a:rPr lang="en-US" sz="1500" kern="1200" dirty="0" err="1" smtClean="0">
                          <a:solidFill>
                            <a:schemeClr val="dk1"/>
                          </a:solidFill>
                          <a:effectLst/>
                          <a:latin typeface="Calibri" panose="020F0502020204030204" pitchFamily="34" charset="0"/>
                          <a:ea typeface="+mn-ea"/>
                          <a:cs typeface="Calibri" panose="020F0502020204030204" pitchFamily="34" charset="0"/>
                        </a:rPr>
                        <a:t>Số</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tia</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phun</a:t>
                      </a:r>
                      <a:r>
                        <a:rPr lang="en-US" sz="1500" kern="1200" dirty="0" smtClean="0">
                          <a:solidFill>
                            <a:schemeClr val="dk1"/>
                          </a:solidFill>
                          <a:effectLst/>
                          <a:latin typeface="Calibri" panose="020F0502020204030204" pitchFamily="34" charset="0"/>
                          <a:ea typeface="+mn-ea"/>
                          <a:cs typeface="Calibri" panose="020F0502020204030204" pitchFamily="34" charset="0"/>
                        </a:rPr>
                        <a:t> CC</a:t>
                      </a:r>
                      <a:endParaRPr lang="en-US" sz="1500" b="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500" b="1" kern="1200" dirty="0" smtClean="0">
                          <a:solidFill>
                            <a:schemeClr val="dk1"/>
                          </a:solidFill>
                          <a:effectLst/>
                          <a:latin typeface="Calibri" panose="020F0502020204030204" pitchFamily="34" charset="0"/>
                          <a:ea typeface="+mn-ea"/>
                          <a:cs typeface="Calibri" panose="020F0502020204030204" pitchFamily="34" charset="0"/>
                        </a:rPr>
                        <a:t>Bảng 1</a:t>
                      </a:r>
                      <a:r>
                        <a:rPr lang="en-US" sz="1500" b="1" kern="1200" dirty="0" smtClean="0">
                          <a:solidFill>
                            <a:schemeClr val="dk1"/>
                          </a:solidFill>
                          <a:effectLst/>
                          <a:latin typeface="Calibri" panose="020F0502020204030204" pitchFamily="34" charset="0"/>
                          <a:ea typeface="+mn-ea"/>
                          <a:cs typeface="Calibri" panose="020F0502020204030204" pitchFamily="34" charset="0"/>
                        </a:rPr>
                        <a:t>1</a:t>
                      </a:r>
                      <a:r>
                        <a:rPr lang="vi-VN" sz="1500" kern="1200" dirty="0" smtClean="0">
                          <a:solidFill>
                            <a:schemeClr val="dk1"/>
                          </a:solidFill>
                          <a:effectLst/>
                          <a:latin typeface="Calibri" panose="020F0502020204030204" pitchFamily="34" charset="0"/>
                          <a:ea typeface="+mn-ea"/>
                          <a:cs typeface="Calibri" panose="020F0502020204030204" pitchFamily="34" charset="0"/>
                        </a:rPr>
                        <a:t> - Số tia phun chữa cháy và lưu lượng nước tối thiểu</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đối</a:t>
                      </a:r>
                      <a:r>
                        <a:rPr lang="en-US" sz="150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kern="1200" baseline="0" dirty="0" err="1" smtClean="0">
                          <a:solidFill>
                            <a:schemeClr val="dk1"/>
                          </a:solidFill>
                          <a:effectLst/>
                          <a:latin typeface="Calibri" panose="020F0502020204030204" pitchFamily="34" charset="0"/>
                          <a:ea typeface="+mn-ea"/>
                          <a:cs typeface="Calibri" panose="020F0502020204030204" pitchFamily="34" charset="0"/>
                        </a:rPr>
                        <a:t>với</a:t>
                      </a:r>
                      <a:r>
                        <a:rPr lang="en-US" sz="150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kern="1200" baseline="0" dirty="0" err="1" smtClean="0">
                          <a:solidFill>
                            <a:schemeClr val="dk1"/>
                          </a:solidFill>
                          <a:effectLst/>
                          <a:latin typeface="Calibri" panose="020F0502020204030204" pitchFamily="34" charset="0"/>
                          <a:ea typeface="+mn-ea"/>
                          <a:cs typeface="Calibri" panose="020F0502020204030204" pitchFamily="34" charset="0"/>
                        </a:rPr>
                        <a:t>hệ</a:t>
                      </a:r>
                      <a:r>
                        <a:rPr lang="en-US" sz="150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kern="1200" baseline="0" dirty="0" err="1" smtClean="0">
                          <a:solidFill>
                            <a:schemeClr val="dk1"/>
                          </a:solidFill>
                          <a:effectLst/>
                          <a:latin typeface="Calibri" panose="020F0502020204030204" pitchFamily="34" charset="0"/>
                          <a:ea typeface="+mn-ea"/>
                          <a:cs typeface="Calibri" panose="020F0502020204030204" pitchFamily="34" charset="0"/>
                        </a:rPr>
                        <a:t>thống</a:t>
                      </a:r>
                      <a:r>
                        <a:rPr lang="en-US" sz="150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kern="1200" baseline="0" dirty="0" err="1" smtClean="0">
                          <a:solidFill>
                            <a:schemeClr val="dk1"/>
                          </a:solidFill>
                          <a:effectLst/>
                          <a:latin typeface="Calibri" panose="020F0502020204030204" pitchFamily="34" charset="0"/>
                          <a:ea typeface="+mn-ea"/>
                          <a:cs typeface="Calibri" panose="020F0502020204030204" pitchFamily="34" charset="0"/>
                        </a:rPr>
                        <a:t>họng</a:t>
                      </a:r>
                      <a:r>
                        <a:rPr lang="en-US" sz="150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kern="1200" baseline="0" dirty="0" err="1" smtClean="0">
                          <a:solidFill>
                            <a:schemeClr val="dk1"/>
                          </a:solidFill>
                          <a:effectLst/>
                          <a:latin typeface="Calibri" panose="020F0502020204030204" pitchFamily="34" charset="0"/>
                          <a:ea typeface="+mn-ea"/>
                          <a:cs typeface="Calibri" panose="020F0502020204030204" pitchFamily="34" charset="0"/>
                        </a:rPr>
                        <a:t>nước</a:t>
                      </a:r>
                      <a:r>
                        <a:rPr lang="vi-VN" sz="1500" kern="1200" dirty="0" smtClean="0">
                          <a:solidFill>
                            <a:schemeClr val="dk1"/>
                          </a:solidFill>
                          <a:effectLst/>
                          <a:latin typeface="Calibri" panose="020F0502020204030204" pitchFamily="34" charset="0"/>
                          <a:ea typeface="+mn-ea"/>
                          <a:cs typeface="Calibri" panose="020F0502020204030204" pitchFamily="34" charset="0"/>
                        </a:rPr>
                        <a:t> chữa cháy trong nhà</a:t>
                      </a:r>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txBody>
                  <a:tcPr/>
                </a:tc>
                <a:tc>
                  <a:txBody>
                    <a:bodyPr/>
                    <a:lstStyle/>
                    <a:p>
                      <a:pPr algn="just"/>
                      <a:r>
                        <a:rPr lang="vi-VN" sz="1500" b="1" kern="1200" dirty="0" smtClean="0">
                          <a:solidFill>
                            <a:schemeClr val="dk1"/>
                          </a:solidFill>
                          <a:effectLst/>
                          <a:latin typeface="Calibri" panose="020F0502020204030204" pitchFamily="34" charset="0"/>
                          <a:ea typeface="+mn-ea"/>
                          <a:cs typeface="Calibri" panose="020F0502020204030204" pitchFamily="34" charset="0"/>
                        </a:rPr>
                        <a:t>Bảng 1</a:t>
                      </a:r>
                      <a:r>
                        <a:rPr lang="en-US" sz="1500" b="1" kern="1200" dirty="0" smtClean="0">
                          <a:solidFill>
                            <a:schemeClr val="dk1"/>
                          </a:solidFill>
                          <a:effectLst/>
                          <a:latin typeface="Calibri" panose="020F0502020204030204" pitchFamily="34" charset="0"/>
                          <a:ea typeface="+mn-ea"/>
                          <a:cs typeface="Calibri" panose="020F0502020204030204" pitchFamily="34" charset="0"/>
                        </a:rPr>
                        <a:t>1</a:t>
                      </a:r>
                      <a:r>
                        <a:rPr lang="en-US" sz="1500" b="0" kern="1200" dirty="0" smtClean="0">
                          <a:solidFill>
                            <a:schemeClr val="dk1"/>
                          </a:solidFill>
                          <a:effectLst/>
                          <a:latin typeface="Calibri" panose="020F0502020204030204" pitchFamily="34" charset="0"/>
                          <a:ea typeface="+mn-ea"/>
                          <a:cs typeface="Calibri" panose="020F0502020204030204" pitchFamily="34" charset="0"/>
                        </a:rPr>
                        <a:t>:</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Soát</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xét</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lại</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và</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Bổ</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sung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chú</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thích</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để</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làm</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rõ</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các</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đối</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tượng</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nhà</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cụ</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thể</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khi</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xác</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định</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SL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tia</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và</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lưu</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lượng</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nước</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chữa</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cháy</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trong</a:t>
                      </a:r>
                      <a:r>
                        <a:rPr lang="en-US" sz="1500" b="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dk1"/>
                          </a:solidFill>
                          <a:effectLst/>
                          <a:latin typeface="Calibri" panose="020F0502020204030204" pitchFamily="34" charset="0"/>
                          <a:ea typeface="+mn-ea"/>
                          <a:cs typeface="Calibri" panose="020F0502020204030204" pitchFamily="34" charset="0"/>
                        </a:rPr>
                        <a:t>nhà</a:t>
                      </a:r>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txBody>
                  <a:tcPr/>
                </a:tc>
                <a:tc>
                  <a:txBody>
                    <a:bodyPr/>
                    <a:lstStyle/>
                    <a:p>
                      <a:pPr algn="just"/>
                      <a:r>
                        <a:rPr lang="en-US" sz="1500" i="1" baseline="0" dirty="0" err="1" smtClean="0">
                          <a:latin typeface="Calibri" panose="020F0502020204030204" pitchFamily="34" charset="0"/>
                          <a:cs typeface="Calibri" panose="020F0502020204030204" pitchFamily="34" charset="0"/>
                        </a:rPr>
                        <a:t>Soát</a:t>
                      </a:r>
                      <a:r>
                        <a:rPr lang="en-US" sz="1500" i="1" baseline="0" dirty="0" smtClean="0">
                          <a:latin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cs typeface="Calibri" panose="020F0502020204030204" pitchFamily="34" charset="0"/>
                        </a:rPr>
                        <a:t>xét</a:t>
                      </a:r>
                      <a:r>
                        <a:rPr lang="en-US" sz="1500" i="1" baseline="0" dirty="0" smtClean="0">
                          <a:latin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cs typeface="Calibri" panose="020F0502020204030204" pitchFamily="34" charset="0"/>
                        </a:rPr>
                        <a:t>Bổ</a:t>
                      </a:r>
                      <a:r>
                        <a:rPr lang="en-US" sz="1500" i="1" baseline="0" dirty="0" smtClean="0">
                          <a:latin typeface="Calibri" panose="020F0502020204030204" pitchFamily="34" charset="0"/>
                          <a:cs typeface="Calibri" panose="020F0502020204030204" pitchFamily="34" charset="0"/>
                        </a:rPr>
                        <a:t> sung </a:t>
                      </a:r>
                      <a:r>
                        <a:rPr lang="en-US" sz="1500" i="1" baseline="0" dirty="0" err="1" smtClean="0">
                          <a:latin typeface="Calibri" panose="020F0502020204030204" pitchFamily="34" charset="0"/>
                          <a:cs typeface="Calibri" panose="020F0502020204030204" pitchFamily="34" charset="0"/>
                        </a:rPr>
                        <a:t>ghi</a:t>
                      </a:r>
                      <a:r>
                        <a:rPr lang="en-US" sz="1500" i="1" baseline="0" dirty="0" smtClean="0">
                          <a:latin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cs typeface="Calibri" panose="020F0502020204030204" pitchFamily="34" charset="0"/>
                        </a:rPr>
                        <a:t>chú</a:t>
                      </a:r>
                      <a:endParaRPr lang="en-US" sz="1500" i="1" baseline="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990584549"/>
                  </a:ext>
                </a:extLst>
              </a:tr>
            </a:tbl>
          </a:graphicData>
        </a:graphic>
      </p:graphicFrame>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7604" y="2358907"/>
            <a:ext cx="2985594" cy="444739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8584" y="2358906"/>
            <a:ext cx="3314463" cy="4467319"/>
          </a:xfrm>
          <a:prstGeom prst="rect">
            <a:avLst/>
          </a:prstGeom>
        </p:spPr>
      </p:pic>
    </p:spTree>
    <p:extLst>
      <p:ext uri="{BB962C8B-B14F-4D97-AF65-F5344CB8AC3E}">
        <p14:creationId xmlns:p14="http://schemas.microsoft.com/office/powerpoint/2010/main" val="395065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630240"/>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400795267"/>
              </p:ext>
            </p:extLst>
          </p:nvPr>
        </p:nvGraphicFramePr>
        <p:xfrm>
          <a:off x="37175" y="1097281"/>
          <a:ext cx="9069654" cy="5760719"/>
        </p:xfrm>
        <a:graphic>
          <a:graphicData uri="http://schemas.openxmlformats.org/drawingml/2006/table">
            <a:tbl>
              <a:tblPr firstRow="1" bandRow="1">
                <a:tableStyleId>{5C22544A-7EE6-4342-B048-85BDC9FD1C3A}</a:tableStyleId>
              </a:tblPr>
              <a:tblGrid>
                <a:gridCol w="629397">
                  <a:extLst>
                    <a:ext uri="{9D8B030D-6E8A-4147-A177-3AD203B41FA5}">
                      <a16:colId xmlns:a16="http://schemas.microsoft.com/office/drawing/2014/main" val="1411077708"/>
                    </a:ext>
                  </a:extLst>
                </a:gridCol>
                <a:gridCol w="846034">
                  <a:extLst>
                    <a:ext uri="{9D8B030D-6E8A-4147-A177-3AD203B41FA5}">
                      <a16:colId xmlns:a16="http://schemas.microsoft.com/office/drawing/2014/main" val="4040167514"/>
                    </a:ext>
                  </a:extLst>
                </a:gridCol>
                <a:gridCol w="3382268">
                  <a:extLst>
                    <a:ext uri="{9D8B030D-6E8A-4147-A177-3AD203B41FA5}">
                      <a16:colId xmlns:a16="http://schemas.microsoft.com/office/drawing/2014/main" val="4262170039"/>
                    </a:ext>
                  </a:extLst>
                </a:gridCol>
                <a:gridCol w="3608191">
                  <a:extLst>
                    <a:ext uri="{9D8B030D-6E8A-4147-A177-3AD203B41FA5}">
                      <a16:colId xmlns:a16="http://schemas.microsoft.com/office/drawing/2014/main" val="483846451"/>
                    </a:ext>
                  </a:extLst>
                </a:gridCol>
                <a:gridCol w="603764">
                  <a:extLst>
                    <a:ext uri="{9D8B030D-6E8A-4147-A177-3AD203B41FA5}">
                      <a16:colId xmlns:a16="http://schemas.microsoft.com/office/drawing/2014/main" val="4141122400"/>
                    </a:ext>
                  </a:extLst>
                </a:gridCol>
              </a:tblGrid>
              <a:tr h="844480">
                <a:tc>
                  <a:txBody>
                    <a:bodyPr/>
                    <a:lstStyle/>
                    <a:p>
                      <a:pPr algn="ctr"/>
                      <a:r>
                        <a:rPr lang="en-US" sz="1500" dirty="0" err="1" smtClean="0"/>
                        <a:t>Điều</a:t>
                      </a:r>
                      <a:endParaRPr lang="en-US" sz="1500" dirty="0"/>
                    </a:p>
                  </a:txBody>
                  <a:tcPr/>
                </a:tc>
                <a:tc>
                  <a:txBody>
                    <a:bodyPr/>
                    <a:lstStyle/>
                    <a:p>
                      <a:pPr algn="ctr"/>
                      <a:endParaRPr lang="en-US"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algn="ctr"/>
                      <a:r>
                        <a:rPr lang="en-US" sz="1500" dirty="0" err="1" smtClean="0"/>
                        <a:t>Ghi</a:t>
                      </a:r>
                      <a:r>
                        <a:rPr lang="en-US" sz="1500" dirty="0" smtClean="0"/>
                        <a:t> </a:t>
                      </a:r>
                      <a:r>
                        <a:rPr lang="en-US" sz="1500" dirty="0" err="1" smtClean="0"/>
                        <a:t>chú</a:t>
                      </a:r>
                      <a:endParaRPr lang="en-US" sz="1500" dirty="0"/>
                    </a:p>
                  </a:txBody>
                  <a:tcPr/>
                </a:tc>
                <a:extLst>
                  <a:ext uri="{0D108BD9-81ED-4DB2-BD59-A6C34878D82A}">
                    <a16:rowId xmlns:a16="http://schemas.microsoft.com/office/drawing/2014/main" val="2393609304"/>
                  </a:ext>
                </a:extLst>
              </a:tr>
              <a:tr h="4916239">
                <a:tc>
                  <a:txBody>
                    <a:bodyPr/>
                    <a:lstStyle/>
                    <a:p>
                      <a:r>
                        <a:rPr lang="en-US" sz="1500" dirty="0" smtClean="0">
                          <a:latin typeface="Calibri" panose="020F0502020204030204" pitchFamily="34" charset="0"/>
                          <a:ea typeface="Calibri" panose="020F0502020204030204" pitchFamily="34" charset="0"/>
                          <a:cs typeface="Calibri" panose="020F0502020204030204" pitchFamily="34" charset="0"/>
                        </a:rPr>
                        <a:t>5.2.1 </a:t>
                      </a:r>
                      <a:r>
                        <a:rPr lang="en-US" sz="1500" dirty="0" err="1" smtClean="0">
                          <a:latin typeface="Calibri" panose="020F0502020204030204" pitchFamily="34" charset="0"/>
                          <a:ea typeface="Calibri" panose="020F0502020204030204" pitchFamily="34" charset="0"/>
                          <a:cs typeface="Calibri" panose="020F0502020204030204" pitchFamily="34" charset="0"/>
                        </a:rPr>
                        <a:t>Bảng</a:t>
                      </a:r>
                      <a:r>
                        <a:rPr lang="en-US" sz="1500" baseline="0" dirty="0" smtClean="0">
                          <a:latin typeface="Calibri" panose="020F0502020204030204" pitchFamily="34" charset="0"/>
                          <a:ea typeface="Calibri" panose="020F0502020204030204" pitchFamily="34" charset="0"/>
                          <a:cs typeface="Calibri" panose="020F0502020204030204" pitchFamily="34" charset="0"/>
                        </a:rPr>
                        <a:t> 12</a:t>
                      </a:r>
                      <a:endParaRPr lang="en-US" sz="15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1500" b="1" kern="1200" dirty="0" smtClean="0">
                          <a:solidFill>
                            <a:schemeClr val="dk1"/>
                          </a:solidFill>
                          <a:effectLst/>
                          <a:latin typeface="Calibri" panose="020F0502020204030204" pitchFamily="34" charset="0"/>
                          <a:ea typeface="+mn-ea"/>
                          <a:cs typeface="Calibri" panose="020F0502020204030204" pitchFamily="34" charset="0"/>
                        </a:rPr>
                        <a:t>HT</a:t>
                      </a:r>
                      <a:r>
                        <a:rPr lang="en-US" sz="1500" b="1"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dirty="0" err="1" smtClean="0">
                          <a:solidFill>
                            <a:schemeClr val="dk1"/>
                          </a:solidFill>
                          <a:effectLst/>
                          <a:latin typeface="Calibri" panose="020F0502020204030204" pitchFamily="34" charset="0"/>
                          <a:ea typeface="+mn-ea"/>
                          <a:cs typeface="Calibri" panose="020F0502020204030204" pitchFamily="34" charset="0"/>
                        </a:rPr>
                        <a:t>họng</a:t>
                      </a:r>
                      <a:r>
                        <a:rPr lang="en-US" sz="1500" b="1" kern="120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dirty="0" err="1" smtClean="0">
                          <a:solidFill>
                            <a:schemeClr val="dk1"/>
                          </a:solidFill>
                          <a:effectLst/>
                          <a:latin typeface="Calibri" panose="020F0502020204030204" pitchFamily="34" charset="0"/>
                          <a:ea typeface="+mn-ea"/>
                          <a:cs typeface="Calibri" panose="020F0502020204030204" pitchFamily="34" charset="0"/>
                        </a:rPr>
                        <a:t>nước</a:t>
                      </a:r>
                      <a:r>
                        <a:rPr lang="en-US" sz="1500" b="1" kern="1200" dirty="0" smtClean="0">
                          <a:solidFill>
                            <a:schemeClr val="dk1"/>
                          </a:solidFill>
                          <a:effectLst/>
                          <a:latin typeface="Calibri" panose="020F0502020204030204" pitchFamily="34" charset="0"/>
                          <a:ea typeface="+mn-ea"/>
                          <a:cs typeface="Calibri" panose="020F0502020204030204" pitchFamily="34" charset="0"/>
                        </a:rPr>
                        <a:t> CC </a:t>
                      </a:r>
                      <a:r>
                        <a:rPr lang="en-US" sz="1500" b="1" kern="1200" dirty="0" err="1" smtClean="0">
                          <a:solidFill>
                            <a:schemeClr val="dk1"/>
                          </a:solidFill>
                          <a:effectLst/>
                          <a:latin typeface="Calibri" panose="020F0502020204030204" pitchFamily="34" charset="0"/>
                          <a:ea typeface="+mn-ea"/>
                          <a:cs typeface="Calibri" panose="020F0502020204030204" pitchFamily="34" charset="0"/>
                        </a:rPr>
                        <a:t>trong</a:t>
                      </a:r>
                      <a:r>
                        <a:rPr lang="en-US" sz="1500" b="1" kern="120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dirty="0" err="1" smtClean="0">
                          <a:solidFill>
                            <a:schemeClr val="dk1"/>
                          </a:solidFill>
                          <a:effectLst/>
                          <a:latin typeface="Calibri" panose="020F0502020204030204" pitchFamily="34" charset="0"/>
                          <a:ea typeface="+mn-ea"/>
                          <a:cs typeface="Calibri" panose="020F0502020204030204" pitchFamily="34" charset="0"/>
                        </a:rPr>
                        <a:t>nhà</a:t>
                      </a:r>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p>
                      <a:r>
                        <a:rPr lang="en-US" sz="1500" kern="1200" dirty="0" err="1" smtClean="0">
                          <a:solidFill>
                            <a:schemeClr val="dk1"/>
                          </a:solidFill>
                          <a:effectLst/>
                          <a:latin typeface="Calibri" panose="020F0502020204030204" pitchFamily="34" charset="0"/>
                          <a:ea typeface="+mn-ea"/>
                          <a:cs typeface="Calibri" panose="020F0502020204030204" pitchFamily="34" charset="0"/>
                        </a:rPr>
                        <a:t>Số</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tia</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phun</a:t>
                      </a:r>
                      <a:r>
                        <a:rPr lang="en-US" sz="1500" kern="1200" dirty="0" smtClean="0">
                          <a:solidFill>
                            <a:schemeClr val="dk1"/>
                          </a:solidFill>
                          <a:effectLst/>
                          <a:latin typeface="Calibri" panose="020F0502020204030204" pitchFamily="34" charset="0"/>
                          <a:ea typeface="+mn-ea"/>
                          <a:cs typeface="Calibri" panose="020F0502020204030204" pitchFamily="34" charset="0"/>
                        </a:rPr>
                        <a:t> CC</a:t>
                      </a:r>
                      <a:endParaRPr lang="en-US" sz="1500" b="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1500" b="1" kern="1200" dirty="0" smtClean="0">
                          <a:solidFill>
                            <a:schemeClr val="dk1"/>
                          </a:solidFill>
                          <a:effectLst/>
                          <a:latin typeface="Calibri" panose="020F0502020204030204" pitchFamily="34" charset="0"/>
                          <a:ea typeface="+mn-ea"/>
                          <a:cs typeface="Calibri" panose="020F0502020204030204" pitchFamily="34" charset="0"/>
                        </a:rPr>
                        <a:t>Bảng 12</a:t>
                      </a:r>
                      <a:r>
                        <a:rPr lang="vi-VN" sz="1500" kern="1200" dirty="0" smtClean="0">
                          <a:solidFill>
                            <a:schemeClr val="dk1"/>
                          </a:solidFill>
                          <a:effectLst/>
                          <a:latin typeface="Calibri" panose="020F0502020204030204" pitchFamily="34" charset="0"/>
                          <a:ea typeface="+mn-ea"/>
                          <a:cs typeface="Calibri" panose="020F0502020204030204" pitchFamily="34" charset="0"/>
                        </a:rPr>
                        <a:t> - Số tia phun chữa cháy và lưu lượng nước tối thiểu cho chữa cháy trong nhà đối với nhà sản xuất và nhà kho</a:t>
                      </a:r>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p>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txBody>
                  <a:tcPr/>
                </a:tc>
                <a:tc>
                  <a:txBody>
                    <a:bodyPr/>
                    <a:lstStyle/>
                    <a:p>
                      <a:r>
                        <a:rPr lang="vi-VN" sz="1500" b="1" kern="1200" dirty="0" smtClean="0">
                          <a:solidFill>
                            <a:schemeClr val="dk1"/>
                          </a:solidFill>
                          <a:effectLst/>
                          <a:latin typeface="Calibri" panose="020F0502020204030204" pitchFamily="34" charset="0"/>
                          <a:ea typeface="+mn-ea"/>
                          <a:cs typeface="Calibri" panose="020F0502020204030204" pitchFamily="34" charset="0"/>
                        </a:rPr>
                        <a:t>Bảng 12</a:t>
                      </a:r>
                      <a:r>
                        <a:rPr lang="vi-VN" sz="1500" kern="1200" dirty="0" smtClean="0">
                          <a:solidFill>
                            <a:schemeClr val="dk1"/>
                          </a:solidFill>
                          <a:effectLst/>
                          <a:latin typeface="Calibri" panose="020F0502020204030204" pitchFamily="34" charset="0"/>
                          <a:ea typeface="+mn-ea"/>
                          <a:cs typeface="Calibri" panose="020F0502020204030204" pitchFamily="34" charset="0"/>
                        </a:rPr>
                        <a:t> </a:t>
                      </a:r>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p>
                      <a:r>
                        <a:rPr lang="vi-VN" sz="1500" kern="1200" dirty="0" smtClean="0">
                          <a:solidFill>
                            <a:srgbClr val="FF0000"/>
                          </a:solidFill>
                          <a:effectLst/>
                          <a:latin typeface="Calibri" panose="020F0502020204030204" pitchFamily="34" charset="0"/>
                          <a:ea typeface="+mn-ea"/>
                          <a:cs typeface="Calibri" panose="020F0502020204030204" pitchFamily="34" charset="0"/>
                        </a:rPr>
                        <a:t>Có khác: Thêm cấp nguy hiểm của kết cấu.</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p>
                      <a:r>
                        <a:rPr lang="vi-VN" sz="1500" kern="1200" dirty="0" smtClean="0">
                          <a:solidFill>
                            <a:srgbClr val="FF0000"/>
                          </a:solidFill>
                          <a:effectLst/>
                          <a:latin typeface="Calibri" panose="020F0502020204030204" pitchFamily="34" charset="0"/>
                          <a:ea typeface="+mn-ea"/>
                          <a:cs typeface="Calibri" panose="020F0502020204030204" pitchFamily="34" charset="0"/>
                        </a:rPr>
                        <a:t>Bỏ hàng ≤ 0,5 và ≤ 5	&gt; 5 và ≤ 50	&gt; 50 và ≤ 200	&gt; 200 và ≤ 400	&gt; 400 và ≤ 800</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p>
                      <a:r>
                        <a:rPr lang="en-US" sz="1500" kern="1200" dirty="0" err="1" smtClean="0">
                          <a:solidFill>
                            <a:srgbClr val="FF0000"/>
                          </a:solidFill>
                          <a:effectLst/>
                          <a:latin typeface="Calibri" panose="020F0502020204030204" pitchFamily="34" charset="0"/>
                          <a:ea typeface="+mn-ea"/>
                          <a:cs typeface="Calibri" panose="020F0502020204030204" pitchFamily="34" charset="0"/>
                        </a:rPr>
                        <a:t>Số</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tia</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phun</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thay</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đổi</a:t>
                      </a:r>
                      <a:r>
                        <a:rPr lang="en-US" sz="1500" kern="1200" dirty="0" smtClean="0">
                          <a:solidFill>
                            <a:srgbClr val="FF0000"/>
                          </a:solidFill>
                          <a:effectLst/>
                          <a:latin typeface="Calibri" panose="020F0502020204030204" pitchFamily="34" charset="0"/>
                          <a:ea typeface="+mn-ea"/>
                          <a:cs typeface="Calibri" panose="020F0502020204030204" pitchFamily="34" charset="0"/>
                        </a:rPr>
                        <a:t>.</a:t>
                      </a:r>
                      <a:endParaRPr lang="en-US" sz="1500" i="1" baseline="0" dirty="0" smtClean="0">
                        <a:solidFill>
                          <a:srgbClr val="FF0000"/>
                        </a:solidFill>
                        <a:latin typeface="Calibri" panose="020F0502020204030204" pitchFamily="34" charset="0"/>
                        <a:cs typeface="Calibri" panose="020F0502020204030204" pitchFamily="34" charset="0"/>
                      </a:endParaRPr>
                    </a:p>
                  </a:txBody>
                  <a:tcPr/>
                </a:tc>
                <a:tc>
                  <a:txBody>
                    <a:bodyPr/>
                    <a:lstStyle/>
                    <a:p>
                      <a:pPr algn="just"/>
                      <a:endParaRPr lang="en-US" sz="1500" i="1" baseline="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105099367"/>
                  </a:ext>
                </a:extLst>
              </a:tr>
            </a:tbl>
          </a:graphicData>
        </a:graphic>
      </p:graphicFrame>
      <p:pic>
        <p:nvPicPr>
          <p:cNvPr id="2" name="Picture 1"/>
          <p:cNvPicPr>
            <a:picLocks noChangeAspect="1"/>
          </p:cNvPicPr>
          <p:nvPr/>
        </p:nvPicPr>
        <p:blipFill>
          <a:blip r:embed="rId2"/>
          <a:stretch>
            <a:fillRect/>
          </a:stretch>
        </p:blipFill>
        <p:spPr>
          <a:xfrm>
            <a:off x="1554951" y="3640509"/>
            <a:ext cx="3311831" cy="2631512"/>
          </a:xfrm>
          <a:prstGeom prst="rect">
            <a:avLst/>
          </a:prstGeom>
        </p:spPr>
      </p:pic>
      <p:pic>
        <p:nvPicPr>
          <p:cNvPr id="3" name="Picture 2"/>
          <p:cNvPicPr>
            <a:picLocks noChangeAspect="1"/>
          </p:cNvPicPr>
          <p:nvPr/>
        </p:nvPicPr>
        <p:blipFill>
          <a:blip r:embed="rId3"/>
          <a:stretch>
            <a:fillRect/>
          </a:stretch>
        </p:blipFill>
        <p:spPr>
          <a:xfrm>
            <a:off x="4912928" y="3640509"/>
            <a:ext cx="3589735" cy="2646250"/>
          </a:xfrm>
          <a:prstGeom prst="rect">
            <a:avLst/>
          </a:prstGeom>
        </p:spPr>
      </p:pic>
    </p:spTree>
    <p:extLst>
      <p:ext uri="{BB962C8B-B14F-4D97-AF65-F5344CB8AC3E}">
        <p14:creationId xmlns:p14="http://schemas.microsoft.com/office/powerpoint/2010/main" val="359549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630240"/>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138338995"/>
              </p:ext>
            </p:extLst>
          </p:nvPr>
        </p:nvGraphicFramePr>
        <p:xfrm>
          <a:off x="37175" y="1097282"/>
          <a:ext cx="9069654" cy="5669280"/>
        </p:xfrm>
        <a:graphic>
          <a:graphicData uri="http://schemas.openxmlformats.org/drawingml/2006/table">
            <a:tbl>
              <a:tblPr firstRow="1" bandRow="1">
                <a:tableStyleId>{5C22544A-7EE6-4342-B048-85BDC9FD1C3A}</a:tableStyleId>
              </a:tblPr>
              <a:tblGrid>
                <a:gridCol w="774675">
                  <a:extLst>
                    <a:ext uri="{9D8B030D-6E8A-4147-A177-3AD203B41FA5}">
                      <a16:colId xmlns:a16="http://schemas.microsoft.com/office/drawing/2014/main" val="1411077708"/>
                    </a:ext>
                  </a:extLst>
                </a:gridCol>
                <a:gridCol w="803305">
                  <a:extLst>
                    <a:ext uri="{9D8B030D-6E8A-4147-A177-3AD203B41FA5}">
                      <a16:colId xmlns:a16="http://schemas.microsoft.com/office/drawing/2014/main" val="4040167514"/>
                    </a:ext>
                  </a:extLst>
                </a:gridCol>
                <a:gridCol w="3025211">
                  <a:extLst>
                    <a:ext uri="{9D8B030D-6E8A-4147-A177-3AD203B41FA5}">
                      <a16:colId xmlns:a16="http://schemas.microsoft.com/office/drawing/2014/main" val="4262170039"/>
                    </a:ext>
                  </a:extLst>
                </a:gridCol>
                <a:gridCol w="3572142">
                  <a:extLst>
                    <a:ext uri="{9D8B030D-6E8A-4147-A177-3AD203B41FA5}">
                      <a16:colId xmlns:a16="http://schemas.microsoft.com/office/drawing/2014/main" val="483846451"/>
                    </a:ext>
                  </a:extLst>
                </a:gridCol>
                <a:gridCol w="894321">
                  <a:extLst>
                    <a:ext uri="{9D8B030D-6E8A-4147-A177-3AD203B41FA5}">
                      <a16:colId xmlns:a16="http://schemas.microsoft.com/office/drawing/2014/main" val="4141122400"/>
                    </a:ext>
                  </a:extLst>
                </a:gridCol>
              </a:tblGrid>
              <a:tr h="309341">
                <a:tc>
                  <a:txBody>
                    <a:bodyPr/>
                    <a:lstStyle/>
                    <a:p>
                      <a:pPr algn="ctr"/>
                      <a:r>
                        <a:rPr lang="en-US" sz="1500" dirty="0" err="1" smtClean="0"/>
                        <a:t>Điều</a:t>
                      </a:r>
                      <a:endParaRPr lang="en-US" sz="1500" dirty="0"/>
                    </a:p>
                  </a:txBody>
                  <a:tcPr/>
                </a:tc>
                <a:tc>
                  <a:txBody>
                    <a:bodyPr/>
                    <a:lstStyle/>
                    <a:p>
                      <a:pPr algn="ctr"/>
                      <a:endParaRPr lang="en-US"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06/2022BXD</a:t>
                      </a:r>
                    </a:p>
                  </a:txBody>
                  <a:tcPr/>
                </a:tc>
                <a:tc>
                  <a:txBody>
                    <a:bodyPr/>
                    <a:lstStyle/>
                    <a:p>
                      <a:pPr algn="ctr"/>
                      <a:r>
                        <a:rPr lang="en-US" sz="1500" dirty="0" err="1" smtClean="0"/>
                        <a:t>Ghi</a:t>
                      </a:r>
                      <a:r>
                        <a:rPr lang="en-US" sz="1500" dirty="0" smtClean="0"/>
                        <a:t> </a:t>
                      </a:r>
                      <a:r>
                        <a:rPr lang="en-US" sz="1500" dirty="0" err="1" smtClean="0"/>
                        <a:t>chú</a:t>
                      </a:r>
                      <a:endParaRPr lang="en-US" sz="1500" dirty="0"/>
                    </a:p>
                  </a:txBody>
                  <a:tcPr/>
                </a:tc>
                <a:extLst>
                  <a:ext uri="{0D108BD9-81ED-4DB2-BD59-A6C34878D82A}">
                    <a16:rowId xmlns:a16="http://schemas.microsoft.com/office/drawing/2014/main" val="2393609304"/>
                  </a:ext>
                </a:extLst>
              </a:tr>
              <a:tr h="4065628">
                <a:tc>
                  <a:txBody>
                    <a:bodyPr/>
                    <a:lstStyle/>
                    <a:p>
                      <a:r>
                        <a:rPr lang="en-US" sz="1500" dirty="0" smtClean="0">
                          <a:latin typeface="Calibri" panose="020F0502020204030204" pitchFamily="34" charset="0"/>
                          <a:ea typeface="Calibri" panose="020F0502020204030204" pitchFamily="34" charset="0"/>
                          <a:cs typeface="Calibri" panose="020F0502020204030204" pitchFamily="34" charset="0"/>
                        </a:rPr>
                        <a:t>5.3</a:t>
                      </a:r>
                      <a:endParaRPr lang="en-US" sz="15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1500" b="0" dirty="0" err="1" smtClean="0">
                          <a:latin typeface="Calibri" panose="020F0502020204030204" pitchFamily="34" charset="0"/>
                          <a:ea typeface="Calibri" panose="020F0502020204030204" pitchFamily="34" charset="0"/>
                          <a:cs typeface="Calibri" panose="020F0502020204030204" pitchFamily="34" charset="0"/>
                        </a:rPr>
                        <a:t>Trạm</a:t>
                      </a:r>
                      <a:r>
                        <a:rPr lang="en-US" sz="1500" b="0" baseline="0" dirty="0" smtClean="0">
                          <a:latin typeface="Calibri" panose="020F0502020204030204" pitchFamily="34" charset="0"/>
                          <a:ea typeface="Calibri" panose="020F0502020204030204" pitchFamily="34" charset="0"/>
                          <a:cs typeface="Calibri" panose="020F0502020204030204" pitchFamily="34" charset="0"/>
                        </a:rPr>
                        <a:t> </a:t>
                      </a:r>
                      <a:r>
                        <a:rPr lang="en-US" sz="1500" b="0" baseline="0" dirty="0" err="1" smtClean="0">
                          <a:latin typeface="Calibri" panose="020F0502020204030204" pitchFamily="34" charset="0"/>
                          <a:ea typeface="Calibri" panose="020F0502020204030204" pitchFamily="34" charset="0"/>
                          <a:cs typeface="Calibri" panose="020F0502020204030204" pitchFamily="34" charset="0"/>
                        </a:rPr>
                        <a:t>bơm</a:t>
                      </a:r>
                      <a:r>
                        <a:rPr lang="en-US" sz="1500" b="0" baseline="0" dirty="0" smtClean="0">
                          <a:latin typeface="Calibri" panose="020F0502020204030204" pitchFamily="34" charset="0"/>
                          <a:ea typeface="Calibri" panose="020F0502020204030204" pitchFamily="34" charset="0"/>
                          <a:cs typeface="Calibri" panose="020F0502020204030204" pitchFamily="34" charset="0"/>
                        </a:rPr>
                        <a:t> </a:t>
                      </a:r>
                      <a:r>
                        <a:rPr lang="en-US" sz="1500" b="0" baseline="0" dirty="0" err="1" smtClean="0">
                          <a:latin typeface="Calibri" panose="020F0502020204030204" pitchFamily="34" charset="0"/>
                          <a:ea typeface="Calibri" panose="020F0502020204030204" pitchFamily="34" charset="0"/>
                          <a:cs typeface="Calibri" panose="020F0502020204030204" pitchFamily="34" charset="0"/>
                        </a:rPr>
                        <a:t>cấp</a:t>
                      </a:r>
                      <a:r>
                        <a:rPr lang="en-US" sz="1500" b="0" baseline="0" dirty="0" smtClean="0">
                          <a:latin typeface="Calibri" panose="020F0502020204030204" pitchFamily="34" charset="0"/>
                          <a:ea typeface="Calibri" panose="020F0502020204030204" pitchFamily="34" charset="0"/>
                          <a:cs typeface="Calibri" panose="020F0502020204030204" pitchFamily="34" charset="0"/>
                        </a:rPr>
                        <a:t> </a:t>
                      </a:r>
                      <a:r>
                        <a:rPr lang="en-US" sz="1500" b="0" baseline="0" dirty="0" err="1" smtClean="0">
                          <a:latin typeface="Calibri" panose="020F0502020204030204" pitchFamily="34" charset="0"/>
                          <a:ea typeface="Calibri" panose="020F0502020204030204" pitchFamily="34" charset="0"/>
                          <a:cs typeface="Calibri" panose="020F0502020204030204" pitchFamily="34" charset="0"/>
                        </a:rPr>
                        <a:t>nước</a:t>
                      </a:r>
                      <a:r>
                        <a:rPr lang="en-US" sz="1500" b="0" baseline="0" dirty="0" smtClean="0">
                          <a:latin typeface="Calibri" panose="020F0502020204030204" pitchFamily="34" charset="0"/>
                          <a:ea typeface="Calibri" panose="020F0502020204030204" pitchFamily="34" charset="0"/>
                          <a:cs typeface="Calibri" panose="020F0502020204030204" pitchFamily="34" charset="0"/>
                        </a:rPr>
                        <a:t> </a:t>
                      </a:r>
                      <a:r>
                        <a:rPr lang="en-US" sz="1500" b="0" baseline="0" dirty="0" err="1" smtClean="0">
                          <a:latin typeface="Calibri" panose="020F0502020204030204" pitchFamily="34" charset="0"/>
                          <a:ea typeface="Calibri" panose="020F0502020204030204" pitchFamily="34" charset="0"/>
                          <a:cs typeface="Calibri" panose="020F0502020204030204" pitchFamily="34" charset="0"/>
                        </a:rPr>
                        <a:t>chữa</a:t>
                      </a:r>
                      <a:r>
                        <a:rPr lang="en-US" sz="1500" b="0" baseline="0" dirty="0" smtClean="0">
                          <a:latin typeface="Calibri" panose="020F0502020204030204" pitchFamily="34" charset="0"/>
                          <a:ea typeface="Calibri" panose="020F0502020204030204" pitchFamily="34" charset="0"/>
                          <a:cs typeface="Calibri" panose="020F0502020204030204" pitchFamily="34" charset="0"/>
                        </a:rPr>
                        <a:t> </a:t>
                      </a:r>
                      <a:r>
                        <a:rPr lang="en-US" sz="1500" b="0" baseline="0" dirty="0" err="1" smtClean="0">
                          <a:latin typeface="Calibri" panose="020F0502020204030204" pitchFamily="34" charset="0"/>
                          <a:ea typeface="Calibri" panose="020F0502020204030204" pitchFamily="34" charset="0"/>
                          <a:cs typeface="Calibri" panose="020F0502020204030204" pitchFamily="34" charset="0"/>
                        </a:rPr>
                        <a:t>cháy</a:t>
                      </a:r>
                      <a:endParaRPr lang="en-US" sz="1500" b="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en-US" sz="1500" kern="1200" dirty="0" err="1" smtClean="0">
                          <a:solidFill>
                            <a:schemeClr val="dk1"/>
                          </a:solidFill>
                          <a:effectLst/>
                          <a:latin typeface="Calibri" panose="020F0502020204030204" pitchFamily="34" charset="0"/>
                          <a:ea typeface="+mn-ea"/>
                          <a:cs typeface="Calibri" panose="020F0502020204030204" pitchFamily="34" charset="0"/>
                        </a:rPr>
                        <a:t>Không</a:t>
                      </a:r>
                      <a:r>
                        <a:rPr lang="en-US" sz="150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kern="1200" baseline="0" dirty="0" err="1" smtClean="0">
                          <a:solidFill>
                            <a:schemeClr val="dk1"/>
                          </a:solidFill>
                          <a:effectLst/>
                          <a:latin typeface="Calibri" panose="020F0502020204030204" pitchFamily="34" charset="0"/>
                          <a:ea typeface="+mn-ea"/>
                          <a:cs typeface="Calibri" panose="020F0502020204030204" pitchFamily="34" charset="0"/>
                        </a:rPr>
                        <a:t>quy</a:t>
                      </a:r>
                      <a:r>
                        <a:rPr lang="en-US" sz="150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kern="1200" baseline="0" dirty="0" err="1" smtClean="0">
                          <a:solidFill>
                            <a:schemeClr val="dk1"/>
                          </a:solidFill>
                          <a:effectLst/>
                          <a:latin typeface="Calibri" panose="020F0502020204030204" pitchFamily="34" charset="0"/>
                          <a:ea typeface="+mn-ea"/>
                          <a:cs typeface="Calibri" panose="020F0502020204030204" pitchFamily="34" charset="0"/>
                        </a:rPr>
                        <a:t>định</a:t>
                      </a:r>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txBody>
                  <a:tcPr/>
                </a:tc>
                <a:tc>
                  <a:txBody>
                    <a:bodyPr/>
                    <a:lstStyle/>
                    <a:p>
                      <a:pPr algn="just"/>
                      <a:r>
                        <a:rPr lang="vi-VN" sz="1500" b="1" i="0" u="none" strike="noStrike" kern="1200" dirty="0" smtClean="0">
                          <a:solidFill>
                            <a:srgbClr val="FF0000"/>
                          </a:solidFill>
                          <a:effectLst/>
                          <a:latin typeface="Calibri" panose="020F0502020204030204" pitchFamily="34" charset="0"/>
                          <a:ea typeface="+mn-ea"/>
                          <a:cs typeface="Calibri" panose="020F0502020204030204" pitchFamily="34" charset="0"/>
                        </a:rPr>
                        <a:t>5.3  Trạm bơm cấp nước chữa cháy</a:t>
                      </a:r>
                      <a:endParaRPr lang="vi-VN" sz="1500" b="0" i="0" kern="1200" dirty="0" smtClean="0">
                        <a:solidFill>
                          <a:srgbClr val="FF0000"/>
                        </a:solidFill>
                        <a:effectLst/>
                        <a:latin typeface="Calibri" panose="020F0502020204030204" pitchFamily="34" charset="0"/>
                        <a:ea typeface="+mn-ea"/>
                        <a:cs typeface="Calibri" panose="020F0502020204030204" pitchFamily="34" charset="0"/>
                      </a:endParaRPr>
                    </a:p>
                    <a:p>
                      <a:pPr algn="just"/>
                      <a:r>
                        <a:rPr lang="vi-VN" sz="1500" b="1" i="0" kern="1200" dirty="0" smtClean="0">
                          <a:solidFill>
                            <a:srgbClr val="FF0000"/>
                          </a:solidFill>
                          <a:effectLst/>
                          <a:latin typeface="Calibri" panose="020F0502020204030204" pitchFamily="34" charset="0"/>
                          <a:ea typeface="+mn-ea"/>
                          <a:cs typeface="Calibri" panose="020F0502020204030204" pitchFamily="34" charset="0"/>
                        </a:rPr>
                        <a:t>5.3.1</a:t>
                      </a:r>
                      <a:r>
                        <a:rPr lang="vi-VN" sz="1500" b="0" i="0" kern="1200" dirty="0" smtClean="0">
                          <a:solidFill>
                            <a:srgbClr val="FF0000"/>
                          </a:solidFill>
                          <a:effectLst/>
                          <a:latin typeface="Calibri" panose="020F0502020204030204" pitchFamily="34" charset="0"/>
                          <a:ea typeface="+mn-ea"/>
                          <a:cs typeface="Calibri" panose="020F0502020204030204" pitchFamily="34" charset="0"/>
                        </a:rPr>
                        <a:t>  Máy bơm cấp nước chữa cháy dù thiết kế riêng biệt hay kết hợp với hệ thống nước sinh hoạt, sản xuất đều phải có máy bơm dự phòng, có công suất tương đương với máy bơm chính, số lượng máy bơm dự phòng được quy định như sau:</a:t>
                      </a:r>
                    </a:p>
                    <a:p>
                      <a:pPr algn="just"/>
                      <a:r>
                        <a:rPr lang="vi-VN" sz="1500" b="0" i="0" kern="1200" dirty="0" smtClean="0">
                          <a:solidFill>
                            <a:srgbClr val="FF0000"/>
                          </a:solidFill>
                          <a:effectLst/>
                          <a:latin typeface="Calibri" panose="020F0502020204030204" pitchFamily="34" charset="0"/>
                          <a:ea typeface="+mn-ea"/>
                          <a:cs typeface="Calibri" panose="020F0502020204030204" pitchFamily="34" charset="0"/>
                        </a:rPr>
                        <a:t>- Khi tính toán cần từ </a:t>
                      </a:r>
                      <a:r>
                        <a:rPr lang="en-US" sz="1500" b="0" i="0" kern="1200" dirty="0" smtClean="0">
                          <a:solidFill>
                            <a:srgbClr val="FF0000"/>
                          </a:solidFill>
                          <a:effectLst/>
                          <a:latin typeface="Calibri" panose="020F0502020204030204" pitchFamily="34" charset="0"/>
                          <a:ea typeface="+mn-ea"/>
                          <a:cs typeface="Calibri" panose="020F0502020204030204" pitchFamily="34" charset="0"/>
                        </a:rPr>
                        <a:t>1</a:t>
                      </a:r>
                      <a:r>
                        <a:rPr lang="vi-VN" sz="1500" b="0" i="0" kern="1200" dirty="0" smtClean="0">
                          <a:solidFill>
                            <a:srgbClr val="FF0000"/>
                          </a:solidFill>
                          <a:effectLst/>
                          <a:latin typeface="Calibri" panose="020F0502020204030204" pitchFamily="34" charset="0"/>
                          <a:ea typeface="+mn-ea"/>
                          <a:cs typeface="Calibri" panose="020F0502020204030204" pitchFamily="34" charset="0"/>
                        </a:rPr>
                        <a:t> đến </a:t>
                      </a:r>
                      <a:r>
                        <a:rPr lang="en-US" sz="1500" b="0" i="0" kern="1200" dirty="0" smtClean="0">
                          <a:solidFill>
                            <a:srgbClr val="FF0000"/>
                          </a:solidFill>
                          <a:effectLst/>
                          <a:latin typeface="Calibri" panose="020F0502020204030204" pitchFamily="34" charset="0"/>
                          <a:ea typeface="+mn-ea"/>
                          <a:cs typeface="Calibri" panose="020F0502020204030204" pitchFamily="34" charset="0"/>
                        </a:rPr>
                        <a:t>3</a:t>
                      </a:r>
                      <a:r>
                        <a:rPr lang="vi-VN" sz="1500" b="0" i="0" kern="1200" dirty="0" smtClean="0">
                          <a:solidFill>
                            <a:srgbClr val="FF0000"/>
                          </a:solidFill>
                          <a:effectLst/>
                          <a:latin typeface="Calibri" panose="020F0502020204030204" pitchFamily="34" charset="0"/>
                          <a:ea typeface="+mn-ea"/>
                          <a:cs typeface="Calibri" panose="020F0502020204030204" pitchFamily="34" charset="0"/>
                        </a:rPr>
                        <a:t> máy bơm chữa cháy chính thì phải có ít nhất </a:t>
                      </a:r>
                      <a:r>
                        <a:rPr lang="en-US" sz="1500" b="0" i="0" kern="1200" dirty="0" smtClean="0">
                          <a:solidFill>
                            <a:srgbClr val="FF0000"/>
                          </a:solidFill>
                          <a:effectLst/>
                          <a:latin typeface="Calibri" panose="020F0502020204030204" pitchFamily="34" charset="0"/>
                          <a:ea typeface="+mn-ea"/>
                          <a:cs typeface="Calibri" panose="020F0502020204030204" pitchFamily="34" charset="0"/>
                        </a:rPr>
                        <a:t>1</a:t>
                      </a:r>
                      <a:r>
                        <a:rPr lang="vi-VN" sz="1500" b="0" i="0" kern="1200" dirty="0" smtClean="0">
                          <a:solidFill>
                            <a:srgbClr val="FF0000"/>
                          </a:solidFill>
                          <a:effectLst/>
                          <a:latin typeface="Calibri" panose="020F0502020204030204" pitchFamily="34" charset="0"/>
                          <a:ea typeface="+mn-ea"/>
                          <a:cs typeface="Calibri" panose="020F0502020204030204" pitchFamily="34" charset="0"/>
                        </a:rPr>
                        <a:t> máy bơm dự phòng;</a:t>
                      </a:r>
                    </a:p>
                    <a:p>
                      <a:pPr algn="just"/>
                      <a:r>
                        <a:rPr lang="vi-VN" sz="1500" b="0" i="0" kern="1200" dirty="0" smtClean="0">
                          <a:solidFill>
                            <a:srgbClr val="FF0000"/>
                          </a:solidFill>
                          <a:effectLst/>
                          <a:latin typeface="Calibri" panose="020F0502020204030204" pitchFamily="34" charset="0"/>
                          <a:ea typeface="+mn-ea"/>
                          <a:cs typeface="Calibri" panose="020F0502020204030204" pitchFamily="34" charset="0"/>
                        </a:rPr>
                        <a:t>- Khi tính toán cần </a:t>
                      </a:r>
                      <a:r>
                        <a:rPr lang="en-US" sz="1500" b="0" i="0" kern="1200" dirty="0" smtClean="0">
                          <a:solidFill>
                            <a:srgbClr val="FF0000"/>
                          </a:solidFill>
                          <a:effectLst/>
                          <a:latin typeface="Calibri" panose="020F0502020204030204" pitchFamily="34" charset="0"/>
                          <a:ea typeface="+mn-ea"/>
                          <a:cs typeface="Calibri" panose="020F0502020204030204" pitchFamily="34" charset="0"/>
                        </a:rPr>
                        <a:t>4</a:t>
                      </a:r>
                      <a:r>
                        <a:rPr lang="vi-VN" sz="1500" b="0" i="0" kern="1200" dirty="0" smtClean="0">
                          <a:solidFill>
                            <a:srgbClr val="FF0000"/>
                          </a:solidFill>
                          <a:effectLst/>
                          <a:latin typeface="Calibri" panose="020F0502020204030204" pitchFamily="34" charset="0"/>
                          <a:ea typeface="+mn-ea"/>
                          <a:cs typeface="Calibri" panose="020F0502020204030204" pitchFamily="34" charset="0"/>
                        </a:rPr>
                        <a:t> máy bơm chữa cháy chính trở lên thì phải có ít nhất </a:t>
                      </a:r>
                      <a:r>
                        <a:rPr lang="en-US" sz="1500" b="0" i="0" kern="1200" dirty="0" smtClean="0">
                          <a:solidFill>
                            <a:srgbClr val="FF0000"/>
                          </a:solidFill>
                          <a:effectLst/>
                          <a:latin typeface="Calibri" panose="020F0502020204030204" pitchFamily="34" charset="0"/>
                          <a:ea typeface="+mn-ea"/>
                          <a:cs typeface="Calibri" panose="020F0502020204030204" pitchFamily="34" charset="0"/>
                        </a:rPr>
                        <a:t>2</a:t>
                      </a:r>
                      <a:r>
                        <a:rPr lang="vi-VN" sz="1500" b="0" i="0" kern="1200" dirty="0" smtClean="0">
                          <a:solidFill>
                            <a:srgbClr val="FF0000"/>
                          </a:solidFill>
                          <a:effectLst/>
                          <a:latin typeface="Calibri" panose="020F0502020204030204" pitchFamily="34" charset="0"/>
                          <a:ea typeface="+mn-ea"/>
                          <a:cs typeface="Calibri" panose="020F0502020204030204" pitchFamily="34" charset="0"/>
                        </a:rPr>
                        <a:t> máy bơm dự phòng;</a:t>
                      </a:r>
                    </a:p>
                    <a:p>
                      <a:pPr algn="just"/>
                      <a:r>
                        <a:rPr lang="vi-VN" sz="1500" b="0" i="0" kern="1200" dirty="0" smtClean="0">
                          <a:solidFill>
                            <a:srgbClr val="FF0000"/>
                          </a:solidFill>
                          <a:effectLst/>
                          <a:latin typeface="Calibri" panose="020F0502020204030204" pitchFamily="34" charset="0"/>
                          <a:ea typeface="+mn-ea"/>
                          <a:cs typeface="Calibri" panose="020F0502020204030204" pitchFamily="34" charset="0"/>
                        </a:rPr>
                        <a:t>Các máy bơm chữa cháy phải được kết nối với </a:t>
                      </a:r>
                      <a:r>
                        <a:rPr lang="en-US" sz="1500" b="0" i="0" kern="1200" dirty="0" smtClean="0">
                          <a:solidFill>
                            <a:srgbClr val="FF0000"/>
                          </a:solidFill>
                          <a:effectLst/>
                          <a:latin typeface="Calibri" panose="020F0502020204030204" pitchFamily="34" charset="0"/>
                          <a:ea typeface="+mn-ea"/>
                          <a:cs typeface="Calibri" panose="020F0502020204030204" pitchFamily="34" charset="0"/>
                        </a:rPr>
                        <a:t>2</a:t>
                      </a:r>
                      <a:r>
                        <a:rPr lang="vi-VN" sz="1500" b="0" i="0" kern="1200" dirty="0" smtClean="0">
                          <a:solidFill>
                            <a:srgbClr val="FF0000"/>
                          </a:solidFill>
                          <a:effectLst/>
                          <a:latin typeface="Calibri" panose="020F0502020204030204" pitchFamily="34" charset="0"/>
                          <a:ea typeface="+mn-ea"/>
                          <a:cs typeface="Calibri" panose="020F0502020204030204" pitchFamily="34" charset="0"/>
                        </a:rPr>
                        <a:t> nguồn điện riêng biệt từ nguồn điện lưới, nguồn điện từ máy phát điện hoặc sử dụng máy bơm động cơ đốt trong. Cho phép không trang bị máy bơm dự phòng hoặc nguồn điện dự phòng khi cấp nước cho nhà sản xuất, nhà kho có bậc chịu lửa I, II với hạng nguy hiểm cháy, nổ hạng D, E và lưu lượng cấp nước chữa cháy ngoài nhà yêu cầu nhỏ hơn 20L/s.</a:t>
                      </a:r>
                    </a:p>
                  </a:txBody>
                  <a:tcPr/>
                </a:tc>
                <a:tc>
                  <a:txBody>
                    <a:bodyPr/>
                    <a:lstStyle/>
                    <a:p>
                      <a:pPr algn="just"/>
                      <a:r>
                        <a:rPr lang="en-US" sz="1500" i="1" baseline="0" dirty="0" err="1" smtClean="0">
                          <a:latin typeface="Calibri" panose="020F0502020204030204" pitchFamily="34" charset="0"/>
                          <a:cs typeface="Calibri" panose="020F0502020204030204" pitchFamily="34" charset="0"/>
                        </a:rPr>
                        <a:t>Bổ</a:t>
                      </a:r>
                      <a:r>
                        <a:rPr lang="en-US" sz="1500" i="1" baseline="0" dirty="0" smtClean="0">
                          <a:latin typeface="Calibri" panose="020F0502020204030204" pitchFamily="34" charset="0"/>
                          <a:cs typeface="Calibri" panose="020F0502020204030204" pitchFamily="34" charset="0"/>
                        </a:rPr>
                        <a:t> sung</a:t>
                      </a:r>
                      <a:endParaRPr lang="en-US" sz="1500" i="1" baseline="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100195015"/>
                  </a:ext>
                </a:extLst>
              </a:tr>
            </a:tbl>
          </a:graphicData>
        </a:graphic>
      </p:graphicFrame>
    </p:spTree>
    <p:extLst>
      <p:ext uri="{BB962C8B-B14F-4D97-AF65-F5344CB8AC3E}">
        <p14:creationId xmlns:p14="http://schemas.microsoft.com/office/powerpoint/2010/main" val="3908858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630240"/>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486516470"/>
              </p:ext>
            </p:extLst>
          </p:nvPr>
        </p:nvGraphicFramePr>
        <p:xfrm>
          <a:off x="37175" y="1097282"/>
          <a:ext cx="9069654" cy="4385668"/>
        </p:xfrm>
        <a:graphic>
          <a:graphicData uri="http://schemas.openxmlformats.org/drawingml/2006/table">
            <a:tbl>
              <a:tblPr firstRow="1" bandRow="1">
                <a:tableStyleId>{5C22544A-7EE6-4342-B048-85BDC9FD1C3A}</a:tableStyleId>
              </a:tblPr>
              <a:tblGrid>
                <a:gridCol w="774675">
                  <a:extLst>
                    <a:ext uri="{9D8B030D-6E8A-4147-A177-3AD203B41FA5}">
                      <a16:colId xmlns:a16="http://schemas.microsoft.com/office/drawing/2014/main" val="1411077708"/>
                    </a:ext>
                  </a:extLst>
                </a:gridCol>
                <a:gridCol w="803305">
                  <a:extLst>
                    <a:ext uri="{9D8B030D-6E8A-4147-A177-3AD203B41FA5}">
                      <a16:colId xmlns:a16="http://schemas.microsoft.com/office/drawing/2014/main" val="4040167514"/>
                    </a:ext>
                  </a:extLst>
                </a:gridCol>
                <a:gridCol w="3273039">
                  <a:extLst>
                    <a:ext uri="{9D8B030D-6E8A-4147-A177-3AD203B41FA5}">
                      <a16:colId xmlns:a16="http://schemas.microsoft.com/office/drawing/2014/main" val="4262170039"/>
                    </a:ext>
                  </a:extLst>
                </a:gridCol>
                <a:gridCol w="3324314">
                  <a:extLst>
                    <a:ext uri="{9D8B030D-6E8A-4147-A177-3AD203B41FA5}">
                      <a16:colId xmlns:a16="http://schemas.microsoft.com/office/drawing/2014/main" val="483846451"/>
                    </a:ext>
                  </a:extLst>
                </a:gridCol>
                <a:gridCol w="894321">
                  <a:extLst>
                    <a:ext uri="{9D8B030D-6E8A-4147-A177-3AD203B41FA5}">
                      <a16:colId xmlns:a16="http://schemas.microsoft.com/office/drawing/2014/main" val="4141122400"/>
                    </a:ext>
                  </a:extLst>
                </a:gridCol>
              </a:tblGrid>
              <a:tr h="309341">
                <a:tc>
                  <a:txBody>
                    <a:bodyPr/>
                    <a:lstStyle/>
                    <a:p>
                      <a:pPr algn="ctr"/>
                      <a:r>
                        <a:rPr lang="en-US" sz="1500" dirty="0" err="1" smtClean="0"/>
                        <a:t>Điều</a:t>
                      </a:r>
                      <a:endParaRPr lang="en-US" sz="1500" dirty="0"/>
                    </a:p>
                  </a:txBody>
                  <a:tcPr/>
                </a:tc>
                <a:tc>
                  <a:txBody>
                    <a:bodyPr/>
                    <a:lstStyle/>
                    <a:p>
                      <a:pPr algn="ctr"/>
                      <a:endParaRPr lang="en-US"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06:2022/BXD</a:t>
                      </a:r>
                    </a:p>
                  </a:txBody>
                  <a:tcPr/>
                </a:tc>
                <a:tc>
                  <a:txBody>
                    <a:bodyPr/>
                    <a:lstStyle/>
                    <a:p>
                      <a:pPr algn="ctr"/>
                      <a:r>
                        <a:rPr lang="en-US" sz="1500" dirty="0" err="1" smtClean="0"/>
                        <a:t>Ghi</a:t>
                      </a:r>
                      <a:r>
                        <a:rPr lang="en-US" sz="1500" dirty="0" smtClean="0"/>
                        <a:t> </a:t>
                      </a:r>
                      <a:r>
                        <a:rPr lang="en-US" sz="1500" dirty="0" err="1" smtClean="0"/>
                        <a:t>chú</a:t>
                      </a:r>
                      <a:endParaRPr lang="en-US" sz="1500" dirty="0"/>
                    </a:p>
                  </a:txBody>
                  <a:tcPr/>
                </a:tc>
                <a:extLst>
                  <a:ext uri="{0D108BD9-81ED-4DB2-BD59-A6C34878D82A}">
                    <a16:rowId xmlns:a16="http://schemas.microsoft.com/office/drawing/2014/main" val="2393609304"/>
                  </a:ext>
                </a:extLst>
              </a:tr>
              <a:tr h="4065628">
                <a:tc>
                  <a:txBody>
                    <a:bodyPr/>
                    <a:lstStyle/>
                    <a:p>
                      <a:r>
                        <a:rPr lang="en-US" sz="1500" dirty="0" smtClean="0">
                          <a:latin typeface="Calibri" panose="020F0502020204030204" pitchFamily="34" charset="0"/>
                          <a:ea typeface="Calibri" panose="020F0502020204030204" pitchFamily="34" charset="0"/>
                          <a:cs typeface="Calibri" panose="020F0502020204030204" pitchFamily="34" charset="0"/>
                        </a:rPr>
                        <a:t>5.3</a:t>
                      </a:r>
                      <a:endParaRPr lang="en-US" sz="15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1500" b="0" dirty="0" err="1" smtClean="0">
                          <a:latin typeface="Calibri" panose="020F0502020204030204" pitchFamily="34" charset="0"/>
                          <a:ea typeface="Calibri" panose="020F0502020204030204" pitchFamily="34" charset="0"/>
                          <a:cs typeface="Calibri" panose="020F0502020204030204" pitchFamily="34" charset="0"/>
                        </a:rPr>
                        <a:t>Trạm</a:t>
                      </a:r>
                      <a:r>
                        <a:rPr lang="en-US" sz="1500" b="0" baseline="0" dirty="0" smtClean="0">
                          <a:latin typeface="Calibri" panose="020F0502020204030204" pitchFamily="34" charset="0"/>
                          <a:ea typeface="Calibri" panose="020F0502020204030204" pitchFamily="34" charset="0"/>
                          <a:cs typeface="Calibri" panose="020F0502020204030204" pitchFamily="34" charset="0"/>
                        </a:rPr>
                        <a:t> </a:t>
                      </a:r>
                      <a:r>
                        <a:rPr lang="en-US" sz="1500" b="0" baseline="0" dirty="0" err="1" smtClean="0">
                          <a:latin typeface="Calibri" panose="020F0502020204030204" pitchFamily="34" charset="0"/>
                          <a:ea typeface="Calibri" panose="020F0502020204030204" pitchFamily="34" charset="0"/>
                          <a:cs typeface="Calibri" panose="020F0502020204030204" pitchFamily="34" charset="0"/>
                        </a:rPr>
                        <a:t>bơm</a:t>
                      </a:r>
                      <a:r>
                        <a:rPr lang="en-US" sz="1500" b="0" baseline="0" dirty="0" smtClean="0">
                          <a:latin typeface="Calibri" panose="020F0502020204030204" pitchFamily="34" charset="0"/>
                          <a:ea typeface="Calibri" panose="020F0502020204030204" pitchFamily="34" charset="0"/>
                          <a:cs typeface="Calibri" panose="020F0502020204030204" pitchFamily="34" charset="0"/>
                        </a:rPr>
                        <a:t> </a:t>
                      </a:r>
                      <a:r>
                        <a:rPr lang="en-US" sz="1500" b="0" baseline="0" dirty="0" err="1" smtClean="0">
                          <a:latin typeface="Calibri" panose="020F0502020204030204" pitchFamily="34" charset="0"/>
                          <a:ea typeface="Calibri" panose="020F0502020204030204" pitchFamily="34" charset="0"/>
                          <a:cs typeface="Calibri" panose="020F0502020204030204" pitchFamily="34" charset="0"/>
                        </a:rPr>
                        <a:t>cấp</a:t>
                      </a:r>
                      <a:r>
                        <a:rPr lang="en-US" sz="1500" b="0" baseline="0" dirty="0" smtClean="0">
                          <a:latin typeface="Calibri" panose="020F0502020204030204" pitchFamily="34" charset="0"/>
                          <a:ea typeface="Calibri" panose="020F0502020204030204" pitchFamily="34" charset="0"/>
                          <a:cs typeface="Calibri" panose="020F0502020204030204" pitchFamily="34" charset="0"/>
                        </a:rPr>
                        <a:t> </a:t>
                      </a:r>
                      <a:r>
                        <a:rPr lang="en-US" sz="1500" b="0" baseline="0" dirty="0" err="1" smtClean="0">
                          <a:latin typeface="Calibri" panose="020F0502020204030204" pitchFamily="34" charset="0"/>
                          <a:ea typeface="Calibri" panose="020F0502020204030204" pitchFamily="34" charset="0"/>
                          <a:cs typeface="Calibri" panose="020F0502020204030204" pitchFamily="34" charset="0"/>
                        </a:rPr>
                        <a:t>nước</a:t>
                      </a:r>
                      <a:r>
                        <a:rPr lang="en-US" sz="1500" b="0" baseline="0" dirty="0" smtClean="0">
                          <a:latin typeface="Calibri" panose="020F0502020204030204" pitchFamily="34" charset="0"/>
                          <a:ea typeface="Calibri" panose="020F0502020204030204" pitchFamily="34" charset="0"/>
                          <a:cs typeface="Calibri" panose="020F0502020204030204" pitchFamily="34" charset="0"/>
                        </a:rPr>
                        <a:t> </a:t>
                      </a:r>
                      <a:r>
                        <a:rPr lang="en-US" sz="1500" b="0" baseline="0" dirty="0" err="1" smtClean="0">
                          <a:latin typeface="Calibri" panose="020F0502020204030204" pitchFamily="34" charset="0"/>
                          <a:ea typeface="Calibri" panose="020F0502020204030204" pitchFamily="34" charset="0"/>
                          <a:cs typeface="Calibri" panose="020F0502020204030204" pitchFamily="34" charset="0"/>
                        </a:rPr>
                        <a:t>chữa</a:t>
                      </a:r>
                      <a:r>
                        <a:rPr lang="en-US" sz="1500" b="0" baseline="0" dirty="0" smtClean="0">
                          <a:latin typeface="Calibri" panose="020F0502020204030204" pitchFamily="34" charset="0"/>
                          <a:ea typeface="Calibri" panose="020F0502020204030204" pitchFamily="34" charset="0"/>
                          <a:cs typeface="Calibri" panose="020F0502020204030204" pitchFamily="34" charset="0"/>
                        </a:rPr>
                        <a:t> </a:t>
                      </a:r>
                      <a:r>
                        <a:rPr lang="en-US" sz="1500" b="0" baseline="0" dirty="0" err="1" smtClean="0">
                          <a:latin typeface="Calibri" panose="020F0502020204030204" pitchFamily="34" charset="0"/>
                          <a:ea typeface="Calibri" panose="020F0502020204030204" pitchFamily="34" charset="0"/>
                          <a:cs typeface="Calibri" panose="020F0502020204030204" pitchFamily="34" charset="0"/>
                        </a:rPr>
                        <a:t>cháy</a:t>
                      </a:r>
                      <a:endParaRPr lang="en-US" sz="1500" b="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en-US" sz="1500" kern="1200" dirty="0" err="1" smtClean="0">
                          <a:solidFill>
                            <a:schemeClr val="dk1"/>
                          </a:solidFill>
                          <a:effectLst/>
                          <a:latin typeface="Calibri" panose="020F0502020204030204" pitchFamily="34" charset="0"/>
                          <a:ea typeface="+mn-ea"/>
                          <a:cs typeface="Calibri" panose="020F0502020204030204" pitchFamily="34" charset="0"/>
                        </a:rPr>
                        <a:t>Không</a:t>
                      </a:r>
                      <a:r>
                        <a:rPr lang="en-US" sz="150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kern="1200" baseline="0" dirty="0" err="1" smtClean="0">
                          <a:solidFill>
                            <a:schemeClr val="dk1"/>
                          </a:solidFill>
                          <a:effectLst/>
                          <a:latin typeface="Calibri" panose="020F0502020204030204" pitchFamily="34" charset="0"/>
                          <a:ea typeface="+mn-ea"/>
                          <a:cs typeface="Calibri" panose="020F0502020204030204" pitchFamily="34" charset="0"/>
                        </a:rPr>
                        <a:t>quy</a:t>
                      </a:r>
                      <a:r>
                        <a:rPr lang="en-US" sz="150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kern="1200" baseline="0" dirty="0" err="1" smtClean="0">
                          <a:solidFill>
                            <a:schemeClr val="dk1"/>
                          </a:solidFill>
                          <a:effectLst/>
                          <a:latin typeface="Calibri" panose="020F0502020204030204" pitchFamily="34" charset="0"/>
                          <a:ea typeface="+mn-ea"/>
                          <a:cs typeface="Calibri" panose="020F0502020204030204" pitchFamily="34" charset="0"/>
                        </a:rPr>
                        <a:t>định</a:t>
                      </a:r>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txBody>
                  <a:tcPr/>
                </a:tc>
                <a:tc>
                  <a:txBody>
                    <a:bodyPr/>
                    <a:lstStyle/>
                    <a:p>
                      <a:pPr algn="just"/>
                      <a:r>
                        <a:rPr lang="vi-VN" sz="1500" b="1" i="0" kern="1200" dirty="0" smtClean="0">
                          <a:solidFill>
                            <a:srgbClr val="FF0000"/>
                          </a:solidFill>
                          <a:effectLst/>
                          <a:latin typeface="Calibri" panose="020F0502020204030204" pitchFamily="34" charset="0"/>
                          <a:ea typeface="+mn-ea"/>
                          <a:cs typeface="Calibri" panose="020F0502020204030204" pitchFamily="34" charset="0"/>
                        </a:rPr>
                        <a:t>5.3.2</a:t>
                      </a:r>
                      <a:r>
                        <a:rPr lang="vi-VN" sz="1500" b="0" i="0" kern="1200" dirty="0" smtClean="0">
                          <a:solidFill>
                            <a:srgbClr val="FF0000"/>
                          </a:solidFill>
                          <a:effectLst/>
                          <a:latin typeface="Calibri" panose="020F0502020204030204" pitchFamily="34" charset="0"/>
                          <a:ea typeface="+mn-ea"/>
                          <a:cs typeface="Calibri" panose="020F0502020204030204" pitchFamily="34" charset="0"/>
                        </a:rPr>
                        <a:t>  Máy bơm cấp nước chữa cháy có thể điều khiển tại chỗ bằng tay hoặc điều khiển tự động từ xa và phải bảo đảm cho máy bơm được kích hoạt vận hành trong thời gian không chậm quá 3 phút kể từ khi có tín hiệu báo cháy. Khi lưu lượng cấp nước cho chữa cháy ngoài nhà yêu cầu từ 25 L/s trở lên thì phải có cơ cấu điều khiển máy bơm chữa cháy tự động từ xa.</a:t>
                      </a:r>
                    </a:p>
                    <a:p>
                      <a:pPr algn="just"/>
                      <a:r>
                        <a:rPr lang="vi-VN" sz="1500" b="1" i="0" kern="1200" dirty="0" smtClean="0">
                          <a:solidFill>
                            <a:srgbClr val="FF0000"/>
                          </a:solidFill>
                          <a:effectLst/>
                          <a:latin typeface="Calibri" panose="020F0502020204030204" pitchFamily="34" charset="0"/>
                          <a:ea typeface="+mn-ea"/>
                          <a:cs typeface="Calibri" panose="020F0502020204030204" pitchFamily="34" charset="0"/>
                        </a:rPr>
                        <a:t>5.3.3</a:t>
                      </a:r>
                      <a:r>
                        <a:rPr lang="vi-VN" sz="1500" b="0" i="0" kern="1200" dirty="0" smtClean="0">
                          <a:solidFill>
                            <a:srgbClr val="FF0000"/>
                          </a:solidFill>
                          <a:effectLst/>
                          <a:latin typeface="Calibri" panose="020F0502020204030204" pitchFamily="34" charset="0"/>
                          <a:ea typeface="+mn-ea"/>
                          <a:cs typeface="Calibri" panose="020F0502020204030204" pitchFamily="34" charset="0"/>
                        </a:rPr>
                        <a:t>  Khi các nhà thiết kế hệ thống họng nước chữa cháy bên trong mà áp lực nước thường xuyên không đủ cung cấp cho các họng nước chữa cháy thì phải có bộ phận điều khiển máy bơm từ xa bố trí ngay ở họng nước chữa cháy.</a:t>
                      </a:r>
                      <a:endParaRPr lang="vi-VN" sz="1500" b="0" i="0" kern="1200" dirty="0">
                        <a:solidFill>
                          <a:srgbClr val="FF0000"/>
                        </a:solidFill>
                        <a:effectLst/>
                        <a:latin typeface="Calibri" panose="020F0502020204030204" pitchFamily="34" charset="0"/>
                        <a:ea typeface="+mn-ea"/>
                        <a:cs typeface="Calibri" panose="020F0502020204030204" pitchFamily="34" charset="0"/>
                      </a:endParaRPr>
                    </a:p>
                  </a:txBody>
                  <a:tcPr/>
                </a:tc>
                <a:tc>
                  <a:txBody>
                    <a:bodyPr/>
                    <a:lstStyle/>
                    <a:p>
                      <a:pPr algn="just"/>
                      <a:r>
                        <a:rPr lang="en-US" sz="1500" i="1" baseline="0" dirty="0" err="1" smtClean="0">
                          <a:latin typeface="Calibri" panose="020F0502020204030204" pitchFamily="34" charset="0"/>
                          <a:cs typeface="Calibri" panose="020F0502020204030204" pitchFamily="34" charset="0"/>
                        </a:rPr>
                        <a:t>Bổ</a:t>
                      </a:r>
                      <a:r>
                        <a:rPr lang="en-US" sz="1500" i="1" baseline="0" dirty="0" smtClean="0">
                          <a:latin typeface="Calibri" panose="020F0502020204030204" pitchFamily="34" charset="0"/>
                          <a:cs typeface="Calibri" panose="020F0502020204030204" pitchFamily="34" charset="0"/>
                        </a:rPr>
                        <a:t> sung</a:t>
                      </a:r>
                      <a:endParaRPr lang="en-US" sz="1500" i="1" baseline="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100195015"/>
                  </a:ext>
                </a:extLst>
              </a:tr>
            </a:tbl>
          </a:graphicData>
        </a:graphic>
      </p:graphicFrame>
    </p:spTree>
    <p:extLst>
      <p:ext uri="{BB962C8B-B14F-4D97-AF65-F5344CB8AC3E}">
        <p14:creationId xmlns:p14="http://schemas.microsoft.com/office/powerpoint/2010/main" val="1123573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630240"/>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578755572"/>
              </p:ext>
            </p:extLst>
          </p:nvPr>
        </p:nvGraphicFramePr>
        <p:xfrm>
          <a:off x="37175" y="1097279"/>
          <a:ext cx="9076205" cy="2942710"/>
        </p:xfrm>
        <a:graphic>
          <a:graphicData uri="http://schemas.openxmlformats.org/drawingml/2006/table">
            <a:tbl>
              <a:tblPr firstRow="1" bandRow="1">
                <a:tableStyleId>{5C22544A-7EE6-4342-B048-85BDC9FD1C3A}</a:tableStyleId>
              </a:tblPr>
              <a:tblGrid>
                <a:gridCol w="797512">
                  <a:extLst>
                    <a:ext uri="{9D8B030D-6E8A-4147-A177-3AD203B41FA5}">
                      <a16:colId xmlns:a16="http://schemas.microsoft.com/office/drawing/2014/main" val="1411077708"/>
                    </a:ext>
                  </a:extLst>
                </a:gridCol>
                <a:gridCol w="684470">
                  <a:extLst>
                    <a:ext uri="{9D8B030D-6E8A-4147-A177-3AD203B41FA5}">
                      <a16:colId xmlns:a16="http://schemas.microsoft.com/office/drawing/2014/main" val="20001"/>
                    </a:ext>
                  </a:extLst>
                </a:gridCol>
                <a:gridCol w="2992458">
                  <a:extLst>
                    <a:ext uri="{9D8B030D-6E8A-4147-A177-3AD203B41FA5}">
                      <a16:colId xmlns:a16="http://schemas.microsoft.com/office/drawing/2014/main" val="4262170039"/>
                    </a:ext>
                  </a:extLst>
                </a:gridCol>
                <a:gridCol w="389810">
                  <a:extLst>
                    <a:ext uri="{9D8B030D-6E8A-4147-A177-3AD203B41FA5}">
                      <a16:colId xmlns:a16="http://schemas.microsoft.com/office/drawing/2014/main" val="20003"/>
                    </a:ext>
                  </a:extLst>
                </a:gridCol>
                <a:gridCol w="3317634">
                  <a:extLst>
                    <a:ext uri="{9D8B030D-6E8A-4147-A177-3AD203B41FA5}">
                      <a16:colId xmlns:a16="http://schemas.microsoft.com/office/drawing/2014/main" val="483846451"/>
                    </a:ext>
                  </a:extLst>
                </a:gridCol>
                <a:gridCol w="128187">
                  <a:extLst>
                    <a:ext uri="{9D8B030D-6E8A-4147-A177-3AD203B41FA5}">
                      <a16:colId xmlns:a16="http://schemas.microsoft.com/office/drawing/2014/main" val="4141122400"/>
                    </a:ext>
                  </a:extLst>
                </a:gridCol>
                <a:gridCol w="766134">
                  <a:extLst>
                    <a:ext uri="{9D8B030D-6E8A-4147-A177-3AD203B41FA5}">
                      <a16:colId xmlns:a16="http://schemas.microsoft.com/office/drawing/2014/main" val="1894666468"/>
                    </a:ext>
                  </a:extLst>
                </a:gridCol>
              </a:tblGrid>
              <a:tr h="243816">
                <a:tc>
                  <a:txBody>
                    <a:bodyPr/>
                    <a:lstStyle/>
                    <a:p>
                      <a:pPr algn="ctr"/>
                      <a:r>
                        <a:rPr lang="en-US" sz="1500" dirty="0" err="1" smtClean="0"/>
                        <a:t>Điều</a:t>
                      </a:r>
                      <a:endParaRPr lang="en-US" sz="1500" dirty="0"/>
                    </a:p>
                  </a:txBody>
                  <a:tcPr/>
                </a:tc>
                <a:tc>
                  <a:txBody>
                    <a:bodyPr/>
                    <a:lstStyle/>
                    <a:p>
                      <a:endParaRPr lang="en-US" dirty="0"/>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h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06:2022/BXD</a:t>
                      </a:r>
                    </a:p>
                  </a:txBody>
                  <a:tcPr/>
                </a:tc>
                <a:tc gridSpan="2">
                  <a:txBody>
                    <a:bodyPr/>
                    <a:lstStyle/>
                    <a:p>
                      <a:pPr algn="ctr"/>
                      <a:r>
                        <a:rPr lang="en-US" sz="1500" dirty="0" err="1" smtClean="0"/>
                        <a:t>Ghi</a:t>
                      </a:r>
                      <a:r>
                        <a:rPr lang="en-US" sz="1500" dirty="0" smtClean="0"/>
                        <a:t> </a:t>
                      </a:r>
                      <a:r>
                        <a:rPr lang="en-US" sz="1500" dirty="0" err="1" smtClean="0"/>
                        <a:t>chú</a:t>
                      </a:r>
                      <a:endParaRPr lang="en-US" sz="1500" dirty="0"/>
                    </a:p>
                  </a:txBody>
                  <a:tcPr/>
                </a:tc>
                <a:tc hMerge="1">
                  <a:txBody>
                    <a:bodyPr/>
                    <a:lstStyle/>
                    <a:p>
                      <a:endParaRPr lang="en-US"/>
                    </a:p>
                  </a:txBody>
                  <a:tcPr/>
                </a:tc>
                <a:extLst>
                  <a:ext uri="{0D108BD9-81ED-4DB2-BD59-A6C34878D82A}">
                    <a16:rowId xmlns:a16="http://schemas.microsoft.com/office/drawing/2014/main" val="2393609304"/>
                  </a:ext>
                </a:extLst>
              </a:tr>
              <a:tr h="243816">
                <a:tc gridSpan="7">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dirty="0" smtClean="0">
                          <a:latin typeface="+mn-lt"/>
                          <a:ea typeface="Calibri" panose="020F0502020204030204" pitchFamily="34" charset="0"/>
                          <a:cs typeface="Calibri" panose="020F0502020204030204" pitchFamily="34" charset="0"/>
                        </a:rPr>
                        <a:t>6. CHỮA</a:t>
                      </a:r>
                      <a:r>
                        <a:rPr lang="en-US" sz="1500" b="1" baseline="0" dirty="0" smtClean="0">
                          <a:latin typeface="+mn-lt"/>
                          <a:ea typeface="Calibri" panose="020F0502020204030204" pitchFamily="34" charset="0"/>
                          <a:cs typeface="Calibri" panose="020F0502020204030204" pitchFamily="34" charset="0"/>
                        </a:rPr>
                        <a:t> CHÁY VÀ CỨU NẠN</a:t>
                      </a:r>
                      <a:endParaRPr lang="en-US" sz="1500" b="1" dirty="0" smtClean="0">
                        <a:latin typeface="+mn-lt"/>
                        <a:ea typeface="Calibri" panose="020F0502020204030204" pitchFamily="34" charset="0"/>
                        <a:cs typeface="Calibri" panose="020F0502020204030204" pitchFamily="34" charset="0"/>
                      </a:endParaRPr>
                    </a:p>
                  </a:txBody>
                  <a:tcPr/>
                </a:tc>
                <a:tc hMerge="1">
                  <a:txBody>
                    <a:bodyPr/>
                    <a:lstStyle/>
                    <a:p>
                      <a:endParaRPr lang="en-US"/>
                    </a:p>
                  </a:txBody>
                  <a:tcPr/>
                </a:tc>
                <a:tc hMerge="1">
                  <a:txBody>
                    <a:bodyPr/>
                    <a:lstStyle/>
                    <a:p>
                      <a:endParaRPr lang="en-US" sz="1500" i="1" kern="1200" dirty="0" smtClean="0">
                        <a:solidFill>
                          <a:schemeClr val="tx1"/>
                        </a:solidFill>
                        <a:effectLst/>
                        <a:latin typeface="Calibri" panose="020F0502020204030204" pitchFamily="34" charset="0"/>
                        <a:ea typeface="+mn-ea"/>
                        <a:cs typeface="Calibri" panose="020F0502020204030204" pitchFamily="34" charset="0"/>
                      </a:endParaRPr>
                    </a:p>
                  </a:txBody>
                  <a:tcPr/>
                </a:tc>
                <a:tc hMerge="1">
                  <a:txBody>
                    <a:bodyPr/>
                    <a:lstStyle/>
                    <a:p>
                      <a:endParaRPr lang="en-US"/>
                    </a:p>
                  </a:txBody>
                  <a:tcPr/>
                </a:tc>
                <a:tc hMerge="1">
                  <a:txBody>
                    <a:bodyPr/>
                    <a:lstStyle/>
                    <a:p>
                      <a:endParaRPr lang="en-US" sz="1500" kern="1200" dirty="0">
                        <a:solidFill>
                          <a:srgbClr val="FF0000"/>
                        </a:solidFill>
                        <a:effectLst/>
                        <a:latin typeface="Calibri" panose="020F0502020204030204" pitchFamily="34" charset="0"/>
                        <a:ea typeface="+mn-ea"/>
                        <a:cs typeface="Calibri" panose="020F0502020204030204" pitchFamily="34" charset="0"/>
                      </a:endParaRPr>
                    </a:p>
                  </a:txBody>
                  <a:tcPr/>
                </a:tc>
                <a:tc hMerge="1">
                  <a:txBody>
                    <a:bodyPr/>
                    <a:lstStyle/>
                    <a:p>
                      <a:pPr algn="just"/>
                      <a:endParaRPr lang="en-US" sz="1500" i="1" baseline="0" dirty="0">
                        <a:latin typeface="Calibri" panose="020F0502020204030204" pitchFamily="34" charset="0"/>
                        <a:cs typeface="Calibri" panose="020F0502020204030204" pitchFamily="34" charset="0"/>
                      </a:endParaRPr>
                    </a:p>
                  </a:txBody>
                  <a:tcPr/>
                </a:tc>
                <a:tc hMerge="1">
                  <a:txBody>
                    <a:bodyPr/>
                    <a:lstStyle/>
                    <a:p>
                      <a:endParaRPr lang="en-US"/>
                    </a:p>
                  </a:txBody>
                  <a:tcPr/>
                </a:tc>
                <a:extLst>
                  <a:ext uri="{0D108BD9-81ED-4DB2-BD59-A6C34878D82A}">
                    <a16:rowId xmlns:a16="http://schemas.microsoft.com/office/drawing/2014/main" val="990584549"/>
                  </a:ext>
                </a:extLst>
              </a:tr>
              <a:tr h="1460453">
                <a:tc>
                  <a:txBody>
                    <a:bodyPr/>
                    <a:lstStyle/>
                    <a:p>
                      <a:r>
                        <a:rPr lang="en-US" sz="1500" dirty="0" smtClean="0">
                          <a:latin typeface="Calibri" panose="020F0502020204030204" pitchFamily="34" charset="0"/>
                          <a:ea typeface="Calibri" panose="020F0502020204030204" pitchFamily="34" charset="0"/>
                          <a:cs typeface="Calibri" panose="020F0502020204030204" pitchFamily="34" charset="0"/>
                        </a:rPr>
                        <a:t>6.1</a:t>
                      </a:r>
                      <a:endParaRPr lang="en-US" sz="15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1500" b="1" kern="1200" dirty="0" err="1" smtClean="0">
                          <a:solidFill>
                            <a:schemeClr val="dk1"/>
                          </a:solidFill>
                          <a:effectLst/>
                          <a:latin typeface="Calibri" panose="020F0502020204030204" pitchFamily="34" charset="0"/>
                          <a:ea typeface="+mn-ea"/>
                          <a:cs typeface="Calibri" panose="020F0502020204030204" pitchFamily="34" charset="0"/>
                        </a:rPr>
                        <a:t>Các</a:t>
                      </a:r>
                      <a:r>
                        <a:rPr lang="en-US" sz="1500" b="1"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baseline="0" dirty="0" err="1" smtClean="0">
                          <a:solidFill>
                            <a:schemeClr val="dk1"/>
                          </a:solidFill>
                          <a:effectLst/>
                          <a:latin typeface="Calibri" panose="020F0502020204030204" pitchFamily="34" charset="0"/>
                          <a:ea typeface="+mn-ea"/>
                          <a:cs typeface="Calibri" panose="020F0502020204030204" pitchFamily="34" charset="0"/>
                        </a:rPr>
                        <a:t>giải</a:t>
                      </a:r>
                      <a:r>
                        <a:rPr lang="en-US" sz="1500" b="1"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baseline="0" dirty="0" err="1" smtClean="0">
                          <a:solidFill>
                            <a:schemeClr val="dk1"/>
                          </a:solidFill>
                          <a:effectLst/>
                          <a:latin typeface="Calibri" panose="020F0502020204030204" pitchFamily="34" charset="0"/>
                          <a:ea typeface="+mn-ea"/>
                          <a:cs typeface="Calibri" panose="020F0502020204030204" pitchFamily="34" charset="0"/>
                        </a:rPr>
                        <a:t>pháp</a:t>
                      </a:r>
                      <a:endParaRPr lang="en-US" sz="1500" b="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en-US" sz="1500" b="1" kern="1200" dirty="0" smtClean="0">
                          <a:solidFill>
                            <a:schemeClr val="dk1"/>
                          </a:solidFill>
                          <a:effectLst/>
                          <a:latin typeface="Calibri" panose="020F0502020204030204" pitchFamily="34" charset="0"/>
                          <a:ea typeface="+mn-ea"/>
                          <a:cs typeface="Calibri" panose="020F0502020204030204" pitchFamily="34" charset="0"/>
                        </a:rPr>
                        <a:t>6.1</a:t>
                      </a:r>
                      <a:r>
                        <a:rPr lang="vi-VN" sz="1500" b="1" kern="1200" dirty="0" smtClean="0">
                          <a:solidFill>
                            <a:schemeClr val="dk1"/>
                          </a:solidFill>
                          <a:effectLst/>
                          <a:latin typeface="Calibri" panose="020F0502020204030204" pitchFamily="34" charset="0"/>
                          <a:ea typeface="+mn-ea"/>
                          <a:cs typeface="Calibri" panose="020F0502020204030204" pitchFamily="34" charset="0"/>
                        </a:rPr>
                        <a:t> </a:t>
                      </a:r>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txBody>
                  <a:tcPr/>
                </a:tc>
                <a:tc gridSpan="3">
                  <a:txBody>
                    <a:bodyPr/>
                    <a:lstStyle/>
                    <a:p>
                      <a:pPr algn="just"/>
                      <a:r>
                        <a:rPr lang="vi-VN" sz="1500" b="1" kern="1200" dirty="0" smtClean="0">
                          <a:solidFill>
                            <a:schemeClr val="dk1"/>
                          </a:solidFill>
                          <a:effectLst/>
                          <a:latin typeface="Calibri" panose="020F0502020204030204" pitchFamily="34" charset="0"/>
                          <a:ea typeface="+mn-ea"/>
                          <a:cs typeface="Calibri" panose="020F0502020204030204" pitchFamily="34" charset="0"/>
                        </a:rPr>
                        <a:t>6.</a:t>
                      </a:r>
                      <a:r>
                        <a:rPr lang="en-US" sz="1500" b="1" kern="1200" dirty="0" smtClean="0">
                          <a:solidFill>
                            <a:schemeClr val="dk1"/>
                          </a:solidFill>
                          <a:effectLst/>
                          <a:latin typeface="Calibri" panose="020F0502020204030204" pitchFamily="34" charset="0"/>
                          <a:ea typeface="+mn-ea"/>
                          <a:cs typeface="Calibri" panose="020F0502020204030204" pitchFamily="34" charset="0"/>
                        </a:rPr>
                        <a:t>1</a:t>
                      </a:r>
                      <a:r>
                        <a:rPr lang="vi-VN" sz="1500" kern="1200" dirty="0" smtClean="0">
                          <a:solidFill>
                            <a:schemeClr val="dk1"/>
                          </a:solidFill>
                          <a:effectLst/>
                          <a:latin typeface="Calibri" panose="020F0502020204030204" pitchFamily="34" charset="0"/>
                          <a:ea typeface="+mn-ea"/>
                          <a:cs typeface="Calibri" panose="020F0502020204030204" pitchFamily="34" charset="0"/>
                        </a:rPr>
                        <a:t> B</a:t>
                      </a:r>
                      <a:r>
                        <a:rPr lang="en-US" sz="1500" kern="1200" baseline="0" dirty="0" smtClean="0">
                          <a:solidFill>
                            <a:srgbClr val="FF0000"/>
                          </a:solidFill>
                          <a:effectLst/>
                          <a:latin typeface="Calibri" panose="020F0502020204030204" pitchFamily="34" charset="0"/>
                          <a:ea typeface="+mn-ea"/>
                          <a:cs typeface="Calibri" panose="020F0502020204030204" pitchFamily="34" charset="0"/>
                        </a:rPr>
                        <a:t>ổ </a:t>
                      </a:r>
                      <a:r>
                        <a:rPr lang="vi-VN" sz="1500" kern="1200" baseline="0" dirty="0" smtClean="0">
                          <a:solidFill>
                            <a:srgbClr val="FF0000"/>
                          </a:solidFill>
                          <a:effectLst/>
                          <a:latin typeface="Calibri" panose="020F0502020204030204" pitchFamily="34" charset="0"/>
                          <a:ea typeface="+mn-ea"/>
                          <a:cs typeface="Calibri" panose="020F0502020204030204" pitchFamily="34" charset="0"/>
                        </a:rPr>
                        <a:t>sung: </a:t>
                      </a:r>
                      <a:r>
                        <a:rPr lang="vi-VN" sz="1500" b="0" i="0" kern="1200" dirty="0" smtClean="0">
                          <a:solidFill>
                            <a:srgbClr val="FF0000"/>
                          </a:solidFill>
                          <a:effectLst/>
                          <a:latin typeface="Calibri" panose="020F0502020204030204" pitchFamily="34" charset="0"/>
                          <a:ea typeface="+mn-ea"/>
                          <a:cs typeface="Calibri" panose="020F0502020204030204" pitchFamily="34" charset="0"/>
                        </a:rPr>
                        <a:t>Tại những địa phương chưa có đủ điều kiện hạ tầng giao thông công cộng và cấp nước chung theo quy định của quy chuẩn này thì các giải pháp chữa cháy và cứu nạn được </a:t>
                      </a:r>
                      <a:r>
                        <a:rPr lang="vi-VN" sz="1500" b="1" i="0" kern="1200" dirty="0" smtClean="0">
                          <a:solidFill>
                            <a:srgbClr val="FF0000"/>
                          </a:solidFill>
                          <a:effectLst/>
                          <a:latin typeface="Calibri" panose="020F0502020204030204" pitchFamily="34" charset="0"/>
                          <a:ea typeface="+mn-ea"/>
                          <a:cs typeface="Calibri" panose="020F0502020204030204" pitchFamily="34" charset="0"/>
                        </a:rPr>
                        <a:t>thực hiện theo </a:t>
                      </a:r>
                      <a:r>
                        <a:rPr lang="vi-VN" sz="1500" b="0" i="0" kern="1200" dirty="0" smtClean="0">
                          <a:solidFill>
                            <a:srgbClr val="FF0000"/>
                          </a:solidFill>
                          <a:effectLst/>
                          <a:latin typeface="Calibri" panose="020F0502020204030204" pitchFamily="34" charset="0"/>
                          <a:ea typeface="+mn-ea"/>
                          <a:cs typeface="Calibri" panose="020F0502020204030204" pitchFamily="34" charset="0"/>
                        </a:rPr>
                        <a:t>các </a:t>
                      </a:r>
                      <a:r>
                        <a:rPr lang="vi-VN" sz="1500" b="1" i="0" kern="1200" dirty="0" smtClean="0">
                          <a:solidFill>
                            <a:srgbClr val="FF0000"/>
                          </a:solidFill>
                          <a:effectLst/>
                          <a:latin typeface="Calibri" panose="020F0502020204030204" pitchFamily="34" charset="0"/>
                          <a:ea typeface="+mn-ea"/>
                          <a:cs typeface="Calibri" panose="020F0502020204030204" pitchFamily="34" charset="0"/>
                        </a:rPr>
                        <a:t>hướng dẫn riêng của cơ quan QLNN về PCCC ở những địa phương đó</a:t>
                      </a:r>
                      <a:r>
                        <a:rPr lang="vi-VN" sz="1500" kern="1200" dirty="0" smtClean="0">
                          <a:solidFill>
                            <a:srgbClr val="FF0000"/>
                          </a:solidFill>
                          <a:effectLst/>
                          <a:latin typeface="Calibri" panose="020F0502020204030204" pitchFamily="34" charset="0"/>
                          <a:ea typeface="+mn-ea"/>
                          <a:cs typeface="Calibri" panose="020F0502020204030204" pitchFamily="34" charset="0"/>
                        </a:rPr>
                        <a:t>. </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txBody>
                  <a:tcPr/>
                </a:tc>
                <a:tc hMerge="1">
                  <a:txBody>
                    <a:bodyPr/>
                    <a:lstStyle/>
                    <a:p>
                      <a:pPr algn="just"/>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txBody>
                  <a:tcPr/>
                </a:tc>
                <a:tc hMerge="1">
                  <a:txBody>
                    <a:bodyPr/>
                    <a:lstStyle/>
                    <a:p>
                      <a:pPr algn="just"/>
                      <a:endParaRPr lang="en-US" sz="1500" i="1" baseline="0" dirty="0">
                        <a:latin typeface="Calibri" panose="020F0502020204030204" pitchFamily="34" charset="0"/>
                        <a:cs typeface="Calibri" panose="020F0502020204030204" pitchFamily="34" charset="0"/>
                      </a:endParaRPr>
                    </a:p>
                  </a:txBody>
                  <a:tcPr/>
                </a:tc>
                <a:tc>
                  <a:txBody>
                    <a:bodyPr/>
                    <a:lstStyle/>
                    <a:p>
                      <a:r>
                        <a:rPr lang="vi-VN" sz="1500" dirty="0" smtClean="0">
                          <a:latin typeface="Calibri" panose="020F0502020204030204" pitchFamily="34" charset="0"/>
                          <a:ea typeface="Calibri" panose="020F0502020204030204" pitchFamily="34" charset="0"/>
                          <a:cs typeface="Calibri" panose="020F0502020204030204" pitchFamily="34" charset="0"/>
                        </a:rPr>
                        <a:t>Bổ sung</a:t>
                      </a:r>
                      <a:endParaRPr lang="en-US" sz="15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105099367"/>
                  </a:ext>
                </a:extLst>
              </a:tr>
              <a:tr h="793870">
                <a:tc>
                  <a:txBody>
                    <a:bodyPr/>
                    <a:lstStyle/>
                    <a:p>
                      <a:r>
                        <a:rPr lang="vi-VN" sz="1500" dirty="0" smtClean="0">
                          <a:latin typeface="Calibri" panose="020F0502020204030204" pitchFamily="34" charset="0"/>
                          <a:ea typeface="Calibri" panose="020F0502020204030204" pitchFamily="34" charset="0"/>
                          <a:cs typeface="Calibri" panose="020F0502020204030204" pitchFamily="34" charset="0"/>
                        </a:rPr>
                        <a:t>6.2.2.3</a:t>
                      </a:r>
                    </a:p>
                    <a:p>
                      <a:r>
                        <a:rPr lang="vi-VN" sz="1500" dirty="0" smtClean="0">
                          <a:latin typeface="Calibri" panose="020F0502020204030204" pitchFamily="34" charset="0"/>
                          <a:ea typeface="Calibri" panose="020F0502020204030204" pitchFamily="34" charset="0"/>
                          <a:cs typeface="Calibri" panose="020F0502020204030204" pitchFamily="34" charset="0"/>
                        </a:rPr>
                        <a:t>Bảng 16</a:t>
                      </a:r>
                      <a:endParaRPr lang="en-US" sz="15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en-US" dirty="0"/>
                    </a:p>
                  </a:txBody>
                  <a:tcPr/>
                </a:tc>
                <a:tc>
                  <a:txBody>
                    <a:bodyPr/>
                    <a:lstStyle/>
                    <a:p>
                      <a:pPr algn="just"/>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txBody>
                  <a:tcPr/>
                </a:tc>
                <a:tc gridSpan="3">
                  <a:txBody>
                    <a:bodyPr/>
                    <a:lstStyle/>
                    <a:p>
                      <a:pPr algn="just"/>
                      <a:r>
                        <a:rPr lang="vi-VN" sz="1500" b="1" kern="1200" dirty="0" smtClean="0">
                          <a:solidFill>
                            <a:schemeClr val="tx1"/>
                          </a:solidFill>
                          <a:effectLst/>
                          <a:latin typeface="Calibri" panose="020F0502020204030204" pitchFamily="34" charset="0"/>
                          <a:ea typeface="+mn-ea"/>
                          <a:cs typeface="Calibri" panose="020F0502020204030204" pitchFamily="34" charset="0"/>
                        </a:rPr>
                        <a:t>6.2.2.3 Bảng 16 </a:t>
                      </a:r>
                      <a:r>
                        <a:rPr lang="vi-VN" sz="1500" kern="1200" dirty="0" smtClean="0">
                          <a:solidFill>
                            <a:srgbClr val="FF0000"/>
                          </a:solidFill>
                          <a:effectLst/>
                          <a:latin typeface="Calibri" panose="020F0502020204030204" pitchFamily="34" charset="0"/>
                          <a:ea typeface="+mn-ea"/>
                          <a:cs typeface="Calibri" panose="020F0502020204030204" pitchFamily="34" charset="0"/>
                        </a:rPr>
                        <a:t>Sửa đổi cho phép: Đường giao thông cho xe chữa cháy không đi theo chu vi nhà, những vẫn phải thỏa y/c mục 6.2.3</a:t>
                      </a:r>
                    </a:p>
                  </a:txBody>
                  <a:tcPr/>
                </a:tc>
                <a:tc hMerge="1">
                  <a:txBody>
                    <a:bodyPr/>
                    <a:lstStyle/>
                    <a:p>
                      <a:pPr algn="just"/>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txBody>
                  <a:tcPr/>
                </a:tc>
                <a:tc hMerge="1">
                  <a:txBody>
                    <a:bodyPr/>
                    <a:lstStyle/>
                    <a:p>
                      <a:endParaRPr lang="en-US"/>
                    </a:p>
                  </a:txBody>
                  <a:tcPr/>
                </a:tc>
                <a:tc>
                  <a:txBody>
                    <a:bodyPr/>
                    <a:lstStyle/>
                    <a:p>
                      <a:r>
                        <a:rPr lang="vi-VN" sz="1500" dirty="0" smtClean="0">
                          <a:latin typeface="Calibri" panose="020F0502020204030204" pitchFamily="34" charset="0"/>
                          <a:ea typeface="Calibri" panose="020F0502020204030204" pitchFamily="34" charset="0"/>
                          <a:cs typeface="Calibri" panose="020F0502020204030204" pitchFamily="34" charset="0"/>
                        </a:rPr>
                        <a:t>Sửa đổi</a:t>
                      </a:r>
                      <a:endParaRPr lang="en-US" sz="15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3"/>
                  </a:ext>
                </a:extLst>
              </a:tr>
            </a:tbl>
          </a:graphicData>
        </a:graphic>
      </p:graphicFrame>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1649" y="4039988"/>
            <a:ext cx="5782351" cy="2818011"/>
          </a:xfrm>
          <a:prstGeom prst="rect">
            <a:avLst/>
          </a:prstGeom>
        </p:spPr>
      </p:pic>
    </p:spTree>
    <p:extLst>
      <p:ext uri="{BB962C8B-B14F-4D97-AF65-F5344CB8AC3E}">
        <p14:creationId xmlns:p14="http://schemas.microsoft.com/office/powerpoint/2010/main" val="274322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630240"/>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930030198"/>
              </p:ext>
            </p:extLst>
          </p:nvPr>
        </p:nvGraphicFramePr>
        <p:xfrm>
          <a:off x="37175" y="1097279"/>
          <a:ext cx="9069654" cy="5427455"/>
        </p:xfrm>
        <a:graphic>
          <a:graphicData uri="http://schemas.openxmlformats.org/drawingml/2006/table">
            <a:tbl>
              <a:tblPr firstRow="1" bandRow="1">
                <a:tableStyleId>{5C22544A-7EE6-4342-B048-85BDC9FD1C3A}</a:tableStyleId>
              </a:tblPr>
              <a:tblGrid>
                <a:gridCol w="680672">
                  <a:extLst>
                    <a:ext uri="{9D8B030D-6E8A-4147-A177-3AD203B41FA5}">
                      <a16:colId xmlns:a16="http://schemas.microsoft.com/office/drawing/2014/main" val="1411077708"/>
                    </a:ext>
                  </a:extLst>
                </a:gridCol>
                <a:gridCol w="794759">
                  <a:extLst>
                    <a:ext uri="{9D8B030D-6E8A-4147-A177-3AD203B41FA5}">
                      <a16:colId xmlns:a16="http://schemas.microsoft.com/office/drawing/2014/main" val="4040167514"/>
                    </a:ext>
                  </a:extLst>
                </a:gridCol>
                <a:gridCol w="3382268">
                  <a:extLst>
                    <a:ext uri="{9D8B030D-6E8A-4147-A177-3AD203B41FA5}">
                      <a16:colId xmlns:a16="http://schemas.microsoft.com/office/drawing/2014/main" val="4262170039"/>
                    </a:ext>
                  </a:extLst>
                </a:gridCol>
                <a:gridCol w="3317634">
                  <a:extLst>
                    <a:ext uri="{9D8B030D-6E8A-4147-A177-3AD203B41FA5}">
                      <a16:colId xmlns:a16="http://schemas.microsoft.com/office/drawing/2014/main" val="483846451"/>
                    </a:ext>
                  </a:extLst>
                </a:gridCol>
                <a:gridCol w="128187">
                  <a:extLst>
                    <a:ext uri="{9D8B030D-6E8A-4147-A177-3AD203B41FA5}">
                      <a16:colId xmlns:a16="http://schemas.microsoft.com/office/drawing/2014/main" val="4141122400"/>
                    </a:ext>
                  </a:extLst>
                </a:gridCol>
                <a:gridCol w="766134">
                  <a:extLst>
                    <a:ext uri="{9D8B030D-6E8A-4147-A177-3AD203B41FA5}">
                      <a16:colId xmlns:a16="http://schemas.microsoft.com/office/drawing/2014/main" val="1894666468"/>
                    </a:ext>
                  </a:extLst>
                </a:gridCol>
              </a:tblGrid>
              <a:tr h="333265">
                <a:tc>
                  <a:txBody>
                    <a:bodyPr/>
                    <a:lstStyle/>
                    <a:p>
                      <a:pPr algn="ctr"/>
                      <a:r>
                        <a:rPr lang="en-US" sz="1500" dirty="0" err="1" smtClean="0"/>
                        <a:t>Điều</a:t>
                      </a:r>
                      <a:endParaRPr lang="en-US" sz="1500" dirty="0"/>
                    </a:p>
                  </a:txBody>
                  <a:tcPr/>
                </a:tc>
                <a:tc>
                  <a:txBody>
                    <a:bodyPr/>
                    <a:lstStyle/>
                    <a:p>
                      <a:pPr algn="ctr"/>
                      <a:endParaRPr lang="en-US"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06:2022/BXD</a:t>
                      </a:r>
                    </a:p>
                  </a:txBody>
                  <a:tcPr/>
                </a:tc>
                <a:tc gridSpan="2">
                  <a:txBody>
                    <a:bodyPr/>
                    <a:lstStyle/>
                    <a:p>
                      <a:pPr algn="ctr"/>
                      <a:r>
                        <a:rPr lang="en-US" sz="1500" dirty="0" err="1" smtClean="0"/>
                        <a:t>Ghi</a:t>
                      </a:r>
                      <a:r>
                        <a:rPr lang="en-US" sz="1500" dirty="0" smtClean="0"/>
                        <a:t> </a:t>
                      </a:r>
                      <a:r>
                        <a:rPr lang="en-US" sz="1500" dirty="0" err="1" smtClean="0"/>
                        <a:t>chú</a:t>
                      </a:r>
                      <a:endParaRPr lang="en-US" sz="1500" dirty="0"/>
                    </a:p>
                  </a:txBody>
                  <a:tcPr/>
                </a:tc>
                <a:tc hMerge="1">
                  <a:txBody>
                    <a:bodyPr/>
                    <a:lstStyle/>
                    <a:p>
                      <a:endParaRPr lang="en-US"/>
                    </a:p>
                  </a:txBody>
                  <a:tcPr/>
                </a:tc>
                <a:extLst>
                  <a:ext uri="{0D108BD9-81ED-4DB2-BD59-A6C34878D82A}">
                    <a16:rowId xmlns:a16="http://schemas.microsoft.com/office/drawing/2014/main" val="2393609304"/>
                  </a:ext>
                </a:extLst>
              </a:tr>
              <a:tr h="5094190">
                <a:tc>
                  <a:txBody>
                    <a:bodyPr/>
                    <a:lstStyle/>
                    <a:p>
                      <a:r>
                        <a:rPr lang="en-US" sz="1500" dirty="0" smtClean="0">
                          <a:latin typeface="Calibri" panose="020F0502020204030204" pitchFamily="34" charset="0"/>
                          <a:ea typeface="Calibri" panose="020F0502020204030204" pitchFamily="34" charset="0"/>
                          <a:cs typeface="Calibri" panose="020F0502020204030204" pitchFamily="34" charset="0"/>
                        </a:rPr>
                        <a:t>6.2</a:t>
                      </a:r>
                      <a:endParaRPr lang="en-US" sz="15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1500" b="1" kern="1200" dirty="0" err="1" smtClean="0">
                          <a:solidFill>
                            <a:schemeClr val="dk1"/>
                          </a:solidFill>
                          <a:effectLst/>
                          <a:latin typeface="Calibri" panose="020F0502020204030204" pitchFamily="34" charset="0"/>
                          <a:ea typeface="+mn-ea"/>
                          <a:cs typeface="Calibri" panose="020F0502020204030204" pitchFamily="34" charset="0"/>
                        </a:rPr>
                        <a:t>Bãi</a:t>
                      </a:r>
                      <a:r>
                        <a:rPr lang="en-US" sz="1500" b="1" kern="120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dirty="0" err="1" smtClean="0">
                          <a:solidFill>
                            <a:schemeClr val="dk1"/>
                          </a:solidFill>
                          <a:effectLst/>
                          <a:latin typeface="Calibri" panose="020F0502020204030204" pitchFamily="34" charset="0"/>
                          <a:ea typeface="+mn-ea"/>
                          <a:cs typeface="Calibri" panose="020F0502020204030204" pitchFamily="34" charset="0"/>
                        </a:rPr>
                        <a:t>đỗ</a:t>
                      </a:r>
                      <a:r>
                        <a:rPr lang="en-US" sz="1500" b="1" kern="120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dirty="0" err="1" smtClean="0">
                          <a:solidFill>
                            <a:schemeClr val="dk1"/>
                          </a:solidFill>
                          <a:effectLst/>
                          <a:latin typeface="Calibri" panose="020F0502020204030204" pitchFamily="34" charset="0"/>
                          <a:ea typeface="+mn-ea"/>
                          <a:cs typeface="Calibri" panose="020F0502020204030204" pitchFamily="34" charset="0"/>
                        </a:rPr>
                        <a:t>xe</a:t>
                      </a:r>
                      <a:r>
                        <a:rPr lang="en-US" sz="1500" b="1" kern="120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dirty="0" err="1" smtClean="0">
                          <a:solidFill>
                            <a:schemeClr val="dk1"/>
                          </a:solidFill>
                          <a:effectLst/>
                          <a:latin typeface="Calibri" panose="020F0502020204030204" pitchFamily="34" charset="0"/>
                          <a:ea typeface="+mn-ea"/>
                          <a:cs typeface="Calibri" panose="020F0502020204030204" pitchFamily="34" charset="0"/>
                        </a:rPr>
                        <a:t>chữa</a:t>
                      </a:r>
                      <a:r>
                        <a:rPr lang="en-US" sz="1500" b="1" kern="120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dirty="0" err="1" smtClean="0">
                          <a:solidFill>
                            <a:schemeClr val="dk1"/>
                          </a:solidFill>
                          <a:effectLst/>
                          <a:latin typeface="Calibri" panose="020F0502020204030204" pitchFamily="34" charset="0"/>
                          <a:ea typeface="+mn-ea"/>
                          <a:cs typeface="Calibri" panose="020F0502020204030204" pitchFamily="34" charset="0"/>
                        </a:rPr>
                        <a:t>cháy</a:t>
                      </a:r>
                      <a:endParaRPr lang="en-US" sz="1500" b="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1500" b="1" kern="1200" dirty="0" smtClean="0">
                          <a:solidFill>
                            <a:schemeClr val="dk1"/>
                          </a:solidFill>
                          <a:effectLst/>
                          <a:latin typeface="Calibri" panose="020F0502020204030204" pitchFamily="34" charset="0"/>
                          <a:ea typeface="+mn-ea"/>
                          <a:cs typeface="Calibri" panose="020F0502020204030204" pitchFamily="34" charset="0"/>
                        </a:rPr>
                        <a:t>6.2.2.3  </a:t>
                      </a:r>
                      <a:r>
                        <a:rPr lang="vi-VN" sz="1500" kern="1200" dirty="0" smtClean="0">
                          <a:solidFill>
                            <a:schemeClr val="dk1"/>
                          </a:solidFill>
                          <a:effectLst/>
                          <a:latin typeface="Calibri" panose="020F0502020204030204" pitchFamily="34" charset="0"/>
                          <a:ea typeface="+mn-ea"/>
                          <a:cs typeface="Calibri" panose="020F0502020204030204" pitchFamily="34" charset="0"/>
                        </a:rPr>
                        <a:t>Nhà hoặc phần nhà nhóm F1.1, F1.2, F2, F3 và F4 có chiều cao PCCC </a:t>
                      </a:r>
                      <a:r>
                        <a:rPr lang="en-US" sz="1500" kern="1200" dirty="0" smtClean="0">
                          <a:solidFill>
                            <a:schemeClr val="dk1"/>
                          </a:solidFill>
                          <a:effectLst/>
                          <a:latin typeface="Calibri" panose="020F0502020204030204" pitchFamily="34" charset="0"/>
                          <a:ea typeface="+mn-ea"/>
                          <a:cs typeface="Calibri" panose="020F0502020204030204" pitchFamily="34" charset="0"/>
                        </a:rPr>
                        <a:t>&gt;</a:t>
                      </a:r>
                      <a:r>
                        <a:rPr lang="vi-VN" sz="1500" kern="1200" dirty="0" smtClean="0">
                          <a:solidFill>
                            <a:schemeClr val="dk1"/>
                          </a:solidFill>
                          <a:effectLst/>
                          <a:latin typeface="Calibri" panose="020F0502020204030204" pitchFamily="34" charset="0"/>
                          <a:ea typeface="+mn-ea"/>
                          <a:cs typeface="Calibri" panose="020F0502020204030204" pitchFamily="34" charset="0"/>
                        </a:rPr>
                        <a:t> 15 m thì tại mỗi vị trí có lối vào từ trên cao phải bố trí </a:t>
                      </a:r>
                      <a:r>
                        <a:rPr lang="en-US" sz="1500" kern="1200" dirty="0" smtClean="0">
                          <a:solidFill>
                            <a:schemeClr val="dk1"/>
                          </a:solidFill>
                          <a:effectLst/>
                          <a:latin typeface="Calibri" panose="020F0502020204030204" pitchFamily="34" charset="0"/>
                          <a:ea typeface="+mn-ea"/>
                          <a:cs typeface="Calibri" panose="020F0502020204030204" pitchFamily="34" charset="0"/>
                        </a:rPr>
                        <a:t>1</a:t>
                      </a:r>
                      <a:r>
                        <a:rPr lang="vi-VN" sz="1500" kern="1200" dirty="0" smtClean="0">
                          <a:solidFill>
                            <a:schemeClr val="dk1"/>
                          </a:solidFill>
                          <a:effectLst/>
                          <a:latin typeface="Calibri" panose="020F0502020204030204" pitchFamily="34" charset="0"/>
                          <a:ea typeface="+mn-ea"/>
                          <a:cs typeface="Calibri" panose="020F0502020204030204" pitchFamily="34" charset="0"/>
                        </a:rPr>
                        <a:t> bãi đỗ xe chữa cháy để tiếp cận trực tiếp đến các tấm cửa của lối vào từ trên cao. </a:t>
                      </a:r>
                      <a:r>
                        <a:rPr lang="en-US" sz="1500" kern="1200" dirty="0" smtClean="0">
                          <a:solidFill>
                            <a:schemeClr val="dk1"/>
                          </a:solidFill>
                          <a:effectLst/>
                          <a:latin typeface="Calibri" panose="020F0502020204030204" pitchFamily="34" charset="0"/>
                          <a:ea typeface="+mn-ea"/>
                          <a:cs typeface="Calibri" panose="020F0502020204030204" pitchFamily="34" charset="0"/>
                        </a:rPr>
                        <a:t>L</a:t>
                      </a:r>
                      <a:r>
                        <a:rPr lang="vi-VN" sz="1500" kern="1200" baseline="-25000" dirty="0" smtClean="0">
                          <a:solidFill>
                            <a:schemeClr val="dk1"/>
                          </a:solidFill>
                          <a:effectLst/>
                          <a:latin typeface="Calibri" panose="020F0502020204030204" pitchFamily="34" charset="0"/>
                          <a:ea typeface="+mn-ea"/>
                          <a:cs typeface="Calibri" panose="020F0502020204030204" pitchFamily="34" charset="0"/>
                        </a:rPr>
                        <a:t>của bãi đỗ xe chữa cháy </a:t>
                      </a:r>
                      <a:r>
                        <a:rPr lang="vi-VN" sz="1500" kern="1200" dirty="0" smtClean="0">
                          <a:solidFill>
                            <a:schemeClr val="dk1"/>
                          </a:solidFill>
                          <a:effectLst/>
                          <a:latin typeface="Calibri" panose="020F0502020204030204" pitchFamily="34" charset="0"/>
                          <a:ea typeface="+mn-ea"/>
                          <a:cs typeface="Calibri" panose="020F0502020204030204" pitchFamily="34" charset="0"/>
                        </a:rPr>
                        <a:t>phải được lấy theo Bảng 15 căn cứ vào </a:t>
                      </a:r>
                      <a:r>
                        <a:rPr lang="en-US" sz="1500" kern="1200" dirty="0" smtClean="0">
                          <a:solidFill>
                            <a:schemeClr val="dk1"/>
                          </a:solidFill>
                          <a:effectLst/>
                          <a:latin typeface="Calibri" panose="020F0502020204030204" pitchFamily="34" charset="0"/>
                          <a:ea typeface="+mn-ea"/>
                          <a:cs typeface="Calibri" panose="020F0502020204030204" pitchFamily="34" charset="0"/>
                        </a:rPr>
                        <a:t>DT</a:t>
                      </a:r>
                      <a:r>
                        <a:rPr lang="vi-VN" sz="1500" kern="1200" dirty="0" smtClean="0">
                          <a:solidFill>
                            <a:schemeClr val="dk1"/>
                          </a:solidFill>
                          <a:effectLst/>
                          <a:latin typeface="Calibri" panose="020F0502020204030204" pitchFamily="34" charset="0"/>
                          <a:ea typeface="+mn-ea"/>
                          <a:cs typeface="Calibri" panose="020F0502020204030204" pitchFamily="34" charset="0"/>
                        </a:rPr>
                        <a:t> sàn cho phép tiếp cận của tầng có giá trị </a:t>
                      </a:r>
                      <a:r>
                        <a:rPr lang="en-US" sz="1500" kern="1200" dirty="0" smtClean="0">
                          <a:solidFill>
                            <a:schemeClr val="dk1"/>
                          </a:solidFill>
                          <a:effectLst/>
                          <a:latin typeface="Calibri" panose="020F0502020204030204" pitchFamily="34" charset="0"/>
                          <a:ea typeface="+mn-ea"/>
                          <a:cs typeface="Calibri" panose="020F0502020204030204" pitchFamily="34" charset="0"/>
                        </a:rPr>
                        <a:t>DT</a:t>
                      </a:r>
                      <a:r>
                        <a:rPr lang="vi-VN" sz="1500" kern="1200" dirty="0" smtClean="0">
                          <a:solidFill>
                            <a:schemeClr val="dk1"/>
                          </a:solidFill>
                          <a:effectLst/>
                          <a:latin typeface="Calibri" panose="020F0502020204030204" pitchFamily="34" charset="0"/>
                          <a:ea typeface="+mn-ea"/>
                          <a:cs typeface="Calibri" panose="020F0502020204030204" pitchFamily="34" charset="0"/>
                        </a:rPr>
                        <a:t> sàn cho phép tiếp cận lớn nhất. Đối với </a:t>
                      </a:r>
                      <a:r>
                        <a:rPr lang="en-US" sz="1500" kern="1200" dirty="0" smtClean="0">
                          <a:solidFill>
                            <a:schemeClr val="dk1"/>
                          </a:solidFill>
                          <a:effectLst/>
                          <a:latin typeface="Calibri" panose="020F0502020204030204" pitchFamily="34" charset="0"/>
                          <a:ea typeface="+mn-ea"/>
                          <a:cs typeface="Calibri" panose="020F0502020204030204" pitchFamily="34" charset="0"/>
                        </a:rPr>
                        <a:t>TH </a:t>
                      </a:r>
                      <a:r>
                        <a:rPr lang="vi-VN" sz="1500" kern="1200" dirty="0" smtClean="0">
                          <a:solidFill>
                            <a:schemeClr val="dk1"/>
                          </a:solidFill>
                          <a:effectLst/>
                          <a:latin typeface="Calibri" panose="020F0502020204030204" pitchFamily="34" charset="0"/>
                          <a:ea typeface="+mn-ea"/>
                          <a:cs typeface="Calibri" panose="020F0502020204030204" pitchFamily="34" charset="0"/>
                        </a:rPr>
                        <a:t>nhà có sàn thông tầng, giá trị đó được tính như sau:</a:t>
                      </a:r>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p>
                      <a:pPr algn="just"/>
                      <a:r>
                        <a:rPr lang="vi-VN" sz="1500" kern="1200" dirty="0" smtClean="0">
                          <a:solidFill>
                            <a:schemeClr val="dk1"/>
                          </a:solidFill>
                          <a:effectLst/>
                          <a:latin typeface="Calibri" panose="020F0502020204030204" pitchFamily="34" charset="0"/>
                          <a:ea typeface="+mn-ea"/>
                          <a:cs typeface="Calibri" panose="020F0502020204030204" pitchFamily="34" charset="0"/>
                        </a:rPr>
                        <a:t>a) Đối với nhà có các sàn thông tầng, bao gồm cả các tầng hầm thông với các tầng trên mặt đất thì </a:t>
                      </a:r>
                      <a:r>
                        <a:rPr lang="en-US" sz="1500" kern="1200" dirty="0" smtClean="0">
                          <a:solidFill>
                            <a:schemeClr val="dk1"/>
                          </a:solidFill>
                          <a:effectLst/>
                          <a:latin typeface="Calibri" panose="020F0502020204030204" pitchFamily="34" charset="0"/>
                          <a:ea typeface="+mn-ea"/>
                          <a:cs typeface="Calibri" panose="020F0502020204030204" pitchFamily="34" charset="0"/>
                        </a:rPr>
                        <a:t>DT</a:t>
                      </a:r>
                      <a:r>
                        <a:rPr lang="vi-VN" sz="1500" kern="1200" dirty="0" smtClean="0">
                          <a:solidFill>
                            <a:schemeClr val="dk1"/>
                          </a:solidFill>
                          <a:effectLst/>
                          <a:latin typeface="Calibri" panose="020F0502020204030204" pitchFamily="34" charset="0"/>
                          <a:ea typeface="+mn-ea"/>
                          <a:cs typeface="Calibri" panose="020F0502020204030204" pitchFamily="34" charset="0"/>
                        </a:rPr>
                        <a:t> sàn cho phép tiếp cận lấy bằng </a:t>
                      </a:r>
                      <a:r>
                        <a:rPr lang="en-US" sz="1500" kern="1200" dirty="0" smtClean="0">
                          <a:solidFill>
                            <a:schemeClr val="dk1"/>
                          </a:solidFill>
                          <a:effectLst/>
                          <a:latin typeface="Calibri" panose="020F0502020204030204" pitchFamily="34" charset="0"/>
                          <a:ea typeface="+mn-ea"/>
                          <a:cs typeface="Calibri" panose="020F0502020204030204" pitchFamily="34" charset="0"/>
                        </a:rPr>
                        <a:t>DT</a:t>
                      </a:r>
                      <a:r>
                        <a:rPr lang="vi-VN" sz="1500" kern="1200" dirty="0" smtClean="0">
                          <a:solidFill>
                            <a:schemeClr val="dk1"/>
                          </a:solidFill>
                          <a:effectLst/>
                          <a:latin typeface="Calibri" panose="020F0502020204030204" pitchFamily="34" charset="0"/>
                          <a:ea typeface="+mn-ea"/>
                          <a:cs typeface="Calibri" panose="020F0502020204030204" pitchFamily="34" charset="0"/>
                        </a:rPr>
                        <a:t> cộng dồn các giá trị </a:t>
                      </a:r>
                      <a:r>
                        <a:rPr lang="en-US" sz="1500" kern="1200" dirty="0" smtClean="0">
                          <a:solidFill>
                            <a:schemeClr val="dk1"/>
                          </a:solidFill>
                          <a:effectLst/>
                          <a:latin typeface="Calibri" panose="020F0502020204030204" pitchFamily="34" charset="0"/>
                          <a:ea typeface="+mn-ea"/>
                          <a:cs typeface="Calibri" panose="020F0502020204030204" pitchFamily="34" charset="0"/>
                        </a:rPr>
                        <a:t>DT</a:t>
                      </a:r>
                      <a:r>
                        <a:rPr lang="vi-VN" sz="1500" kern="1200" dirty="0" smtClean="0">
                          <a:solidFill>
                            <a:schemeClr val="dk1"/>
                          </a:solidFill>
                          <a:effectLst/>
                          <a:latin typeface="Calibri" panose="020F0502020204030204" pitchFamily="34" charset="0"/>
                          <a:ea typeface="+mn-ea"/>
                          <a:cs typeface="Calibri" panose="020F0502020204030204" pitchFamily="34" charset="0"/>
                        </a:rPr>
                        <a:t> sàn cho phép tiếp cận của tất cả các sàn thông tầng.</a:t>
                      </a:r>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p>
                      <a:pPr algn="just"/>
                      <a:r>
                        <a:rPr lang="vi-VN" sz="1500" kern="1200" dirty="0" smtClean="0">
                          <a:solidFill>
                            <a:schemeClr val="dk1"/>
                          </a:solidFill>
                          <a:effectLst/>
                          <a:latin typeface="Calibri" panose="020F0502020204030204" pitchFamily="34" charset="0"/>
                          <a:ea typeface="+mn-ea"/>
                          <a:cs typeface="Calibri" panose="020F0502020204030204" pitchFamily="34" charset="0"/>
                        </a:rPr>
                        <a:t>b) Đối với các nhà có từ </a:t>
                      </a:r>
                      <a:r>
                        <a:rPr lang="en-US" sz="1500" kern="1200" dirty="0" smtClean="0">
                          <a:solidFill>
                            <a:schemeClr val="dk1"/>
                          </a:solidFill>
                          <a:effectLst/>
                          <a:latin typeface="Calibri" panose="020F0502020204030204" pitchFamily="34" charset="0"/>
                          <a:ea typeface="+mn-ea"/>
                          <a:cs typeface="Calibri" panose="020F0502020204030204" pitchFamily="34" charset="0"/>
                        </a:rPr>
                        <a:t>2</a:t>
                      </a:r>
                      <a:r>
                        <a:rPr lang="vi-VN" sz="1500" kern="1200" dirty="0" smtClean="0">
                          <a:solidFill>
                            <a:schemeClr val="dk1"/>
                          </a:solidFill>
                          <a:effectLst/>
                          <a:latin typeface="Calibri" panose="020F0502020204030204" pitchFamily="34" charset="0"/>
                          <a:ea typeface="+mn-ea"/>
                          <a:cs typeface="Calibri" panose="020F0502020204030204" pitchFamily="34" charset="0"/>
                        </a:rPr>
                        <a:t> nhóm sàn thông tầng trở lên thì </a:t>
                      </a:r>
                      <a:r>
                        <a:rPr lang="en-US" sz="1500" kern="1200" dirty="0" smtClean="0">
                          <a:solidFill>
                            <a:schemeClr val="dk1"/>
                          </a:solidFill>
                          <a:effectLst/>
                          <a:latin typeface="Calibri" panose="020F0502020204030204" pitchFamily="34" charset="0"/>
                          <a:ea typeface="+mn-ea"/>
                          <a:cs typeface="Calibri" panose="020F0502020204030204" pitchFamily="34" charset="0"/>
                        </a:rPr>
                        <a:t>DT</a:t>
                      </a:r>
                      <a:r>
                        <a:rPr lang="vi-VN" sz="1500" kern="1200" dirty="0" smtClean="0">
                          <a:solidFill>
                            <a:schemeClr val="dk1"/>
                          </a:solidFill>
                          <a:effectLst/>
                          <a:latin typeface="Calibri" panose="020F0502020204030204" pitchFamily="34" charset="0"/>
                          <a:ea typeface="+mn-ea"/>
                          <a:cs typeface="Calibri" panose="020F0502020204030204" pitchFamily="34" charset="0"/>
                        </a:rPr>
                        <a:t> sàn cho phép tiếp cận phải lấy bằng giá trị cộng dồn của nhóm sàn thông tầng có </a:t>
                      </a:r>
                      <a:r>
                        <a:rPr lang="en-US" sz="1500" kern="1200" dirty="0" smtClean="0">
                          <a:solidFill>
                            <a:schemeClr val="dk1"/>
                          </a:solidFill>
                          <a:effectLst/>
                          <a:latin typeface="Calibri" panose="020F0502020204030204" pitchFamily="34" charset="0"/>
                          <a:ea typeface="+mn-ea"/>
                          <a:cs typeface="Calibri" panose="020F0502020204030204" pitchFamily="34" charset="0"/>
                        </a:rPr>
                        <a:t>DT</a:t>
                      </a:r>
                      <a:r>
                        <a:rPr lang="vi-VN" sz="1500" kern="1200" dirty="0" smtClean="0">
                          <a:solidFill>
                            <a:schemeClr val="dk1"/>
                          </a:solidFill>
                          <a:effectLst/>
                          <a:latin typeface="Calibri" panose="020F0502020204030204" pitchFamily="34" charset="0"/>
                          <a:ea typeface="+mn-ea"/>
                          <a:cs typeface="Calibri" panose="020F0502020204030204" pitchFamily="34" charset="0"/>
                        </a:rPr>
                        <a:t> lớn nhất</a:t>
                      </a:r>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txBody>
                  <a:tcPr/>
                </a:tc>
                <a:tc gridSpan="2">
                  <a:txBody>
                    <a:bodyPr/>
                    <a:lstStyle/>
                    <a:p>
                      <a:pPr algn="just"/>
                      <a:r>
                        <a:rPr lang="vi-VN" sz="1500" b="1" kern="1200" dirty="0" smtClean="0">
                          <a:solidFill>
                            <a:schemeClr val="dk1"/>
                          </a:solidFill>
                          <a:effectLst/>
                          <a:latin typeface="Calibri" panose="020F0502020204030204" pitchFamily="34" charset="0"/>
                          <a:ea typeface="+mn-ea"/>
                          <a:cs typeface="Calibri" panose="020F0502020204030204" pitchFamily="34" charset="0"/>
                        </a:rPr>
                        <a:t>6.2.2.3</a:t>
                      </a:r>
                      <a:r>
                        <a:rPr lang="vi-VN"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smtClean="0">
                          <a:solidFill>
                            <a:schemeClr val="dk1"/>
                          </a:solidFill>
                          <a:effectLst/>
                          <a:latin typeface="Calibri" panose="020F0502020204030204" pitchFamily="34" charset="0"/>
                          <a:ea typeface="+mn-ea"/>
                          <a:cs typeface="Calibri" panose="020F0502020204030204" pitchFamily="34" charset="0"/>
                        </a:rPr>
                        <a:t>(</a:t>
                      </a:r>
                      <a:r>
                        <a:rPr lang="en-US" sz="1500" kern="1200" dirty="0" err="1" smtClean="0">
                          <a:solidFill>
                            <a:schemeClr val="dk1"/>
                          </a:solidFill>
                          <a:effectLst/>
                          <a:latin typeface="Calibri" panose="020F0502020204030204" pitchFamily="34" charset="0"/>
                          <a:ea typeface="+mn-ea"/>
                          <a:cs typeface="Calibri" panose="020F0502020204030204" pitchFamily="34" charset="0"/>
                        </a:rPr>
                        <a:t>Phần</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chung</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khoản</a:t>
                      </a:r>
                      <a:r>
                        <a:rPr lang="en-US" sz="150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kern="1200" baseline="0" dirty="0" err="1" smtClean="0">
                          <a:solidFill>
                            <a:schemeClr val="dk1"/>
                          </a:solidFill>
                          <a:effectLst/>
                          <a:latin typeface="Calibri" panose="020F0502020204030204" pitchFamily="34" charset="0"/>
                          <a:ea typeface="+mn-ea"/>
                          <a:cs typeface="Calibri" panose="020F0502020204030204" pitchFamily="34" charset="0"/>
                        </a:rPr>
                        <a:t>a&amp;b</a:t>
                      </a:r>
                      <a:r>
                        <a:rPr lang="en-US" sz="150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kern="1200" baseline="0" dirty="0" err="1" smtClean="0">
                          <a:solidFill>
                            <a:schemeClr val="dk1"/>
                          </a:solidFill>
                          <a:effectLst/>
                          <a:latin typeface="Calibri" panose="020F0502020204030204" pitchFamily="34" charset="0"/>
                          <a:ea typeface="+mn-ea"/>
                          <a:cs typeface="Calibri" panose="020F0502020204030204" pitchFamily="34" charset="0"/>
                        </a:rPr>
                        <a:t>giữ</a:t>
                      </a:r>
                      <a:r>
                        <a:rPr lang="en-US" sz="150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kern="1200" baseline="0" dirty="0" err="1" smtClean="0">
                          <a:solidFill>
                            <a:schemeClr val="dk1"/>
                          </a:solidFill>
                          <a:effectLst/>
                          <a:latin typeface="Calibri" panose="020F0502020204030204" pitchFamily="34" charset="0"/>
                          <a:ea typeface="+mn-ea"/>
                          <a:cs typeface="Calibri" panose="020F0502020204030204" pitchFamily="34" charset="0"/>
                        </a:rPr>
                        <a:t>nguyên</a:t>
                      </a:r>
                      <a:r>
                        <a:rPr lang="en-US" sz="150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kern="1200" baseline="0" dirty="0" err="1" smtClean="0">
                          <a:solidFill>
                            <a:srgbClr val="FF0000"/>
                          </a:solidFill>
                          <a:effectLst/>
                          <a:latin typeface="Calibri" panose="020F0502020204030204" pitchFamily="34" charset="0"/>
                          <a:ea typeface="+mn-ea"/>
                          <a:cs typeface="Calibri" panose="020F0502020204030204" pitchFamily="34" charset="0"/>
                        </a:rPr>
                        <a:t>bổ</a:t>
                      </a:r>
                      <a:r>
                        <a:rPr lang="en-US" sz="1500" kern="1200" baseline="0" dirty="0" smtClean="0">
                          <a:solidFill>
                            <a:srgbClr val="FF0000"/>
                          </a:solidFill>
                          <a:effectLst/>
                          <a:latin typeface="Calibri" panose="020F0502020204030204" pitchFamily="34" charset="0"/>
                          <a:ea typeface="+mn-ea"/>
                          <a:cs typeface="Calibri" panose="020F0502020204030204" pitchFamily="34" charset="0"/>
                        </a:rPr>
                        <a:t> sung </a:t>
                      </a:r>
                      <a:r>
                        <a:rPr lang="en-US" sz="1500" kern="1200" baseline="0" dirty="0" err="1" smtClean="0">
                          <a:solidFill>
                            <a:srgbClr val="FF0000"/>
                          </a:solidFill>
                          <a:effectLst/>
                          <a:latin typeface="Calibri" panose="020F0502020204030204" pitchFamily="34" charset="0"/>
                          <a:ea typeface="+mn-ea"/>
                          <a:cs typeface="Calibri" panose="020F0502020204030204" pitchFamily="34" charset="0"/>
                        </a:rPr>
                        <a:t>khoản</a:t>
                      </a:r>
                      <a:r>
                        <a:rPr lang="en-US" sz="1500" kern="1200" baseline="0" dirty="0" smtClean="0">
                          <a:solidFill>
                            <a:srgbClr val="FF0000"/>
                          </a:solidFill>
                          <a:effectLst/>
                          <a:latin typeface="Calibri" panose="020F0502020204030204" pitchFamily="34" charset="0"/>
                          <a:ea typeface="+mn-ea"/>
                          <a:cs typeface="Calibri" panose="020F0502020204030204" pitchFamily="34" charset="0"/>
                        </a:rPr>
                        <a:t> c </a:t>
                      </a:r>
                      <a:r>
                        <a:rPr lang="en-US" sz="1500" kern="1200" baseline="0" dirty="0" err="1" smtClean="0">
                          <a:solidFill>
                            <a:srgbClr val="FF0000"/>
                          </a:solidFill>
                          <a:effectLst/>
                          <a:latin typeface="Calibri" panose="020F0502020204030204" pitchFamily="34" charset="0"/>
                          <a:ea typeface="+mn-ea"/>
                          <a:cs typeface="Calibri" panose="020F0502020204030204" pitchFamily="34" charset="0"/>
                        </a:rPr>
                        <a:t>và</a:t>
                      </a:r>
                      <a:r>
                        <a:rPr lang="en-US" sz="1500" kern="1200" baseline="0" dirty="0" smtClean="0">
                          <a:solidFill>
                            <a:srgbClr val="FF0000"/>
                          </a:solidFill>
                          <a:effectLst/>
                          <a:latin typeface="Calibri" panose="020F0502020204030204" pitchFamily="34" charset="0"/>
                          <a:ea typeface="+mn-ea"/>
                          <a:cs typeface="Calibri" panose="020F0502020204030204" pitchFamily="34" charset="0"/>
                        </a:rPr>
                        <a:t> </a:t>
                      </a:r>
                      <a:r>
                        <a:rPr lang="en-US" sz="1500" kern="1200" baseline="0" dirty="0" err="1" smtClean="0">
                          <a:solidFill>
                            <a:srgbClr val="FF0000"/>
                          </a:solidFill>
                          <a:effectLst/>
                          <a:latin typeface="Calibri" panose="020F0502020204030204" pitchFamily="34" charset="0"/>
                          <a:ea typeface="+mn-ea"/>
                          <a:cs typeface="Calibri" panose="020F0502020204030204" pitchFamily="34" charset="0"/>
                        </a:rPr>
                        <a:t>chú</a:t>
                      </a:r>
                      <a:r>
                        <a:rPr lang="en-US" sz="1500" kern="1200" baseline="0" dirty="0" smtClean="0">
                          <a:solidFill>
                            <a:srgbClr val="FF0000"/>
                          </a:solidFill>
                          <a:effectLst/>
                          <a:latin typeface="Calibri" panose="020F0502020204030204" pitchFamily="34" charset="0"/>
                          <a:ea typeface="+mn-ea"/>
                          <a:cs typeface="Calibri" panose="020F0502020204030204" pitchFamily="34" charset="0"/>
                        </a:rPr>
                        <a:t> </a:t>
                      </a:r>
                      <a:r>
                        <a:rPr lang="en-US" sz="1500" kern="1200" baseline="0" dirty="0" err="1" smtClean="0">
                          <a:solidFill>
                            <a:srgbClr val="FF0000"/>
                          </a:solidFill>
                          <a:effectLst/>
                          <a:latin typeface="Calibri" panose="020F0502020204030204" pitchFamily="34" charset="0"/>
                          <a:ea typeface="+mn-ea"/>
                          <a:cs typeface="Calibri" panose="020F0502020204030204" pitchFamily="34" charset="0"/>
                        </a:rPr>
                        <a:t>thích</a:t>
                      </a:r>
                      <a:r>
                        <a:rPr lang="vi-VN" sz="1500" kern="1200" dirty="0" smtClean="0">
                          <a:solidFill>
                            <a:srgbClr val="FF0000"/>
                          </a:solidFill>
                          <a:effectLst/>
                          <a:latin typeface="Calibri" panose="020F0502020204030204" pitchFamily="34" charset="0"/>
                          <a:ea typeface="+mn-ea"/>
                          <a:cs typeface="Calibri" panose="020F0502020204030204" pitchFamily="34" charset="0"/>
                        </a:rPr>
                        <a:t> </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p>
                      <a:pPr algn="just"/>
                      <a:r>
                        <a:rPr lang="vi-VN" sz="1500" kern="1200" dirty="0" smtClean="0">
                          <a:solidFill>
                            <a:srgbClr val="FF0000"/>
                          </a:solidFill>
                          <a:effectLst/>
                          <a:latin typeface="Calibri" panose="020F0502020204030204" pitchFamily="34" charset="0"/>
                          <a:ea typeface="+mn-ea"/>
                          <a:cs typeface="Calibri" panose="020F0502020204030204" pitchFamily="34" charset="0"/>
                        </a:rPr>
                        <a:t>c) Đối với nhà </a:t>
                      </a:r>
                      <a:r>
                        <a:rPr lang="vi-VN" sz="1500" b="1" kern="1200" dirty="0" smtClean="0">
                          <a:solidFill>
                            <a:srgbClr val="FF0000"/>
                          </a:solidFill>
                          <a:effectLst/>
                          <a:latin typeface="Calibri" panose="020F0502020204030204" pitchFamily="34" charset="0"/>
                          <a:ea typeface="+mn-ea"/>
                          <a:cs typeface="Calibri" panose="020F0502020204030204" pitchFamily="34" charset="0"/>
                        </a:rPr>
                        <a:t>nhóm F5</a:t>
                      </a:r>
                      <a:r>
                        <a:rPr lang="vi-VN" sz="1500" kern="1200" dirty="0" smtClean="0">
                          <a:solidFill>
                            <a:srgbClr val="FF0000"/>
                          </a:solidFill>
                          <a:effectLst/>
                          <a:latin typeface="Calibri" panose="020F0502020204030204" pitchFamily="34" charset="0"/>
                          <a:ea typeface="+mn-ea"/>
                          <a:cs typeface="Calibri" panose="020F0502020204030204" pitchFamily="34" charset="0"/>
                        </a:rPr>
                        <a:t>, phải có </a:t>
                      </a:r>
                      <a:r>
                        <a:rPr lang="en-US" sz="1500" kern="1200" dirty="0" smtClean="0">
                          <a:solidFill>
                            <a:srgbClr val="FF0000"/>
                          </a:solidFill>
                          <a:effectLst/>
                          <a:latin typeface="Calibri" panose="020F0502020204030204" pitchFamily="34" charset="0"/>
                          <a:ea typeface="+mn-ea"/>
                          <a:cs typeface="Calibri" panose="020F0502020204030204" pitchFamily="34" charset="0"/>
                        </a:rPr>
                        <a:t>1</a:t>
                      </a:r>
                      <a:r>
                        <a:rPr lang="vi-VN" sz="1500" kern="1200" dirty="0" smtClean="0">
                          <a:solidFill>
                            <a:srgbClr val="FF0000"/>
                          </a:solidFill>
                          <a:effectLst/>
                          <a:latin typeface="Calibri" panose="020F0502020204030204" pitchFamily="34" charset="0"/>
                          <a:ea typeface="+mn-ea"/>
                          <a:cs typeface="Calibri" panose="020F0502020204030204" pitchFamily="34" charset="0"/>
                        </a:rPr>
                        <a:t> bãi đỗ xe chữa cháy cho các phương tiện chữa cháy. </a:t>
                      </a:r>
                      <a:r>
                        <a:rPr lang="en-US" sz="1500" kern="1200" dirty="0" smtClean="0">
                          <a:solidFill>
                            <a:srgbClr val="FF0000"/>
                          </a:solidFill>
                          <a:effectLst/>
                          <a:latin typeface="Calibri" panose="020F0502020204030204" pitchFamily="34" charset="0"/>
                          <a:ea typeface="+mn-ea"/>
                          <a:cs typeface="Calibri" panose="020F0502020204030204" pitchFamily="34" charset="0"/>
                        </a:rPr>
                        <a:t>L</a:t>
                      </a:r>
                      <a:r>
                        <a:rPr lang="vi-VN" sz="1500" kern="1200" baseline="-25000" dirty="0" smtClean="0">
                          <a:solidFill>
                            <a:srgbClr val="FF0000"/>
                          </a:solidFill>
                          <a:effectLst/>
                          <a:latin typeface="Calibri" panose="020F0502020204030204" pitchFamily="34" charset="0"/>
                          <a:ea typeface="+mn-ea"/>
                          <a:cs typeface="Calibri" panose="020F0502020204030204" pitchFamily="34" charset="0"/>
                        </a:rPr>
                        <a:t>của bãi đỗ xe chữa cháy</a:t>
                      </a:r>
                      <a:r>
                        <a:rPr lang="en-US" sz="1500" kern="1200" baseline="-25000" dirty="0" smtClean="0">
                          <a:solidFill>
                            <a:srgbClr val="FF0000"/>
                          </a:solidFill>
                          <a:effectLst/>
                          <a:latin typeface="Calibri" panose="020F0502020204030204" pitchFamily="34" charset="0"/>
                          <a:ea typeface="+mn-ea"/>
                          <a:cs typeface="Calibri" panose="020F0502020204030204" pitchFamily="34" charset="0"/>
                        </a:rPr>
                        <a:t> </a:t>
                      </a:r>
                      <a:r>
                        <a:rPr lang="vi-VN" sz="1500" kern="1200" dirty="0" smtClean="0">
                          <a:solidFill>
                            <a:srgbClr val="FF0000"/>
                          </a:solidFill>
                          <a:effectLst/>
                          <a:latin typeface="Calibri" panose="020F0502020204030204" pitchFamily="34" charset="0"/>
                          <a:ea typeface="+mn-ea"/>
                          <a:cs typeface="Calibri" panose="020F0502020204030204" pitchFamily="34" charset="0"/>
                        </a:rPr>
                        <a:t>phải được lấy theo Bảng 16, dựa vào </a:t>
                      </a:r>
                      <a:r>
                        <a:rPr lang="vi-VN" sz="1500" kern="1200" dirty="0" smtClean="0">
                          <a:solidFill>
                            <a:srgbClr val="FF0000"/>
                          </a:solidFill>
                          <a:effectLst/>
                          <a:latin typeface="Calibri" panose="020F0502020204030204" pitchFamily="34" charset="0"/>
                          <a:ea typeface="+mn-ea"/>
                          <a:cs typeface="Calibri" panose="020F0502020204030204" pitchFamily="34" charset="0"/>
                          <a:sym typeface="Symbol" panose="05050102010706020507" pitchFamily="18" charset="2"/>
                        </a:rPr>
                        <a:t></a:t>
                      </a:r>
                      <a:r>
                        <a:rPr lang="vi-VN" sz="1500" kern="1200" dirty="0" smtClean="0">
                          <a:solidFill>
                            <a:srgbClr val="FF0000"/>
                          </a:solidFill>
                          <a:effectLst/>
                          <a:latin typeface="Calibri" panose="020F0502020204030204" pitchFamily="34" charset="0"/>
                          <a:ea typeface="+mn-ea"/>
                          <a:cs typeface="Calibri" panose="020F0502020204030204" pitchFamily="34" charset="0"/>
                        </a:rPr>
                        <a:t> quy mô khối tích của nhà (không bao gồm tầng hầm). </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p>
                      <a:pPr algn="just"/>
                      <a:r>
                        <a:rPr lang="vi-VN" sz="1500" kern="1200" dirty="0" smtClean="0">
                          <a:solidFill>
                            <a:srgbClr val="FF0000"/>
                          </a:solidFill>
                          <a:effectLst/>
                          <a:latin typeface="Calibri" panose="020F0502020204030204" pitchFamily="34" charset="0"/>
                          <a:ea typeface="+mn-ea"/>
                          <a:cs typeface="Calibri" panose="020F0502020204030204" pitchFamily="34" charset="0"/>
                        </a:rPr>
                        <a:t>Khi điều kiện sản xuất không </a:t>
                      </a:r>
                      <a:r>
                        <a:rPr lang="en-US" sz="1500" kern="1200" dirty="0" smtClean="0">
                          <a:solidFill>
                            <a:srgbClr val="FF0000"/>
                          </a:solidFill>
                          <a:effectLst/>
                          <a:latin typeface="Calibri" panose="020F0502020204030204" pitchFamily="34" charset="0"/>
                          <a:ea typeface="+mn-ea"/>
                          <a:cs typeface="Calibri" panose="020F0502020204030204" pitchFamily="34" charset="0"/>
                        </a:rPr>
                        <a:t>y/c</a:t>
                      </a:r>
                      <a:r>
                        <a:rPr lang="vi-VN" sz="1500" kern="1200" dirty="0" smtClean="0">
                          <a:solidFill>
                            <a:srgbClr val="FF0000"/>
                          </a:solidFill>
                          <a:effectLst/>
                          <a:latin typeface="Calibri" panose="020F0502020204030204" pitchFamily="34" charset="0"/>
                          <a:ea typeface="+mn-ea"/>
                          <a:cs typeface="Calibri" panose="020F0502020204030204" pitchFamily="34" charset="0"/>
                        </a:rPr>
                        <a:t> có đường vào thì đường cho xe chữa cháy được phép bố trí phần đường rộng 3,5 m cho xe chạy, nền đường được gia cố bằng các vật liệu bảo đảm chịu được tải trọng của xe chữa cháy và bảo đảm thoát nước mặt. </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p>
                      <a:pPr algn="just"/>
                      <a:r>
                        <a:rPr lang="vi-VN" sz="1500" kern="1200" dirty="0" smtClean="0">
                          <a:solidFill>
                            <a:srgbClr val="FF0000"/>
                          </a:solidFill>
                          <a:effectLst/>
                          <a:latin typeface="Calibri" panose="020F0502020204030204" pitchFamily="34" charset="0"/>
                          <a:ea typeface="+mn-ea"/>
                          <a:cs typeface="Calibri" panose="020F0502020204030204" pitchFamily="34" charset="0"/>
                        </a:rPr>
                        <a:t>Khoảng cách từ mép đường cho xe chữa cháy đến tường của nhà phải ≤ 5 m đối với các nhà có chiều cao PCCC </a:t>
                      </a:r>
                      <a:r>
                        <a:rPr lang="en-US" sz="1500" kern="1200" dirty="0" smtClean="0">
                          <a:solidFill>
                            <a:srgbClr val="FF0000"/>
                          </a:solidFill>
                          <a:effectLst/>
                          <a:latin typeface="Calibri" panose="020F0502020204030204" pitchFamily="34" charset="0"/>
                          <a:ea typeface="+mn-ea"/>
                          <a:cs typeface="Calibri" panose="020F0502020204030204" pitchFamily="34" charset="0"/>
                        </a:rPr>
                        <a:t>&lt;</a:t>
                      </a:r>
                      <a:r>
                        <a:rPr lang="vi-VN" sz="1500" kern="1200" dirty="0" smtClean="0">
                          <a:solidFill>
                            <a:srgbClr val="FF0000"/>
                          </a:solidFill>
                          <a:effectLst/>
                          <a:latin typeface="Calibri" panose="020F0502020204030204" pitchFamily="34" charset="0"/>
                          <a:ea typeface="+mn-ea"/>
                          <a:cs typeface="Calibri" panose="020F0502020204030204" pitchFamily="34" charset="0"/>
                        </a:rPr>
                        <a:t> 12 m, ≤ 8 m đối với các nhà có chiều cao PCCC từ 12 m ÷ 28 m và ≤</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vi-VN" sz="1500" kern="1200" dirty="0" smtClean="0">
                          <a:solidFill>
                            <a:srgbClr val="FF0000"/>
                          </a:solidFill>
                          <a:effectLst/>
                          <a:latin typeface="Calibri" panose="020F0502020204030204" pitchFamily="34" charset="0"/>
                          <a:ea typeface="+mn-ea"/>
                          <a:cs typeface="Calibri" panose="020F0502020204030204" pitchFamily="34" charset="0"/>
                        </a:rPr>
                        <a:t>10 m đối với các nhà có chiều cao PCCC </a:t>
                      </a:r>
                      <a:r>
                        <a:rPr lang="en-US" sz="1500" kern="1200" dirty="0" smtClean="0">
                          <a:solidFill>
                            <a:srgbClr val="FF0000"/>
                          </a:solidFill>
                          <a:effectLst/>
                          <a:latin typeface="Calibri" panose="020F0502020204030204" pitchFamily="34" charset="0"/>
                          <a:ea typeface="+mn-ea"/>
                          <a:cs typeface="Calibri" panose="020F0502020204030204" pitchFamily="34" charset="0"/>
                        </a:rPr>
                        <a:t>&gt;</a:t>
                      </a:r>
                      <a:r>
                        <a:rPr lang="vi-VN" sz="1500" kern="1200" dirty="0" smtClean="0">
                          <a:solidFill>
                            <a:srgbClr val="FF0000"/>
                          </a:solidFill>
                          <a:effectLst/>
                          <a:latin typeface="Calibri" panose="020F0502020204030204" pitchFamily="34" charset="0"/>
                          <a:ea typeface="+mn-ea"/>
                          <a:cs typeface="Calibri" panose="020F0502020204030204" pitchFamily="34" charset="0"/>
                        </a:rPr>
                        <a:t> 28 m. </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txBody>
                  <a:tcPr/>
                </a:tc>
                <a:tc hMerge="1">
                  <a:txBody>
                    <a:bodyPr/>
                    <a:lstStyle/>
                    <a:p>
                      <a:pPr algn="just"/>
                      <a:endParaRPr lang="en-US" sz="1500" i="1" baseline="0" dirty="0">
                        <a:latin typeface="Calibri" panose="020F0502020204030204" pitchFamily="34" charset="0"/>
                        <a:cs typeface="Calibri" panose="020F0502020204030204" pitchFamily="34" charset="0"/>
                      </a:endParaRPr>
                    </a:p>
                  </a:txBody>
                  <a:tcPr/>
                </a:tc>
                <a:tc>
                  <a:txBody>
                    <a:bodyPr/>
                    <a:lstStyle/>
                    <a:p>
                      <a:endParaRPr lang="en-US" dirty="0"/>
                    </a:p>
                  </a:txBody>
                  <a:tcPr/>
                </a:tc>
                <a:extLst>
                  <a:ext uri="{0D108BD9-81ED-4DB2-BD59-A6C34878D82A}">
                    <a16:rowId xmlns:a16="http://schemas.microsoft.com/office/drawing/2014/main" val="1105099367"/>
                  </a:ext>
                </a:extLst>
              </a:tr>
            </a:tbl>
          </a:graphicData>
        </a:graphic>
      </p:graphicFrame>
    </p:spTree>
    <p:extLst>
      <p:ext uri="{BB962C8B-B14F-4D97-AF65-F5344CB8AC3E}">
        <p14:creationId xmlns:p14="http://schemas.microsoft.com/office/powerpoint/2010/main" val="3394374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0" y="832789"/>
            <a:ext cx="847310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2"/>
            </a:pPr>
            <a:r>
              <a:rPr lang="en-US" sz="20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SƠ LƯỢC CÁC LẦN BAN HÀNH MỚI QCVN GIAI ĐOẠN 2019-2023</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NHỮNG THAY ĐỔI CỦA HỆ THỐNG QUY CHUẨN VIỆT NAM NĂM 2022 - 2023</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8" name="Text Placeholder 7"/>
          <p:cNvSpPr txBox="1">
            <a:spLocks/>
          </p:cNvSpPr>
          <p:nvPr/>
        </p:nvSpPr>
        <p:spPr>
          <a:xfrm>
            <a:off x="704238" y="1440334"/>
            <a:ext cx="6906827"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lphaLcPeriod" startAt="3"/>
            </a:pPr>
            <a:r>
              <a:rPr lang="vi-VN"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Nhà chung cư</a:t>
            </a:r>
            <a:endParaRPr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9" name="Oval 28"/>
          <p:cNvSpPr/>
          <p:nvPr/>
        </p:nvSpPr>
        <p:spPr>
          <a:xfrm>
            <a:off x="1898780" y="2312821"/>
            <a:ext cx="2155373" cy="9330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latin typeface="+mj-lt"/>
              </a:rPr>
              <a:t>QCVN 01:2019/BXD</a:t>
            </a:r>
            <a:endParaRPr lang="en-US" dirty="0">
              <a:latin typeface="+mj-lt"/>
            </a:endParaRPr>
          </a:p>
        </p:txBody>
      </p:sp>
      <p:sp>
        <p:nvSpPr>
          <p:cNvPr id="30" name="Oval 29"/>
          <p:cNvSpPr/>
          <p:nvPr/>
        </p:nvSpPr>
        <p:spPr>
          <a:xfrm>
            <a:off x="4697965" y="2315649"/>
            <a:ext cx="2155373" cy="9330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latin typeface="+mj-lt"/>
              </a:rPr>
              <a:t>QCVN 01:2021BXD</a:t>
            </a:r>
            <a:endParaRPr lang="en-US" dirty="0">
              <a:latin typeface="+mj-lt"/>
            </a:endParaRPr>
          </a:p>
        </p:txBody>
      </p:sp>
      <p:sp>
        <p:nvSpPr>
          <p:cNvPr id="31" name="Right Arrow 30"/>
          <p:cNvSpPr/>
          <p:nvPr/>
        </p:nvSpPr>
        <p:spPr>
          <a:xfrm>
            <a:off x="4054153" y="2655290"/>
            <a:ext cx="643812" cy="2052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7"/>
          <p:cNvSpPr txBox="1">
            <a:spLocks/>
          </p:cNvSpPr>
          <p:nvPr/>
        </p:nvSpPr>
        <p:spPr>
          <a:xfrm>
            <a:off x="704237" y="3665878"/>
            <a:ext cx="6906827"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lphaLcPeriod" startAt="4"/>
            </a:pPr>
            <a:r>
              <a:rPr lang="vi-VN"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An toàn trong xây dựng</a:t>
            </a:r>
            <a:endParaRPr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0" name="Oval 19"/>
          <p:cNvSpPr/>
          <p:nvPr/>
        </p:nvSpPr>
        <p:spPr>
          <a:xfrm>
            <a:off x="1898779" y="4686911"/>
            <a:ext cx="2155373" cy="9330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latin typeface="+mj-lt"/>
              </a:rPr>
              <a:t>QCVN 18:2014/BXD</a:t>
            </a:r>
            <a:endParaRPr lang="en-US" dirty="0">
              <a:latin typeface="+mj-lt"/>
            </a:endParaRPr>
          </a:p>
        </p:txBody>
      </p:sp>
      <p:sp>
        <p:nvSpPr>
          <p:cNvPr id="21" name="Right Arrow 20"/>
          <p:cNvSpPr/>
          <p:nvPr/>
        </p:nvSpPr>
        <p:spPr>
          <a:xfrm>
            <a:off x="4054153" y="5050804"/>
            <a:ext cx="643812" cy="2052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4697964" y="4682348"/>
            <a:ext cx="2155373" cy="9330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latin typeface="+mj-lt"/>
              </a:rPr>
              <a:t>QCVN 18:2021BXD</a:t>
            </a:r>
            <a:endParaRPr lang="en-US" dirty="0">
              <a:latin typeface="+mj-lt"/>
            </a:endParaRPr>
          </a:p>
        </p:txBody>
      </p:sp>
    </p:spTree>
    <p:extLst>
      <p:ext uri="{BB962C8B-B14F-4D97-AF65-F5344CB8AC3E}">
        <p14:creationId xmlns:p14="http://schemas.microsoft.com/office/powerpoint/2010/main" val="391940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8" grpId="0"/>
      <p:bldP spid="1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630240"/>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703007975"/>
              </p:ext>
            </p:extLst>
          </p:nvPr>
        </p:nvGraphicFramePr>
        <p:xfrm>
          <a:off x="37175" y="1097283"/>
          <a:ext cx="9111234" cy="5747898"/>
        </p:xfrm>
        <a:graphic>
          <a:graphicData uri="http://schemas.openxmlformats.org/drawingml/2006/table">
            <a:tbl>
              <a:tblPr firstRow="1" bandRow="1">
                <a:tableStyleId>{5C22544A-7EE6-4342-B048-85BDC9FD1C3A}</a:tableStyleId>
              </a:tblPr>
              <a:tblGrid>
                <a:gridCol w="680672">
                  <a:extLst>
                    <a:ext uri="{9D8B030D-6E8A-4147-A177-3AD203B41FA5}">
                      <a16:colId xmlns:a16="http://schemas.microsoft.com/office/drawing/2014/main" val="1411077708"/>
                    </a:ext>
                  </a:extLst>
                </a:gridCol>
                <a:gridCol w="949588">
                  <a:extLst>
                    <a:ext uri="{9D8B030D-6E8A-4147-A177-3AD203B41FA5}">
                      <a16:colId xmlns:a16="http://schemas.microsoft.com/office/drawing/2014/main" val="4040167514"/>
                    </a:ext>
                  </a:extLst>
                </a:gridCol>
                <a:gridCol w="2796989">
                  <a:extLst>
                    <a:ext uri="{9D8B030D-6E8A-4147-A177-3AD203B41FA5}">
                      <a16:colId xmlns:a16="http://schemas.microsoft.com/office/drawing/2014/main" val="20002"/>
                    </a:ext>
                  </a:extLst>
                </a:gridCol>
                <a:gridCol w="3917851">
                  <a:extLst>
                    <a:ext uri="{9D8B030D-6E8A-4147-A177-3AD203B41FA5}">
                      <a16:colId xmlns:a16="http://schemas.microsoft.com/office/drawing/2014/main" val="20003"/>
                    </a:ext>
                  </a:extLst>
                </a:gridCol>
                <a:gridCol w="766134">
                  <a:extLst>
                    <a:ext uri="{9D8B030D-6E8A-4147-A177-3AD203B41FA5}">
                      <a16:colId xmlns:a16="http://schemas.microsoft.com/office/drawing/2014/main" val="1894666468"/>
                    </a:ext>
                  </a:extLst>
                </a:gridCol>
              </a:tblGrid>
              <a:tr h="519572">
                <a:tc>
                  <a:txBody>
                    <a:bodyPr/>
                    <a:lstStyle/>
                    <a:p>
                      <a:pPr algn="ctr"/>
                      <a:r>
                        <a:rPr lang="en-US" sz="1500" dirty="0" err="1" smtClean="0"/>
                        <a:t>Điều</a:t>
                      </a:r>
                      <a:endParaRPr lang="en-US" sz="1500" dirty="0"/>
                    </a:p>
                  </a:txBody>
                  <a:tcPr/>
                </a:tc>
                <a:tc>
                  <a:txBody>
                    <a:bodyPr/>
                    <a:lstStyle/>
                    <a:p>
                      <a:pPr algn="ctr"/>
                      <a:endParaRPr lang="en-US"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06:2022/BXD</a:t>
                      </a:r>
                    </a:p>
                  </a:txBody>
                  <a:tcPr/>
                </a:tc>
                <a:tc>
                  <a:txBody>
                    <a:bodyPr/>
                    <a:lstStyle/>
                    <a:p>
                      <a:pPr algn="ctr"/>
                      <a:r>
                        <a:rPr lang="en-US" sz="1500" dirty="0" err="1" smtClean="0"/>
                        <a:t>Ghi</a:t>
                      </a:r>
                      <a:r>
                        <a:rPr lang="en-US" sz="1500" dirty="0" smtClean="0"/>
                        <a:t> </a:t>
                      </a:r>
                      <a:r>
                        <a:rPr lang="en-US" sz="1500" dirty="0" err="1" smtClean="0"/>
                        <a:t>chú</a:t>
                      </a:r>
                      <a:endParaRPr lang="en-US" sz="1500" dirty="0"/>
                    </a:p>
                  </a:txBody>
                  <a:tcPr/>
                </a:tc>
                <a:extLst>
                  <a:ext uri="{0D108BD9-81ED-4DB2-BD59-A6C34878D82A}">
                    <a16:rowId xmlns:a16="http://schemas.microsoft.com/office/drawing/2014/main" val="2393609304"/>
                  </a:ext>
                </a:extLst>
              </a:tr>
              <a:tr h="3413187">
                <a:tc>
                  <a:txBody>
                    <a:bodyPr/>
                    <a:lstStyle/>
                    <a:p>
                      <a:r>
                        <a:rPr lang="en-US" sz="1500" dirty="0" smtClean="0">
                          <a:latin typeface="Calibri" panose="020F0502020204030204" pitchFamily="34" charset="0"/>
                          <a:ea typeface="Calibri" panose="020F0502020204030204" pitchFamily="34" charset="0"/>
                          <a:cs typeface="Calibri" panose="020F0502020204030204" pitchFamily="34" charset="0"/>
                        </a:rPr>
                        <a:t>6.2</a:t>
                      </a:r>
                      <a:endParaRPr lang="en-US" sz="15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1450" b="1" kern="1200" dirty="0" err="1" smtClean="0">
                          <a:solidFill>
                            <a:schemeClr val="dk1"/>
                          </a:solidFill>
                          <a:effectLst/>
                          <a:latin typeface="Calibri" panose="020F0502020204030204" pitchFamily="34" charset="0"/>
                          <a:ea typeface="+mn-ea"/>
                          <a:cs typeface="Calibri" panose="020F0502020204030204" pitchFamily="34" charset="0"/>
                        </a:rPr>
                        <a:t>Bãi</a:t>
                      </a:r>
                      <a:r>
                        <a:rPr lang="en-US" sz="1450" b="1" kern="1200" dirty="0" smtClean="0">
                          <a:solidFill>
                            <a:schemeClr val="dk1"/>
                          </a:solidFill>
                          <a:effectLst/>
                          <a:latin typeface="Calibri" panose="020F0502020204030204" pitchFamily="34" charset="0"/>
                          <a:ea typeface="+mn-ea"/>
                          <a:cs typeface="Calibri" panose="020F0502020204030204" pitchFamily="34" charset="0"/>
                        </a:rPr>
                        <a:t> </a:t>
                      </a:r>
                      <a:r>
                        <a:rPr lang="en-US" sz="1450" b="1" kern="1200" dirty="0" err="1" smtClean="0">
                          <a:solidFill>
                            <a:schemeClr val="dk1"/>
                          </a:solidFill>
                          <a:effectLst/>
                          <a:latin typeface="Calibri" panose="020F0502020204030204" pitchFamily="34" charset="0"/>
                          <a:ea typeface="+mn-ea"/>
                          <a:cs typeface="Calibri" panose="020F0502020204030204" pitchFamily="34" charset="0"/>
                        </a:rPr>
                        <a:t>đỗ</a:t>
                      </a:r>
                      <a:r>
                        <a:rPr lang="en-US" sz="1450" b="1" kern="1200" dirty="0" smtClean="0">
                          <a:solidFill>
                            <a:schemeClr val="dk1"/>
                          </a:solidFill>
                          <a:effectLst/>
                          <a:latin typeface="Calibri" panose="020F0502020204030204" pitchFamily="34" charset="0"/>
                          <a:ea typeface="+mn-ea"/>
                          <a:cs typeface="Calibri" panose="020F0502020204030204" pitchFamily="34" charset="0"/>
                        </a:rPr>
                        <a:t> </a:t>
                      </a:r>
                      <a:r>
                        <a:rPr lang="en-US" sz="1450" b="1" kern="1200" dirty="0" err="1" smtClean="0">
                          <a:solidFill>
                            <a:schemeClr val="dk1"/>
                          </a:solidFill>
                          <a:effectLst/>
                          <a:latin typeface="Calibri" panose="020F0502020204030204" pitchFamily="34" charset="0"/>
                          <a:ea typeface="+mn-ea"/>
                          <a:cs typeface="Calibri" panose="020F0502020204030204" pitchFamily="34" charset="0"/>
                        </a:rPr>
                        <a:t>xe</a:t>
                      </a:r>
                      <a:r>
                        <a:rPr lang="en-US" sz="1450" b="1" kern="1200" dirty="0" smtClean="0">
                          <a:solidFill>
                            <a:schemeClr val="dk1"/>
                          </a:solidFill>
                          <a:effectLst/>
                          <a:latin typeface="Calibri" panose="020F0502020204030204" pitchFamily="34" charset="0"/>
                          <a:ea typeface="+mn-ea"/>
                          <a:cs typeface="Calibri" panose="020F0502020204030204" pitchFamily="34" charset="0"/>
                        </a:rPr>
                        <a:t> </a:t>
                      </a:r>
                      <a:r>
                        <a:rPr lang="en-US" sz="1450" b="1" kern="1200" dirty="0" err="1" smtClean="0">
                          <a:solidFill>
                            <a:schemeClr val="dk1"/>
                          </a:solidFill>
                          <a:effectLst/>
                          <a:latin typeface="Calibri" panose="020F0502020204030204" pitchFamily="34" charset="0"/>
                          <a:ea typeface="+mn-ea"/>
                          <a:cs typeface="Calibri" panose="020F0502020204030204" pitchFamily="34" charset="0"/>
                        </a:rPr>
                        <a:t>chữa</a:t>
                      </a:r>
                      <a:r>
                        <a:rPr lang="en-US" sz="1450" b="1" kern="1200" dirty="0" smtClean="0">
                          <a:solidFill>
                            <a:schemeClr val="dk1"/>
                          </a:solidFill>
                          <a:effectLst/>
                          <a:latin typeface="Calibri" panose="020F0502020204030204" pitchFamily="34" charset="0"/>
                          <a:ea typeface="+mn-ea"/>
                          <a:cs typeface="Calibri" panose="020F0502020204030204" pitchFamily="34" charset="0"/>
                        </a:rPr>
                        <a:t> </a:t>
                      </a:r>
                      <a:r>
                        <a:rPr lang="en-US" sz="1450" b="1" kern="1200" dirty="0" err="1" smtClean="0">
                          <a:solidFill>
                            <a:schemeClr val="dk1"/>
                          </a:solidFill>
                          <a:effectLst/>
                          <a:latin typeface="Calibri" panose="020F0502020204030204" pitchFamily="34" charset="0"/>
                          <a:ea typeface="+mn-ea"/>
                          <a:cs typeface="Calibri" panose="020F0502020204030204" pitchFamily="34" charset="0"/>
                        </a:rPr>
                        <a:t>cháy</a:t>
                      </a:r>
                      <a:endParaRPr lang="en-US" sz="1450" b="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1450" b="1" kern="1200" dirty="0" smtClean="0">
                          <a:solidFill>
                            <a:schemeClr val="dk1"/>
                          </a:solidFill>
                          <a:effectLst/>
                          <a:latin typeface="Calibri" panose="020F0502020204030204" pitchFamily="34" charset="0"/>
                          <a:ea typeface="+mn-ea"/>
                          <a:cs typeface="Calibri" panose="020F0502020204030204" pitchFamily="34" charset="0"/>
                        </a:rPr>
                        <a:t>6.2.2.3 </a:t>
                      </a:r>
                      <a:endParaRPr lang="en-US" sz="1450" kern="1200" dirty="0" smtClean="0">
                        <a:solidFill>
                          <a:schemeClr val="dk1"/>
                        </a:solidFill>
                        <a:effectLst/>
                        <a:latin typeface="Calibri" panose="020F0502020204030204" pitchFamily="34" charset="0"/>
                        <a:ea typeface="+mn-ea"/>
                        <a:cs typeface="Calibri" panose="020F0502020204030204" pitchFamily="34" charset="0"/>
                      </a:endParaRPr>
                    </a:p>
                  </a:txBody>
                  <a:tcPr/>
                </a:tc>
                <a:tc>
                  <a:txBody>
                    <a:bodyPr/>
                    <a:lstStyle/>
                    <a:p>
                      <a:pPr algn="just"/>
                      <a:r>
                        <a:rPr lang="vi-VN" sz="1450" b="1" kern="1200" dirty="0" smtClean="0">
                          <a:solidFill>
                            <a:schemeClr val="dk1"/>
                          </a:solidFill>
                          <a:effectLst/>
                          <a:latin typeface="Calibri" panose="020F0502020204030204" pitchFamily="34" charset="0"/>
                          <a:ea typeface="+mn-ea"/>
                          <a:cs typeface="Calibri" panose="020F0502020204030204" pitchFamily="34" charset="0"/>
                        </a:rPr>
                        <a:t>6.2.2.3</a:t>
                      </a:r>
                      <a:r>
                        <a:rPr lang="vi-VN"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smtClean="0">
                          <a:solidFill>
                            <a:schemeClr val="dk1"/>
                          </a:solidFill>
                          <a:effectLst/>
                          <a:latin typeface="Calibri" panose="020F0502020204030204" pitchFamily="34" charset="0"/>
                          <a:ea typeface="+mn-ea"/>
                          <a:cs typeface="Calibri" panose="020F0502020204030204" pitchFamily="34" charset="0"/>
                        </a:rPr>
                        <a:t>(</a:t>
                      </a:r>
                      <a:r>
                        <a:rPr lang="en-US" sz="1450" kern="1200" dirty="0" err="1" smtClean="0">
                          <a:solidFill>
                            <a:schemeClr val="dk1"/>
                          </a:solidFill>
                          <a:effectLst/>
                          <a:latin typeface="Calibri" panose="020F0502020204030204" pitchFamily="34" charset="0"/>
                          <a:ea typeface="+mn-ea"/>
                          <a:cs typeface="Calibri" panose="020F0502020204030204" pitchFamily="34" charset="0"/>
                        </a:rPr>
                        <a:t>Phần</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chung</a:t>
                      </a:r>
                      <a:r>
                        <a:rPr lang="en-US"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err="1" smtClean="0">
                          <a:solidFill>
                            <a:schemeClr val="dk1"/>
                          </a:solidFill>
                          <a:effectLst/>
                          <a:latin typeface="Calibri" panose="020F0502020204030204" pitchFamily="34" charset="0"/>
                          <a:ea typeface="+mn-ea"/>
                          <a:cs typeface="Calibri" panose="020F0502020204030204" pitchFamily="34" charset="0"/>
                        </a:rPr>
                        <a:t>khoản</a:t>
                      </a:r>
                      <a:r>
                        <a:rPr lang="en-US" sz="145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450" kern="1200" baseline="0" dirty="0" err="1" smtClean="0">
                          <a:solidFill>
                            <a:schemeClr val="dk1"/>
                          </a:solidFill>
                          <a:effectLst/>
                          <a:latin typeface="Calibri" panose="020F0502020204030204" pitchFamily="34" charset="0"/>
                          <a:ea typeface="+mn-ea"/>
                          <a:cs typeface="Calibri" panose="020F0502020204030204" pitchFamily="34" charset="0"/>
                        </a:rPr>
                        <a:t>a&amp;b</a:t>
                      </a:r>
                      <a:r>
                        <a:rPr lang="en-US" sz="145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450" kern="1200" baseline="0" dirty="0" err="1" smtClean="0">
                          <a:solidFill>
                            <a:schemeClr val="dk1"/>
                          </a:solidFill>
                          <a:effectLst/>
                          <a:latin typeface="Calibri" panose="020F0502020204030204" pitchFamily="34" charset="0"/>
                          <a:ea typeface="+mn-ea"/>
                          <a:cs typeface="Calibri" panose="020F0502020204030204" pitchFamily="34" charset="0"/>
                        </a:rPr>
                        <a:t>giữ</a:t>
                      </a:r>
                      <a:r>
                        <a:rPr lang="en-US" sz="145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450" kern="1200" baseline="0" dirty="0" err="1" smtClean="0">
                          <a:solidFill>
                            <a:schemeClr val="dk1"/>
                          </a:solidFill>
                          <a:effectLst/>
                          <a:latin typeface="Calibri" panose="020F0502020204030204" pitchFamily="34" charset="0"/>
                          <a:ea typeface="+mn-ea"/>
                          <a:cs typeface="Calibri" panose="020F0502020204030204" pitchFamily="34" charset="0"/>
                        </a:rPr>
                        <a:t>nguyên</a:t>
                      </a:r>
                      <a:r>
                        <a:rPr lang="en-US" sz="145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450" kern="1200" baseline="0" dirty="0" err="1" smtClean="0">
                          <a:solidFill>
                            <a:srgbClr val="FF0000"/>
                          </a:solidFill>
                          <a:effectLst/>
                          <a:latin typeface="Calibri" panose="020F0502020204030204" pitchFamily="34" charset="0"/>
                          <a:ea typeface="+mn-ea"/>
                          <a:cs typeface="Calibri" panose="020F0502020204030204" pitchFamily="34" charset="0"/>
                        </a:rPr>
                        <a:t>bổ</a:t>
                      </a:r>
                      <a:r>
                        <a:rPr lang="en-US" sz="1450" kern="1200" baseline="0" dirty="0" smtClean="0">
                          <a:solidFill>
                            <a:srgbClr val="FF0000"/>
                          </a:solidFill>
                          <a:effectLst/>
                          <a:latin typeface="Calibri" panose="020F0502020204030204" pitchFamily="34" charset="0"/>
                          <a:ea typeface="+mn-ea"/>
                          <a:cs typeface="Calibri" panose="020F0502020204030204" pitchFamily="34" charset="0"/>
                        </a:rPr>
                        <a:t> sung </a:t>
                      </a:r>
                      <a:r>
                        <a:rPr lang="en-US" sz="1450" kern="1200" baseline="0" dirty="0" err="1" smtClean="0">
                          <a:solidFill>
                            <a:srgbClr val="FF0000"/>
                          </a:solidFill>
                          <a:effectLst/>
                          <a:latin typeface="Calibri" panose="020F0502020204030204" pitchFamily="34" charset="0"/>
                          <a:ea typeface="+mn-ea"/>
                          <a:cs typeface="Calibri" panose="020F0502020204030204" pitchFamily="34" charset="0"/>
                        </a:rPr>
                        <a:t>khoản</a:t>
                      </a:r>
                      <a:r>
                        <a:rPr lang="en-US" sz="1450" kern="1200" baseline="0" dirty="0" smtClean="0">
                          <a:solidFill>
                            <a:srgbClr val="FF0000"/>
                          </a:solidFill>
                          <a:effectLst/>
                          <a:latin typeface="Calibri" panose="020F0502020204030204" pitchFamily="34" charset="0"/>
                          <a:ea typeface="+mn-ea"/>
                          <a:cs typeface="Calibri" panose="020F0502020204030204" pitchFamily="34" charset="0"/>
                        </a:rPr>
                        <a:t> c </a:t>
                      </a:r>
                      <a:r>
                        <a:rPr lang="en-US" sz="1450" kern="1200" baseline="0" dirty="0" err="1" smtClean="0">
                          <a:solidFill>
                            <a:srgbClr val="FF0000"/>
                          </a:solidFill>
                          <a:effectLst/>
                          <a:latin typeface="Calibri" panose="020F0502020204030204" pitchFamily="34" charset="0"/>
                          <a:ea typeface="+mn-ea"/>
                          <a:cs typeface="Calibri" panose="020F0502020204030204" pitchFamily="34" charset="0"/>
                        </a:rPr>
                        <a:t>và</a:t>
                      </a:r>
                      <a:r>
                        <a:rPr lang="en-US" sz="1450" kern="1200" baseline="0" dirty="0" smtClean="0">
                          <a:solidFill>
                            <a:srgbClr val="FF0000"/>
                          </a:solidFill>
                          <a:effectLst/>
                          <a:latin typeface="Calibri" panose="020F0502020204030204" pitchFamily="34" charset="0"/>
                          <a:ea typeface="+mn-ea"/>
                          <a:cs typeface="Calibri" panose="020F0502020204030204" pitchFamily="34" charset="0"/>
                        </a:rPr>
                        <a:t> </a:t>
                      </a:r>
                      <a:r>
                        <a:rPr lang="en-US" sz="1450" kern="1200" baseline="0" dirty="0" err="1" smtClean="0">
                          <a:solidFill>
                            <a:srgbClr val="FF0000"/>
                          </a:solidFill>
                          <a:effectLst/>
                          <a:latin typeface="Calibri" panose="020F0502020204030204" pitchFamily="34" charset="0"/>
                          <a:ea typeface="+mn-ea"/>
                          <a:cs typeface="Calibri" panose="020F0502020204030204" pitchFamily="34" charset="0"/>
                        </a:rPr>
                        <a:t>chú</a:t>
                      </a:r>
                      <a:r>
                        <a:rPr lang="en-US" sz="1450" kern="1200" baseline="0" dirty="0" smtClean="0">
                          <a:solidFill>
                            <a:srgbClr val="FF0000"/>
                          </a:solidFill>
                          <a:effectLst/>
                          <a:latin typeface="Calibri" panose="020F0502020204030204" pitchFamily="34" charset="0"/>
                          <a:ea typeface="+mn-ea"/>
                          <a:cs typeface="Calibri" panose="020F0502020204030204" pitchFamily="34" charset="0"/>
                        </a:rPr>
                        <a:t> </a:t>
                      </a:r>
                      <a:r>
                        <a:rPr lang="en-US" sz="1450" kern="1200" baseline="0" dirty="0" err="1" smtClean="0">
                          <a:solidFill>
                            <a:srgbClr val="FF0000"/>
                          </a:solidFill>
                          <a:effectLst/>
                          <a:latin typeface="Calibri" panose="020F0502020204030204" pitchFamily="34" charset="0"/>
                          <a:ea typeface="+mn-ea"/>
                          <a:cs typeface="Calibri" panose="020F0502020204030204" pitchFamily="34" charset="0"/>
                        </a:rPr>
                        <a:t>thích</a:t>
                      </a:r>
                      <a:r>
                        <a:rPr lang="vi-VN" sz="1450" kern="1200" dirty="0" smtClean="0">
                          <a:solidFill>
                            <a:srgbClr val="FF0000"/>
                          </a:solidFill>
                          <a:effectLst/>
                          <a:latin typeface="Calibri" panose="020F0502020204030204" pitchFamily="34" charset="0"/>
                          <a:ea typeface="+mn-ea"/>
                          <a:cs typeface="Calibri" panose="020F0502020204030204" pitchFamily="34" charset="0"/>
                        </a:rPr>
                        <a:t> </a:t>
                      </a:r>
                      <a:endParaRPr lang="en-US" sz="1450" kern="1200" dirty="0" smtClean="0">
                        <a:solidFill>
                          <a:srgbClr val="FF0000"/>
                        </a:solidFill>
                        <a:effectLst/>
                        <a:latin typeface="Calibri" panose="020F0502020204030204" pitchFamily="34" charset="0"/>
                        <a:ea typeface="+mn-ea"/>
                        <a:cs typeface="Calibri" panose="020F0502020204030204" pitchFamily="34" charset="0"/>
                      </a:endParaRPr>
                    </a:p>
                    <a:p>
                      <a:pPr algn="just"/>
                      <a:r>
                        <a:rPr lang="vi-VN" sz="1450" kern="1200" dirty="0" smtClean="0">
                          <a:solidFill>
                            <a:srgbClr val="FF0000"/>
                          </a:solidFill>
                          <a:effectLst/>
                          <a:latin typeface="Calibri" panose="020F0502020204030204" pitchFamily="34" charset="0"/>
                          <a:ea typeface="+mn-ea"/>
                          <a:cs typeface="Calibri" panose="020F0502020204030204" pitchFamily="34" charset="0"/>
                        </a:rPr>
                        <a:t>Trong những trường hợp cần thiết, khoảng cách từ mép gần nhà của đường xe chạy đến tường ngoài của nhà và công trình được tăng đến 60 m với điều kiện nhà và công trình này có các đường cụt đi vào, kèm theo bãi quay xe chữa cháy và bố trí các trụ nước chữa cháy. Trong </a:t>
                      </a:r>
                      <a:r>
                        <a:rPr lang="en-US" sz="1450" kern="1200" dirty="0" smtClean="0">
                          <a:solidFill>
                            <a:srgbClr val="FF0000"/>
                          </a:solidFill>
                          <a:effectLst/>
                          <a:latin typeface="Calibri" panose="020F0502020204030204" pitchFamily="34" charset="0"/>
                          <a:ea typeface="+mn-ea"/>
                          <a:cs typeface="Calibri" panose="020F0502020204030204" pitchFamily="34" charset="0"/>
                        </a:rPr>
                        <a:t>TH</a:t>
                      </a:r>
                      <a:r>
                        <a:rPr lang="vi-VN" sz="1450" kern="1200" dirty="0" smtClean="0">
                          <a:solidFill>
                            <a:srgbClr val="FF0000"/>
                          </a:solidFill>
                          <a:effectLst/>
                          <a:latin typeface="Calibri" panose="020F0502020204030204" pitchFamily="34" charset="0"/>
                          <a:ea typeface="+mn-ea"/>
                          <a:cs typeface="Calibri" panose="020F0502020204030204" pitchFamily="34" charset="0"/>
                        </a:rPr>
                        <a:t> đó, </a:t>
                      </a:r>
                      <a:r>
                        <a:rPr lang="en-US" sz="1450" kern="1200" dirty="0" smtClean="0">
                          <a:solidFill>
                            <a:srgbClr val="FF0000"/>
                          </a:solidFill>
                          <a:effectLst/>
                          <a:latin typeface="Calibri" panose="020F0502020204030204" pitchFamily="34" charset="0"/>
                          <a:ea typeface="+mn-ea"/>
                          <a:cs typeface="Calibri" panose="020F0502020204030204" pitchFamily="34" charset="0"/>
                        </a:rPr>
                        <a:t>5m ≤ </a:t>
                      </a:r>
                      <a:r>
                        <a:rPr lang="vi-VN" sz="1450" kern="1200" dirty="0" smtClean="0">
                          <a:solidFill>
                            <a:srgbClr val="FF0000"/>
                          </a:solidFill>
                          <a:effectLst/>
                          <a:latin typeface="Calibri" panose="020F0502020204030204" pitchFamily="34" charset="0"/>
                          <a:ea typeface="+mn-ea"/>
                          <a:cs typeface="Calibri" panose="020F0502020204030204" pitchFamily="34" charset="0"/>
                        </a:rPr>
                        <a:t>khoảng cách </a:t>
                      </a:r>
                      <a:r>
                        <a:rPr lang="vi-VN" sz="1450" kern="1200" baseline="-25000" dirty="0" smtClean="0">
                          <a:solidFill>
                            <a:srgbClr val="FF0000"/>
                          </a:solidFill>
                          <a:effectLst/>
                          <a:latin typeface="Calibri" panose="020F0502020204030204" pitchFamily="34" charset="0"/>
                          <a:ea typeface="+mn-ea"/>
                          <a:cs typeface="Calibri" panose="020F0502020204030204" pitchFamily="34" charset="0"/>
                        </a:rPr>
                        <a:t>từ nhà và công trình đến bãi quay xe chữa cháy </a:t>
                      </a:r>
                      <a:r>
                        <a:rPr lang="vi-VN" sz="1450" kern="1200" dirty="0" smtClean="0">
                          <a:solidFill>
                            <a:srgbClr val="FF0000"/>
                          </a:solidFill>
                          <a:effectLst/>
                          <a:latin typeface="Calibri" panose="020F0502020204030204" pitchFamily="34" charset="0"/>
                          <a:ea typeface="+mn-ea"/>
                          <a:cs typeface="Calibri" panose="020F0502020204030204" pitchFamily="34" charset="0"/>
                        </a:rPr>
                        <a:t>≤</a:t>
                      </a:r>
                      <a:r>
                        <a:rPr lang="en-US" sz="1450" kern="1200" dirty="0" smtClean="0">
                          <a:solidFill>
                            <a:srgbClr val="FF0000"/>
                          </a:solidFill>
                          <a:effectLst/>
                          <a:latin typeface="Calibri" panose="020F0502020204030204" pitchFamily="34" charset="0"/>
                          <a:ea typeface="+mn-ea"/>
                          <a:cs typeface="Calibri" panose="020F0502020204030204" pitchFamily="34" charset="0"/>
                        </a:rPr>
                        <a:t> 15 m </a:t>
                      </a:r>
                      <a:r>
                        <a:rPr lang="vi-VN" sz="1450" kern="1200" dirty="0" smtClean="0">
                          <a:solidFill>
                            <a:srgbClr val="FF0000"/>
                          </a:solidFill>
                          <a:effectLst/>
                          <a:latin typeface="Calibri" panose="020F0502020204030204" pitchFamily="34" charset="0"/>
                          <a:ea typeface="+mn-ea"/>
                          <a:cs typeface="Calibri" panose="020F0502020204030204" pitchFamily="34" charset="0"/>
                        </a:rPr>
                        <a:t>và khoảng cách giữa các đường cụt ≤</a:t>
                      </a:r>
                      <a:r>
                        <a:rPr lang="en-US" sz="1450" kern="1200" dirty="0" smtClean="0">
                          <a:solidFill>
                            <a:srgbClr val="FF0000"/>
                          </a:solidFill>
                          <a:effectLst/>
                          <a:latin typeface="Calibri" panose="020F0502020204030204" pitchFamily="34" charset="0"/>
                          <a:ea typeface="+mn-ea"/>
                          <a:cs typeface="Calibri" panose="020F0502020204030204" pitchFamily="34" charset="0"/>
                        </a:rPr>
                        <a:t> </a:t>
                      </a:r>
                      <a:r>
                        <a:rPr lang="vi-VN" sz="1450" kern="1200" dirty="0" smtClean="0">
                          <a:solidFill>
                            <a:srgbClr val="FF0000"/>
                          </a:solidFill>
                          <a:effectLst/>
                          <a:latin typeface="Calibri" panose="020F0502020204030204" pitchFamily="34" charset="0"/>
                          <a:ea typeface="+mn-ea"/>
                          <a:cs typeface="Calibri" panose="020F0502020204030204" pitchFamily="34" charset="0"/>
                        </a:rPr>
                        <a:t>100 m. </a:t>
                      </a:r>
                      <a:endParaRPr lang="en-US" sz="1450" kern="1200" dirty="0" smtClean="0">
                        <a:solidFill>
                          <a:srgbClr val="FF0000"/>
                        </a:solidFill>
                        <a:effectLst/>
                        <a:latin typeface="Calibri" panose="020F0502020204030204" pitchFamily="34" charset="0"/>
                        <a:ea typeface="+mn-ea"/>
                        <a:cs typeface="Calibri" panose="020F0502020204030204" pitchFamily="34" charset="0"/>
                      </a:endParaRPr>
                    </a:p>
                    <a:p>
                      <a:pPr algn="just"/>
                      <a:r>
                        <a:rPr lang="vi-VN" sz="1450" kern="1200" dirty="0" smtClean="0">
                          <a:solidFill>
                            <a:srgbClr val="FF0000"/>
                          </a:solidFill>
                          <a:effectLst/>
                          <a:latin typeface="Calibri" panose="020F0502020204030204" pitchFamily="34" charset="0"/>
                          <a:ea typeface="+mn-ea"/>
                          <a:cs typeface="Calibri" panose="020F0502020204030204" pitchFamily="34" charset="0"/>
                        </a:rPr>
                        <a:t>CHÚ THÍCH 1:  Chiều rộng của nhà và công trình lấy theo khoảng cách giữa các trục định vị. </a:t>
                      </a:r>
                      <a:endParaRPr lang="en-US" sz="1450" kern="1200" dirty="0" smtClean="0">
                        <a:solidFill>
                          <a:srgbClr val="FF0000"/>
                        </a:solidFill>
                        <a:effectLst/>
                        <a:latin typeface="Calibri" panose="020F0502020204030204" pitchFamily="34" charset="0"/>
                        <a:ea typeface="+mn-ea"/>
                        <a:cs typeface="Calibri" panose="020F0502020204030204" pitchFamily="34" charset="0"/>
                      </a:endParaRPr>
                    </a:p>
                    <a:p>
                      <a:pPr algn="just"/>
                      <a:r>
                        <a:rPr lang="vi-VN" sz="1450" kern="1200" dirty="0" smtClean="0">
                          <a:solidFill>
                            <a:srgbClr val="FF0000"/>
                          </a:solidFill>
                          <a:effectLst/>
                          <a:latin typeface="Calibri" panose="020F0502020204030204" pitchFamily="34" charset="0"/>
                          <a:ea typeface="+mn-ea"/>
                          <a:cs typeface="Calibri" panose="020F0502020204030204" pitchFamily="34" charset="0"/>
                        </a:rPr>
                        <a:t>CHÚ THÍCH 2:  Đối với các hồ nước được sử dụng để chữa cháy, cần bố trí lối vào với khoảng sân có kích thước mỗi cạnh ≥ 12 m</a:t>
                      </a:r>
                      <a:r>
                        <a:rPr lang="vi-VN" sz="1450" kern="1200" dirty="0" smtClean="0">
                          <a:solidFill>
                            <a:schemeClr val="dk1"/>
                          </a:solidFill>
                          <a:effectLst/>
                          <a:latin typeface="Calibri" panose="020F0502020204030204" pitchFamily="34" charset="0"/>
                          <a:ea typeface="+mn-ea"/>
                          <a:cs typeface="Calibri" panose="020F0502020204030204" pitchFamily="34" charset="0"/>
                        </a:rPr>
                        <a:t>.</a:t>
                      </a:r>
                      <a:endParaRPr lang="en-US" sz="1450" i="1" baseline="0" dirty="0" smtClean="0">
                        <a:solidFill>
                          <a:srgbClr val="FF0000"/>
                        </a:solidFill>
                        <a:latin typeface="Calibri" panose="020F0502020204030204" pitchFamily="34" charset="0"/>
                        <a:cs typeface="Calibri" panose="020F0502020204030204" pitchFamily="34" charset="0"/>
                      </a:endParaRPr>
                    </a:p>
                  </a:txBody>
                  <a:tcPr/>
                </a:tc>
                <a:tc>
                  <a:txBody>
                    <a:bodyPr/>
                    <a:lstStyle/>
                    <a:p>
                      <a:endParaRPr lang="en-US" dirty="0"/>
                    </a:p>
                  </a:txBody>
                  <a:tcPr/>
                </a:tc>
                <a:extLst>
                  <a:ext uri="{0D108BD9-81ED-4DB2-BD59-A6C34878D82A}">
                    <a16:rowId xmlns:a16="http://schemas.microsoft.com/office/drawing/2014/main" val="1105099367"/>
                  </a:ext>
                </a:extLst>
              </a:tr>
              <a:tr h="309263">
                <a:tc gridSpan="5">
                  <a:txBody>
                    <a:bodyPr/>
                    <a:lstStyle/>
                    <a:p>
                      <a:r>
                        <a:rPr lang="vi-VN" sz="1500" b="1" dirty="0" smtClean="0">
                          <a:latin typeface="Calibri" panose="020F0502020204030204" pitchFamily="34" charset="0"/>
                          <a:ea typeface="Calibri" panose="020F0502020204030204" pitchFamily="34" charset="0"/>
                          <a:cs typeface="Calibri" panose="020F0502020204030204" pitchFamily="34" charset="0"/>
                        </a:rPr>
                        <a:t>PHỤ LỤC A. QUY ĐỊNH BỔ SUNG VỀ AN TOÀN CHÁY  ĐỐI VỚI MỘT SỐ NHÓM NHÀ CỤ THỂ</a:t>
                      </a:r>
                      <a:endParaRPr lang="en-US" sz="1500" b="1" dirty="0">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en-US" sz="1500" b="0" dirty="0">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2"/>
                  </a:ext>
                </a:extLst>
              </a:tr>
              <a:tr h="1466031">
                <a:tc>
                  <a:txBody>
                    <a:bodyPr/>
                    <a:lstStyle/>
                    <a:p>
                      <a:r>
                        <a:rPr lang="vi-VN" sz="1500" dirty="0" smtClean="0">
                          <a:latin typeface="Calibri" panose="020F0502020204030204" pitchFamily="34" charset="0"/>
                          <a:ea typeface="Calibri" panose="020F0502020204030204" pitchFamily="34" charset="0"/>
                          <a:cs typeface="Calibri" panose="020F0502020204030204" pitchFamily="34" charset="0"/>
                        </a:rPr>
                        <a:t>A.2</a:t>
                      </a:r>
                      <a:endParaRPr lang="en-US" sz="15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1450" b="0" dirty="0" smtClean="0">
                          <a:latin typeface="Calibri" panose="020F0502020204030204" pitchFamily="34" charset="0"/>
                          <a:ea typeface="Calibri" panose="020F0502020204030204" pitchFamily="34" charset="0"/>
                          <a:cs typeface="Calibri" panose="020F0502020204030204" pitchFamily="34" charset="0"/>
                        </a:rPr>
                        <a:t>Nhà có H</a:t>
                      </a:r>
                      <a:r>
                        <a:rPr lang="vi-VN" sz="1450" b="0" baseline="-25000" dirty="0" smtClean="0">
                          <a:latin typeface="Calibri" panose="020F0502020204030204" pitchFamily="34" charset="0"/>
                          <a:ea typeface="Calibri" panose="020F0502020204030204" pitchFamily="34" charset="0"/>
                          <a:cs typeface="Calibri" panose="020F0502020204030204" pitchFamily="34" charset="0"/>
                        </a:rPr>
                        <a:t>PCCC</a:t>
                      </a:r>
                      <a:r>
                        <a:rPr lang="vi-VN" sz="1450" b="0" dirty="0" smtClean="0">
                          <a:latin typeface="Calibri" panose="020F0502020204030204" pitchFamily="34" charset="0"/>
                          <a:ea typeface="Calibri" panose="020F0502020204030204" pitchFamily="34" charset="0"/>
                          <a:cs typeface="Calibri" panose="020F0502020204030204" pitchFamily="34" charset="0"/>
                        </a:rPr>
                        <a:t> trên 50 m đến 150 m </a:t>
                      </a:r>
                      <a:endParaRPr lang="en-US" sz="1450" b="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en-US" sz="1450" b="0" i="0" u="none" strike="noStrike"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Các</a:t>
                      </a:r>
                      <a:r>
                        <a:rPr lang="en-US" sz="1450" b="0" i="0" u="none" strike="noStrike"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450" b="0" i="0" u="none" strike="noStrike"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quy</a:t>
                      </a:r>
                      <a:r>
                        <a:rPr lang="en-US" sz="1450" b="0" i="0" u="none" strike="noStrike"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450" b="0" i="0" u="none" strike="noStrike"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định</a:t>
                      </a:r>
                      <a:r>
                        <a:rPr lang="en-US" sz="1450" b="0" i="0" u="none" strike="noStrike"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450" b="0" i="0" u="none" strike="noStrike"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đối</a:t>
                      </a:r>
                      <a:r>
                        <a:rPr lang="en-US" sz="1450" b="0" i="0" u="none" strike="noStrike"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450" b="0" i="0" u="none" strike="noStrike"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với</a:t>
                      </a:r>
                      <a:r>
                        <a:rPr lang="en-US" sz="1450" b="0" i="0" u="none" strike="noStrike"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450" b="0" i="0" u="none" strike="noStrike"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nhà</a:t>
                      </a:r>
                      <a:r>
                        <a:rPr lang="en-US" sz="1450" b="0" i="0" u="none" strike="noStrike"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450" b="0" i="0" u="none" strike="noStrike"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có</a:t>
                      </a:r>
                      <a:r>
                        <a:rPr lang="en-US" sz="1450" b="0" i="0" u="none" strike="noStrike"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vi-VN" sz="1450" b="0" dirty="0" smtClean="0">
                          <a:latin typeface="Calibri" panose="020F0502020204030204" pitchFamily="34" charset="0"/>
                          <a:ea typeface="Calibri" panose="020F0502020204030204" pitchFamily="34" charset="0"/>
                          <a:cs typeface="Calibri" panose="020F0502020204030204" pitchFamily="34" charset="0"/>
                        </a:rPr>
                        <a:t>H</a:t>
                      </a:r>
                      <a:r>
                        <a:rPr lang="vi-VN" sz="1450" b="0" baseline="-25000" dirty="0" smtClean="0">
                          <a:latin typeface="Calibri" panose="020F0502020204030204" pitchFamily="34" charset="0"/>
                          <a:ea typeface="Calibri" panose="020F0502020204030204" pitchFamily="34" charset="0"/>
                          <a:cs typeface="Calibri" panose="020F0502020204030204" pitchFamily="34" charset="0"/>
                        </a:rPr>
                        <a:t>PCCC</a:t>
                      </a:r>
                      <a:r>
                        <a:rPr lang="en-US" sz="1450" b="0" i="0" u="none" strike="noStrike"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450" b="0" i="0" u="none" strike="noStrike"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từ</a:t>
                      </a:r>
                      <a:r>
                        <a:rPr lang="en-US" sz="1450" b="0" i="0" u="none" strike="noStrike"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450" b="0" i="0" u="none" strike="noStrike"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trên</a:t>
                      </a:r>
                      <a:r>
                        <a:rPr lang="en-US" sz="1450" b="0" i="0" u="none" strike="noStrike"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50m </a:t>
                      </a:r>
                      <a:r>
                        <a:rPr lang="en-US" sz="1450" b="0" i="0" u="none" strike="noStrike"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đến</a:t>
                      </a:r>
                      <a:r>
                        <a:rPr lang="en-US" sz="1450" b="0" i="0" u="none" strike="noStrike"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150m) </a:t>
                      </a:r>
                      <a:r>
                        <a:rPr lang="en-US" sz="1450" b="0" i="0" u="none" strike="noStrike"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thuộc</a:t>
                      </a:r>
                      <a:r>
                        <a:rPr lang="en-US" sz="1450" b="0" i="0" u="none" strike="noStrike"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450" b="0" i="0" u="none" strike="noStrike"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nhóm</a:t>
                      </a:r>
                      <a:r>
                        <a:rPr lang="en-US" sz="1450" b="0" i="0" u="none" strike="noStrike"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450" b="0" i="0" u="none" strike="noStrike"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nguy</a:t>
                      </a:r>
                      <a:r>
                        <a:rPr lang="en-US" sz="1450" b="0" i="0" u="none" strike="noStrike"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450" b="0" i="0" u="none" strike="noStrike"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hiểm</a:t>
                      </a:r>
                      <a:r>
                        <a:rPr lang="en-US" sz="1450" b="0" i="0" u="none" strike="noStrike"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450" b="0" i="0" u="none" strike="noStrike"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cháy</a:t>
                      </a:r>
                      <a:r>
                        <a:rPr lang="en-US" sz="1450" b="0" i="0" u="none" strike="noStrike"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450" b="0" i="0" u="none" strike="noStrike"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theo</a:t>
                      </a:r>
                      <a:r>
                        <a:rPr lang="en-US" sz="1450" b="0" i="0" u="none" strike="noStrike"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450" b="0" i="0" u="none" strike="noStrike"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công</a:t>
                      </a:r>
                      <a:r>
                        <a:rPr lang="en-US" sz="1450" b="0" i="0" u="none" strike="noStrike"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450" b="0" i="0" u="none" strike="noStrike"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năng</a:t>
                      </a:r>
                      <a:r>
                        <a:rPr lang="en-US" sz="1450" b="0" i="0" u="none" strike="noStrike"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F1.2, F4.3 </a:t>
                      </a:r>
                      <a:r>
                        <a:rPr lang="en-US" sz="1450" b="0" i="0" u="none" strike="noStrike"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và</a:t>
                      </a:r>
                      <a:r>
                        <a:rPr lang="en-US" sz="1450" b="0" i="0" u="none" strike="noStrike"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450" b="0" i="0" u="none" strike="noStrike"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nhà</a:t>
                      </a:r>
                      <a:r>
                        <a:rPr lang="en-US" sz="1450" b="0" i="0" u="none" strike="noStrike"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450" b="0" i="0" u="none" strike="noStrike"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hỗn</a:t>
                      </a:r>
                      <a:r>
                        <a:rPr lang="en-US" sz="1450" b="0" i="0" u="none" strike="noStrike"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450" b="0" i="0" u="none" strike="noStrike"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hợp</a:t>
                      </a:r>
                      <a:endParaRPr lang="en-US" sz="1450" b="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450" b="0" i="0" u="none" strike="noStrike"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Các</a:t>
                      </a:r>
                      <a:r>
                        <a:rPr lang="en-US" sz="1450" b="0" i="0" u="none" strike="noStrike"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450" b="0" i="0" u="none" strike="noStrike"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quy</a:t>
                      </a:r>
                      <a:r>
                        <a:rPr lang="en-US" sz="1450" b="0" i="0" u="none" strike="noStrike"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450" b="0" i="0" u="none" strike="noStrike"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định</a:t>
                      </a:r>
                      <a:r>
                        <a:rPr lang="en-US" sz="1450" b="0" i="0" u="none" strike="noStrike"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450" b="0" i="0" u="none" strike="noStrike"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đối</a:t>
                      </a:r>
                      <a:r>
                        <a:rPr lang="en-US" sz="1450" b="0" i="0" u="none" strike="noStrike"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450" b="0" i="0" u="none" strike="noStrike"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với</a:t>
                      </a:r>
                      <a:r>
                        <a:rPr lang="en-US" sz="1450" b="0" i="0" u="none" strike="noStrike"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450" b="0" i="0" u="none" strike="noStrike"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nhà</a:t>
                      </a:r>
                      <a:r>
                        <a:rPr lang="en-US" sz="1450" b="0" i="0" u="none" strike="noStrike"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450" b="0" i="0" u="none" strike="noStrike"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có</a:t>
                      </a:r>
                      <a:r>
                        <a:rPr lang="en-US" sz="1450" b="0" i="0" u="none" strike="noStrike"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vi-VN" sz="1450" b="0" dirty="0" smtClean="0">
                          <a:latin typeface="Calibri" panose="020F0502020204030204" pitchFamily="34" charset="0"/>
                          <a:ea typeface="Calibri" panose="020F0502020204030204" pitchFamily="34" charset="0"/>
                          <a:cs typeface="Calibri" panose="020F0502020204030204" pitchFamily="34" charset="0"/>
                        </a:rPr>
                        <a:t>H</a:t>
                      </a:r>
                      <a:r>
                        <a:rPr lang="vi-VN" sz="1450" b="0" baseline="-25000" dirty="0" smtClean="0">
                          <a:latin typeface="Calibri" panose="020F0502020204030204" pitchFamily="34" charset="0"/>
                          <a:ea typeface="Calibri" panose="020F0502020204030204" pitchFamily="34" charset="0"/>
                          <a:cs typeface="Calibri" panose="020F0502020204030204" pitchFamily="34" charset="0"/>
                        </a:rPr>
                        <a:t>PCCC</a:t>
                      </a:r>
                      <a:r>
                        <a:rPr lang="en-US" sz="1450" b="0" i="0" u="none" strike="noStrike"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450" b="0" i="0" u="none" strike="noStrike"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từ</a:t>
                      </a:r>
                      <a:r>
                        <a:rPr lang="en-US" sz="1450" b="0" i="0" u="none" strike="noStrike"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450" b="0" i="0" u="none" strike="noStrike"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trên</a:t>
                      </a:r>
                      <a:r>
                        <a:rPr lang="en-US" sz="1450" b="0" i="0" u="none" strike="noStrike"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50m </a:t>
                      </a:r>
                      <a:r>
                        <a:rPr lang="en-US" sz="1450" b="0" i="0" u="none" strike="noStrike"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đến</a:t>
                      </a:r>
                      <a:r>
                        <a:rPr lang="en-US" sz="1450" b="0" i="0" u="none" strike="noStrike"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150m) </a:t>
                      </a:r>
                      <a:r>
                        <a:rPr lang="en-US" sz="1450" b="0" i="0" u="none" strike="noStrike"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thuộc</a:t>
                      </a:r>
                      <a:r>
                        <a:rPr lang="en-US" sz="1450" b="0" i="0" u="none" strike="noStrike"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450" b="0" i="0" u="none" strike="noStrike"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nhóm</a:t>
                      </a:r>
                      <a:r>
                        <a:rPr lang="en-US" sz="1450" b="0" i="0" u="none" strike="noStrike"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450" b="0" i="0" u="none" strike="noStrike"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nguy</a:t>
                      </a:r>
                      <a:r>
                        <a:rPr lang="en-US" sz="1450" b="0" i="0" u="none" strike="noStrike"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450" b="0" i="0" u="none" strike="noStrike"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hiểm</a:t>
                      </a:r>
                      <a:r>
                        <a:rPr lang="en-US" sz="1450" b="0" i="0" u="none" strike="noStrike"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450" b="0" i="0" u="none" strike="noStrike"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cháy</a:t>
                      </a:r>
                      <a:r>
                        <a:rPr lang="en-US" sz="1450" b="0" i="0" u="none" strike="noStrike"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450" b="0" i="0" u="none" strike="noStrike"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theo</a:t>
                      </a:r>
                      <a:r>
                        <a:rPr lang="en-US" sz="1450" b="0" i="0" u="none" strike="noStrike"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450" b="0" i="0" u="none" strike="noStrike"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công</a:t>
                      </a:r>
                      <a:r>
                        <a:rPr lang="en-US" sz="1450" b="0" i="0" u="none" strike="noStrike"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450" b="0" i="0" u="none" strike="noStrike"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năng</a:t>
                      </a:r>
                      <a:r>
                        <a:rPr lang="en-US" sz="1450" b="0" i="0" u="none" strike="noStrike"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F1.2, </a:t>
                      </a:r>
                      <a:r>
                        <a:rPr lang="vi-VN" sz="1450" b="1" i="0" u="none" strike="noStrike"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F4.2</a:t>
                      </a:r>
                      <a:r>
                        <a:rPr lang="vi-VN" sz="1450" b="0" i="0" u="none" strike="noStrike"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450" b="0" i="0" u="none" strike="noStrike"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F4.3 </a:t>
                      </a:r>
                      <a:r>
                        <a:rPr lang="en-US" sz="1450" b="0" i="0" u="none" strike="noStrike"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và</a:t>
                      </a:r>
                      <a:r>
                        <a:rPr lang="en-US" sz="1450" b="0" i="0" u="none" strike="noStrike"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450" b="0" i="0" u="none" strike="noStrike"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nhà</a:t>
                      </a:r>
                      <a:r>
                        <a:rPr lang="en-US" sz="1450" b="0" i="0" u="none" strike="noStrike"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450" b="0" i="0" u="none" strike="noStrike"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hỗn</a:t>
                      </a:r>
                      <a:r>
                        <a:rPr lang="en-US" sz="1450" b="0" i="0" u="none" strike="noStrike"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450" b="0" i="0" u="none" strike="noStrike"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hợp</a:t>
                      </a:r>
                      <a:endParaRPr lang="en-US" sz="1450" b="0" dirty="0" smtClean="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1500" i="1" dirty="0" smtClean="0">
                          <a:latin typeface="Calibri" panose="020F0502020204030204" pitchFamily="34" charset="0"/>
                          <a:ea typeface="Calibri" panose="020F0502020204030204" pitchFamily="34" charset="0"/>
                          <a:cs typeface="Calibri" panose="020F0502020204030204" pitchFamily="34" charset="0"/>
                        </a:rPr>
                        <a:t>B/s nhóm F4.2</a:t>
                      </a:r>
                      <a:endParaRPr lang="en-US" sz="1500" i="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3"/>
                  </a:ext>
                </a:extLst>
              </a:tr>
            </a:tbl>
          </a:graphicData>
        </a:graphic>
      </p:graphicFrame>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2247" y="6332340"/>
            <a:ext cx="2828658" cy="43174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8430" y="6264068"/>
            <a:ext cx="3596783" cy="502254"/>
          </a:xfrm>
          <a:prstGeom prst="rect">
            <a:avLst/>
          </a:prstGeom>
        </p:spPr>
      </p:pic>
    </p:spTree>
    <p:extLst>
      <p:ext uri="{BB962C8B-B14F-4D97-AF65-F5344CB8AC3E}">
        <p14:creationId xmlns:p14="http://schemas.microsoft.com/office/powerpoint/2010/main" val="3651027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630240"/>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nvPr>
        </p:nvGraphicFramePr>
        <p:xfrm>
          <a:off x="37175" y="1097283"/>
          <a:ext cx="9111234" cy="5776620"/>
        </p:xfrm>
        <a:graphic>
          <a:graphicData uri="http://schemas.openxmlformats.org/drawingml/2006/table">
            <a:tbl>
              <a:tblPr firstRow="1" bandRow="1">
                <a:tableStyleId>{5C22544A-7EE6-4342-B048-85BDC9FD1C3A}</a:tableStyleId>
              </a:tblPr>
              <a:tblGrid>
                <a:gridCol w="757955">
                  <a:extLst>
                    <a:ext uri="{9D8B030D-6E8A-4147-A177-3AD203B41FA5}">
                      <a16:colId xmlns:a16="http://schemas.microsoft.com/office/drawing/2014/main" val="1411077708"/>
                    </a:ext>
                  </a:extLst>
                </a:gridCol>
                <a:gridCol w="872305">
                  <a:extLst>
                    <a:ext uri="{9D8B030D-6E8A-4147-A177-3AD203B41FA5}">
                      <a16:colId xmlns:a16="http://schemas.microsoft.com/office/drawing/2014/main" val="4040167514"/>
                    </a:ext>
                  </a:extLst>
                </a:gridCol>
                <a:gridCol w="2920468">
                  <a:extLst>
                    <a:ext uri="{9D8B030D-6E8A-4147-A177-3AD203B41FA5}">
                      <a16:colId xmlns:a16="http://schemas.microsoft.com/office/drawing/2014/main" val="20002"/>
                    </a:ext>
                  </a:extLst>
                </a:gridCol>
                <a:gridCol w="3794372">
                  <a:extLst>
                    <a:ext uri="{9D8B030D-6E8A-4147-A177-3AD203B41FA5}">
                      <a16:colId xmlns:a16="http://schemas.microsoft.com/office/drawing/2014/main" val="20003"/>
                    </a:ext>
                  </a:extLst>
                </a:gridCol>
                <a:gridCol w="766134">
                  <a:extLst>
                    <a:ext uri="{9D8B030D-6E8A-4147-A177-3AD203B41FA5}">
                      <a16:colId xmlns:a16="http://schemas.microsoft.com/office/drawing/2014/main" val="1894666468"/>
                    </a:ext>
                  </a:extLst>
                </a:gridCol>
              </a:tblGrid>
              <a:tr h="519572">
                <a:tc>
                  <a:txBody>
                    <a:bodyPr/>
                    <a:lstStyle/>
                    <a:p>
                      <a:pPr algn="ctr"/>
                      <a:r>
                        <a:rPr lang="en-US" sz="1500" dirty="0" err="1" smtClean="0"/>
                        <a:t>Điều</a:t>
                      </a:r>
                      <a:endParaRPr lang="en-US" sz="1500" dirty="0"/>
                    </a:p>
                  </a:txBody>
                  <a:tcPr/>
                </a:tc>
                <a:tc>
                  <a:txBody>
                    <a:bodyPr/>
                    <a:lstStyle/>
                    <a:p>
                      <a:pPr algn="ctr"/>
                      <a:endParaRPr lang="en-US"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06:2022/BXD</a:t>
                      </a:r>
                    </a:p>
                  </a:txBody>
                  <a:tcPr/>
                </a:tc>
                <a:tc>
                  <a:txBody>
                    <a:bodyPr/>
                    <a:lstStyle/>
                    <a:p>
                      <a:pPr algn="ctr"/>
                      <a:r>
                        <a:rPr lang="en-US" sz="1500" dirty="0" err="1" smtClean="0"/>
                        <a:t>Ghi</a:t>
                      </a:r>
                      <a:r>
                        <a:rPr lang="en-US" sz="1500" dirty="0" smtClean="0"/>
                        <a:t> </a:t>
                      </a:r>
                      <a:r>
                        <a:rPr lang="en-US" sz="1500" dirty="0" err="1" smtClean="0"/>
                        <a:t>chú</a:t>
                      </a:r>
                      <a:endParaRPr lang="en-US" sz="1500" dirty="0"/>
                    </a:p>
                  </a:txBody>
                  <a:tcPr/>
                </a:tc>
                <a:extLst>
                  <a:ext uri="{0D108BD9-81ED-4DB2-BD59-A6C34878D82A}">
                    <a16:rowId xmlns:a16="http://schemas.microsoft.com/office/drawing/2014/main" val="2393609304"/>
                  </a:ext>
                </a:extLst>
              </a:tr>
              <a:tr h="3307740">
                <a:tc>
                  <a:txBody>
                    <a:bodyPr/>
                    <a:lstStyle/>
                    <a:p>
                      <a:r>
                        <a:rPr lang="vi-VN" sz="1500" dirty="0" smtClean="0">
                          <a:latin typeface="Calibri" panose="020F0502020204030204" pitchFamily="34" charset="0"/>
                          <a:ea typeface="Calibri" panose="020F0502020204030204" pitchFamily="34" charset="0"/>
                          <a:cs typeface="Calibri" panose="020F0502020204030204" pitchFamily="34" charset="0"/>
                        </a:rPr>
                        <a:t>A.2.3</a:t>
                      </a:r>
                    </a:p>
                    <a:p>
                      <a:r>
                        <a:rPr lang="vi-VN" sz="150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A.3.1.2A.3.1.3</a:t>
                      </a:r>
                      <a:endParaRPr lang="en-US" sz="15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vi-VN" sz="1500" b="1" kern="1200" dirty="0" smtClean="0">
                          <a:solidFill>
                            <a:schemeClr val="dk1"/>
                          </a:solidFill>
                          <a:effectLst/>
                          <a:latin typeface="Calibri" panose="020F0502020204030204" pitchFamily="34" charset="0"/>
                          <a:ea typeface="+mn-ea"/>
                          <a:cs typeface="Calibri" panose="020F0502020204030204" pitchFamily="34" charset="0"/>
                        </a:rPr>
                        <a:t>DT khoang cháy</a:t>
                      </a:r>
                      <a:endParaRPr lang="en-US" sz="1500" b="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1500" b="1"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A.2.3</a:t>
                      </a:r>
                      <a:r>
                        <a:rPr lang="vi-VN" sz="150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Đối với phần nhà ở H</a:t>
                      </a:r>
                      <a:r>
                        <a:rPr lang="vi-VN" sz="1500" kern="1200" baseline="-250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PCCC</a:t>
                      </a:r>
                      <a:r>
                        <a:rPr lang="vi-VN" sz="150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từ 50 m trở lên thì </a:t>
                      </a:r>
                      <a:r>
                        <a:rPr lang="vi-VN" sz="1500" kern="120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rPr>
                        <a:t>DT cho phép lớn nhất của một tầng nhà trong phạm vi một khoang cháy ≤ 2200 m</a:t>
                      </a:r>
                      <a:r>
                        <a:rPr lang="vi-VN" sz="1500" kern="1200" baseline="3000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rPr>
                        <a:t>2</a:t>
                      </a:r>
                      <a:r>
                        <a:rPr lang="vi-VN" sz="150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Tường và vách ngăn giữa các đơn nguyên phải có giới hạn chịu lửa tương ứng không thấp hơn quy định tại A.2.24.</a:t>
                      </a:r>
                    </a:p>
                    <a:p>
                      <a:pPr algn="just"/>
                      <a:endParaRPr lang="vi-VN" sz="150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p>
                      <a:pPr algn="just"/>
                      <a:r>
                        <a:rPr lang="vi-VN" sz="150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A.3.1.3 (Nhóm F1.3) DT cho phép lớn nhất của một tầng nhà trong phạm vi một khoang cháy </a:t>
                      </a:r>
                      <a:r>
                        <a:rPr lang="vi-VN" sz="1500" kern="120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rPr>
                        <a:t>2200 m</a:t>
                      </a:r>
                      <a:r>
                        <a:rPr lang="vi-VN" sz="1500" kern="1200" baseline="3000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rPr>
                        <a:t>2</a:t>
                      </a:r>
                      <a:endParaRPr lang="vi-VN" sz="1500" kern="1200" baseline="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vi-VN" sz="150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A.3.1.2 (Nhóm F1.3) Chiều cao khoang cháy ≤ </a:t>
                      </a:r>
                      <a:r>
                        <a:rPr lang="vi-VN" sz="1500" b="1" kern="120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rPr>
                        <a:t>50m</a:t>
                      </a:r>
                      <a:endParaRPr lang="vi-VN" sz="1500" b="1" kern="1200" baseline="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1500" b="1"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A.2.3</a:t>
                      </a:r>
                      <a:r>
                        <a:rPr lang="vi-VN" sz="150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DT cho phép lớn nhất của một tầng nhà trên mặt đất trong phạm vi một khoang cháy:  </a:t>
                      </a:r>
                      <a:endParaRPr lang="en-US" sz="150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p>
                      <a:pPr marL="174625" marR="0" indent="-174625" algn="just" defTabSz="914400" rtl="0" eaLnBrk="1" fontAlgn="auto" latinLnBrk="0" hangingPunct="1">
                        <a:lnSpc>
                          <a:spcPct val="100000"/>
                        </a:lnSpc>
                        <a:spcBef>
                          <a:spcPts val="0"/>
                        </a:spcBef>
                        <a:spcAft>
                          <a:spcPts val="0"/>
                        </a:spcAft>
                        <a:buClrTx/>
                        <a:buSzTx/>
                        <a:buFontTx/>
                        <a:buChar char="-"/>
                        <a:tabLst/>
                        <a:defRPr/>
                      </a:pPr>
                      <a:r>
                        <a:rPr lang="vi-VN" sz="150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Khối đế :</a:t>
                      </a:r>
                      <a:r>
                        <a:rPr lang="vi-VN" sz="1500" kern="1200" baseline="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vi-VN" sz="150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 3000 m</a:t>
                      </a:r>
                      <a:r>
                        <a:rPr lang="vi-VN" sz="1500" kern="1200" baseline="300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2</a:t>
                      </a:r>
                      <a:endParaRPr lang="vi-VN" sz="150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pPr marL="174625" indent="-174625" algn="just">
                        <a:buFontTx/>
                        <a:buChar char="-"/>
                      </a:pPr>
                      <a:r>
                        <a:rPr lang="vi-VN" sz="150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Nhóm F1.2 (khách sạn, ký túc xá):</a:t>
                      </a:r>
                      <a:r>
                        <a:rPr lang="vi-VN" sz="1500" kern="1200" baseline="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vi-VN" sz="150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 1500 m</a:t>
                      </a:r>
                      <a:r>
                        <a:rPr lang="vi-VN" sz="1500" kern="1200" baseline="300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2</a:t>
                      </a:r>
                    </a:p>
                    <a:p>
                      <a:pPr marL="174625" marR="0" indent="-174625" algn="just" defTabSz="914400" rtl="0" eaLnBrk="1" fontAlgn="auto" latinLnBrk="0" hangingPunct="1">
                        <a:lnSpc>
                          <a:spcPct val="100000"/>
                        </a:lnSpc>
                        <a:spcBef>
                          <a:spcPts val="0"/>
                        </a:spcBef>
                        <a:spcAft>
                          <a:spcPts val="0"/>
                        </a:spcAft>
                        <a:buClrTx/>
                        <a:buSzTx/>
                        <a:buFontTx/>
                        <a:buChar char="-"/>
                        <a:tabLst/>
                        <a:defRPr/>
                      </a:pPr>
                      <a:r>
                        <a:rPr lang="vi-VN" sz="150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Nhóm F1.3 :</a:t>
                      </a:r>
                      <a:r>
                        <a:rPr lang="vi-VN" sz="1500" kern="1200" baseline="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vi-VN" sz="150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 2000 m</a:t>
                      </a:r>
                      <a:r>
                        <a:rPr lang="vi-VN" sz="1500" kern="1200" baseline="300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2</a:t>
                      </a:r>
                    </a:p>
                    <a:p>
                      <a:pPr marL="174625" marR="0" indent="-174625" algn="just" defTabSz="914400" rtl="0" eaLnBrk="1" fontAlgn="auto" latinLnBrk="0" hangingPunct="1">
                        <a:lnSpc>
                          <a:spcPct val="100000"/>
                        </a:lnSpc>
                        <a:spcBef>
                          <a:spcPts val="0"/>
                        </a:spcBef>
                        <a:spcAft>
                          <a:spcPts val="0"/>
                        </a:spcAft>
                        <a:buClrTx/>
                        <a:buSzTx/>
                        <a:buFontTx/>
                        <a:buChar char="-"/>
                        <a:tabLst/>
                        <a:defRPr/>
                      </a:pPr>
                      <a:r>
                        <a:rPr lang="vi-VN" sz="150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Các trường hợp còn lại:</a:t>
                      </a:r>
                      <a:r>
                        <a:rPr lang="vi-VN" sz="1500" kern="1200" baseline="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vi-VN" sz="150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 2500 m</a:t>
                      </a:r>
                      <a:r>
                        <a:rPr lang="vi-VN" sz="1500" kern="1200" baseline="300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2</a:t>
                      </a:r>
                    </a:p>
                    <a:p>
                      <a:pPr algn="just"/>
                      <a:r>
                        <a:rPr lang="vi-VN" sz="150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Tường và vách ngăn giữa các đơn nguyên phải có giới hạn chịu lửa tương ứng không thấp hơn quy định tại A.2.24.</a:t>
                      </a:r>
                    </a:p>
                    <a:p>
                      <a:pPr marL="0" marR="0" indent="0" algn="just" defTabSz="914400" rtl="0" eaLnBrk="1" fontAlgn="auto" latinLnBrk="0" hangingPunct="1">
                        <a:lnSpc>
                          <a:spcPct val="100000"/>
                        </a:lnSpc>
                        <a:spcBef>
                          <a:spcPts val="0"/>
                        </a:spcBef>
                        <a:spcAft>
                          <a:spcPts val="0"/>
                        </a:spcAft>
                        <a:buClrTx/>
                        <a:buSzTx/>
                        <a:buFontTx/>
                        <a:buNone/>
                        <a:tabLst/>
                        <a:defRPr/>
                      </a:pPr>
                      <a:r>
                        <a:rPr lang="vi-VN" sz="150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A.3.1.3 (Nhóm F1.3) Điều chỉnh còn </a:t>
                      </a:r>
                      <a:r>
                        <a:rPr lang="vi-VN" sz="1500" b="1"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2000 m</a:t>
                      </a:r>
                      <a:r>
                        <a:rPr lang="vi-VN" sz="1500" b="1" kern="1200" baseline="300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2</a:t>
                      </a:r>
                    </a:p>
                    <a:p>
                      <a:pPr marL="0" marR="0" indent="0" algn="just" defTabSz="914400" rtl="0" eaLnBrk="1" fontAlgn="auto" latinLnBrk="0" hangingPunct="1">
                        <a:lnSpc>
                          <a:spcPct val="100000"/>
                        </a:lnSpc>
                        <a:spcBef>
                          <a:spcPts val="0"/>
                        </a:spcBef>
                        <a:spcAft>
                          <a:spcPts val="0"/>
                        </a:spcAft>
                        <a:buClrTx/>
                        <a:buSzTx/>
                        <a:buFontTx/>
                        <a:buNone/>
                        <a:tabLst/>
                        <a:defRPr/>
                      </a:pPr>
                      <a:endParaRPr lang="vi-VN" sz="1500" b="1" kern="1200" baseline="300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pPr marL="0" marR="0" indent="0" algn="just" defTabSz="914400" rtl="0" eaLnBrk="1" fontAlgn="auto" latinLnBrk="0" hangingPunct="1">
                        <a:lnSpc>
                          <a:spcPct val="100000"/>
                        </a:lnSpc>
                        <a:spcBef>
                          <a:spcPts val="0"/>
                        </a:spcBef>
                        <a:spcAft>
                          <a:spcPts val="0"/>
                        </a:spcAft>
                        <a:buClrTx/>
                        <a:buSzTx/>
                        <a:buFontTx/>
                        <a:buNone/>
                        <a:tabLst/>
                        <a:defRPr/>
                      </a:pPr>
                      <a:endParaRPr lang="vi-VN" sz="1500" b="1" kern="1200" baseline="300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pPr marL="0" marR="0" indent="0" algn="just" defTabSz="914400" rtl="0" eaLnBrk="1" fontAlgn="auto" latinLnBrk="0" hangingPunct="1">
                        <a:lnSpc>
                          <a:spcPct val="100000"/>
                        </a:lnSpc>
                        <a:spcBef>
                          <a:spcPts val="0"/>
                        </a:spcBef>
                        <a:spcAft>
                          <a:spcPts val="0"/>
                        </a:spcAft>
                        <a:buClrTx/>
                        <a:buSzTx/>
                        <a:buFontTx/>
                        <a:buNone/>
                        <a:tabLst/>
                        <a:defRPr/>
                      </a:pPr>
                      <a:endParaRPr lang="vi-VN" sz="1500" b="1" kern="1200" baseline="300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vi-VN" sz="150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A.3.1.2 (Nhóm F1.3) Chiều cao khoang cháy </a:t>
                      </a:r>
                      <a:r>
                        <a:rPr lang="vi-VN" sz="150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dưới cùng ≤ </a:t>
                      </a:r>
                      <a:r>
                        <a:rPr lang="vi-VN" sz="1500" b="1"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75</a:t>
                      </a:r>
                      <a:r>
                        <a:rPr lang="vi-VN" sz="150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m</a:t>
                      </a:r>
                      <a:r>
                        <a:rPr lang="vi-VN" sz="150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các </a:t>
                      </a:r>
                      <a:r>
                        <a:rPr lang="vi-VN" sz="150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khoang trên ≤ </a:t>
                      </a:r>
                      <a:r>
                        <a:rPr lang="vi-VN" sz="1500" b="1"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50</a:t>
                      </a:r>
                      <a:r>
                        <a:rPr lang="vi-VN" sz="150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m</a:t>
                      </a:r>
                      <a:endParaRPr lang="vi-VN" sz="1500" kern="1200" baseline="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vi-VN" sz="1500" dirty="0" smtClean="0">
                          <a:latin typeface="Calibri" panose="020F0502020204030204" pitchFamily="34" charset="0"/>
                          <a:ea typeface="Calibri" panose="020F0502020204030204" pitchFamily="34" charset="0"/>
                          <a:cs typeface="Calibri" panose="020F0502020204030204" pitchFamily="34" charset="0"/>
                        </a:rPr>
                        <a:t>Soát xét, điều chỉnh</a:t>
                      </a:r>
                      <a:endParaRPr lang="en-US" sz="15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105099367"/>
                  </a:ext>
                </a:extLst>
              </a:tr>
              <a:tr h="1131741">
                <a:tc>
                  <a:txBody>
                    <a:bodyPr/>
                    <a:lstStyle/>
                    <a:p>
                      <a:r>
                        <a:rPr lang="vi-VN" sz="1500" dirty="0" smtClean="0">
                          <a:latin typeface="Calibri" panose="020F0502020204030204" pitchFamily="34" charset="0"/>
                          <a:ea typeface="Calibri" panose="020F0502020204030204" pitchFamily="34" charset="0"/>
                          <a:cs typeface="Calibri" panose="020F0502020204030204" pitchFamily="34" charset="0"/>
                        </a:rPr>
                        <a:t>A.2.10</a:t>
                      </a:r>
                      <a:endParaRPr lang="en-US" sz="15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en-US" sz="1500" b="1" kern="1200" dirty="0" err="1" smtClean="0">
                          <a:solidFill>
                            <a:schemeClr val="dk1"/>
                          </a:solidFill>
                          <a:effectLst/>
                          <a:latin typeface="+mn-lt"/>
                          <a:ea typeface="+mn-ea"/>
                          <a:cs typeface="+mn-cs"/>
                        </a:rPr>
                        <a:t>Trạm</a:t>
                      </a:r>
                      <a:r>
                        <a:rPr lang="en-US" sz="1500" b="1" kern="1200" dirty="0" smtClean="0">
                          <a:solidFill>
                            <a:schemeClr val="dk1"/>
                          </a:solidFill>
                          <a:effectLst/>
                          <a:latin typeface="+mn-lt"/>
                          <a:ea typeface="+mn-ea"/>
                          <a:cs typeface="+mn-cs"/>
                        </a:rPr>
                        <a:t> </a:t>
                      </a:r>
                      <a:r>
                        <a:rPr lang="en-US" sz="1500" b="1" kern="1200" dirty="0" err="1" smtClean="0">
                          <a:solidFill>
                            <a:schemeClr val="dk1"/>
                          </a:solidFill>
                          <a:effectLst/>
                          <a:latin typeface="+mn-lt"/>
                          <a:ea typeface="+mn-ea"/>
                          <a:cs typeface="+mn-cs"/>
                        </a:rPr>
                        <a:t>biến</a:t>
                      </a:r>
                      <a:r>
                        <a:rPr lang="en-US" sz="1500" b="1" kern="1200" dirty="0" smtClean="0">
                          <a:solidFill>
                            <a:schemeClr val="dk1"/>
                          </a:solidFill>
                          <a:effectLst/>
                          <a:latin typeface="+mn-lt"/>
                          <a:ea typeface="+mn-ea"/>
                          <a:cs typeface="+mn-cs"/>
                        </a:rPr>
                        <a:t> </a:t>
                      </a:r>
                      <a:r>
                        <a:rPr lang="en-US" sz="1500" b="1" kern="1200" dirty="0" err="1" smtClean="0">
                          <a:solidFill>
                            <a:schemeClr val="dk1"/>
                          </a:solidFill>
                          <a:effectLst/>
                          <a:latin typeface="+mn-lt"/>
                          <a:ea typeface="+mn-ea"/>
                          <a:cs typeface="+mn-cs"/>
                        </a:rPr>
                        <a:t>áp</a:t>
                      </a:r>
                      <a:r>
                        <a:rPr lang="en-US" sz="1500" b="1" kern="1200" dirty="0" smtClean="0">
                          <a:solidFill>
                            <a:schemeClr val="dk1"/>
                          </a:solidFill>
                          <a:effectLst/>
                          <a:latin typeface="+mn-lt"/>
                          <a:ea typeface="+mn-ea"/>
                          <a:cs typeface="+mn-cs"/>
                        </a:rPr>
                        <a:t> </a:t>
                      </a:r>
                      <a:r>
                        <a:rPr lang="en-US" sz="1500" b="1" kern="1200" dirty="0" err="1" smtClean="0">
                          <a:solidFill>
                            <a:schemeClr val="dk1"/>
                          </a:solidFill>
                          <a:effectLst/>
                          <a:latin typeface="+mn-lt"/>
                          <a:ea typeface="+mn-ea"/>
                          <a:cs typeface="+mn-cs"/>
                        </a:rPr>
                        <a:t>trong</a:t>
                      </a:r>
                      <a:r>
                        <a:rPr lang="en-US" sz="1500" b="1" kern="1200" dirty="0" smtClean="0">
                          <a:solidFill>
                            <a:schemeClr val="dk1"/>
                          </a:solidFill>
                          <a:effectLst/>
                          <a:latin typeface="+mn-lt"/>
                          <a:ea typeface="+mn-ea"/>
                          <a:cs typeface="+mn-cs"/>
                        </a:rPr>
                        <a:t> </a:t>
                      </a:r>
                      <a:r>
                        <a:rPr lang="en-US" sz="1500" b="1" kern="1200" dirty="0" err="1" smtClean="0">
                          <a:solidFill>
                            <a:schemeClr val="dk1"/>
                          </a:solidFill>
                          <a:effectLst/>
                          <a:latin typeface="+mn-lt"/>
                          <a:ea typeface="+mn-ea"/>
                          <a:cs typeface="+mn-cs"/>
                        </a:rPr>
                        <a:t>nhà</a:t>
                      </a:r>
                      <a:endParaRPr lang="en-US" sz="1500" b="0" dirty="0">
                        <a:latin typeface="+mn-lt"/>
                        <a:ea typeface="Calibri" panose="020F0502020204030204" pitchFamily="34" charset="0"/>
                        <a:cs typeface="Calibri" panose="020F0502020204030204" pitchFamily="34" charset="0"/>
                      </a:endParaRPr>
                    </a:p>
                  </a:txBody>
                  <a:tcPr/>
                </a:tc>
                <a:tc>
                  <a:txBody>
                    <a:bodyPr/>
                    <a:lstStyle/>
                    <a:p>
                      <a:pPr algn="just"/>
                      <a:r>
                        <a:rPr lang="vi-VN" sz="1500" b="1" kern="1200" dirty="0" smtClean="0">
                          <a:solidFill>
                            <a:schemeClr val="dk1"/>
                          </a:solidFill>
                          <a:effectLst/>
                          <a:latin typeface="+mn-lt"/>
                          <a:ea typeface="+mn-ea"/>
                          <a:cs typeface="+mn-cs"/>
                        </a:rPr>
                        <a:t>A.2.10</a:t>
                      </a:r>
                      <a:r>
                        <a:rPr lang="vi-VN" sz="1500" kern="1200" dirty="0" smtClean="0">
                          <a:solidFill>
                            <a:schemeClr val="dk1"/>
                          </a:solidFill>
                          <a:effectLst/>
                          <a:latin typeface="+mn-lt"/>
                          <a:ea typeface="+mn-ea"/>
                          <a:cs typeface="+mn-cs"/>
                        </a:rPr>
                        <a:t>  Các trạm biến áp chỉ cho phép đặt ở tầng 1, tầng nửa hầm và tầng hầm đầu tiên. Các trạm biến áp phải được ngăn cách bằng các bộ phận (BP) ngăn cháy có giới hạn chịu lửa theo quy định tại A.2.24</a:t>
                      </a:r>
                    </a:p>
                    <a:p>
                      <a:pPr algn="just"/>
                      <a:endParaRPr lang="vi-VN" sz="1500" b="0" kern="1200" dirty="0" smtClean="0">
                        <a:solidFill>
                          <a:schemeClr val="dk1"/>
                        </a:solidFill>
                        <a:effectLst/>
                        <a:latin typeface="+mn-lt"/>
                        <a:ea typeface="Calibri" panose="020F0502020204030204" pitchFamily="34" charset="0"/>
                        <a:cs typeface="Calibri" panose="020F0502020204030204" pitchFamily="34" charset="0"/>
                      </a:endParaRPr>
                    </a:p>
                  </a:txBody>
                  <a:tcPr/>
                </a:tc>
                <a:tc>
                  <a:txBody>
                    <a:bodyPr/>
                    <a:lstStyle/>
                    <a:p>
                      <a:pPr algn="just"/>
                      <a:r>
                        <a:rPr lang="vi-VN" sz="1500" b="1" kern="1200" dirty="0" smtClean="0">
                          <a:solidFill>
                            <a:schemeClr val="dk1"/>
                          </a:solidFill>
                          <a:effectLst/>
                          <a:latin typeface="+mn-lt"/>
                          <a:ea typeface="+mn-ea"/>
                          <a:cs typeface="+mn-cs"/>
                        </a:rPr>
                        <a:t>A.2.10</a:t>
                      </a:r>
                      <a:r>
                        <a:rPr lang="vi-VN" sz="1500" kern="1200" dirty="0" smtClean="0">
                          <a:solidFill>
                            <a:schemeClr val="dk1"/>
                          </a:solidFill>
                          <a:effectLst/>
                          <a:latin typeface="+mn-lt"/>
                          <a:ea typeface="+mn-ea"/>
                          <a:cs typeface="+mn-cs"/>
                        </a:rPr>
                        <a:t>  Máy biến áp của các phân trạm đặt trong nhà hoặc sát cạnh nhà phải </a:t>
                      </a:r>
                      <a:r>
                        <a:rPr lang="vi-VN" sz="1500" kern="1200" dirty="0" smtClean="0">
                          <a:solidFill>
                            <a:srgbClr val="FF0000"/>
                          </a:solidFill>
                          <a:effectLst/>
                          <a:latin typeface="+mn-lt"/>
                          <a:ea typeface="+mn-ea"/>
                          <a:cs typeface="+mn-cs"/>
                        </a:rPr>
                        <a:t>bảo đảm là loại khô hoặc chứa đầy dầu không cháy (dầu cách điện)</a:t>
                      </a:r>
                      <a:r>
                        <a:rPr lang="vi-VN" sz="1500" kern="1200" dirty="0" smtClean="0">
                          <a:solidFill>
                            <a:schemeClr val="dk1"/>
                          </a:solidFill>
                          <a:effectLst/>
                          <a:latin typeface="+mn-lt"/>
                          <a:ea typeface="+mn-ea"/>
                          <a:cs typeface="+mn-cs"/>
                        </a:rPr>
                        <a:t>, và được đặt ở tầng 1, tầng nửa hầm, tầng hầm đầu tiên hoặc </a:t>
                      </a:r>
                      <a:r>
                        <a:rPr lang="vi-VN" sz="1500" kern="1200" dirty="0" smtClean="0">
                          <a:solidFill>
                            <a:srgbClr val="FF0000"/>
                          </a:solidFill>
                          <a:effectLst/>
                          <a:latin typeface="+mn-lt"/>
                          <a:ea typeface="+mn-ea"/>
                          <a:cs typeface="+mn-cs"/>
                        </a:rPr>
                        <a:t>ở tầng kỹ thuật bất kỳ</a:t>
                      </a:r>
                      <a:r>
                        <a:rPr lang="vi-VN" sz="1500" kern="1200" dirty="0" smtClean="0">
                          <a:solidFill>
                            <a:schemeClr val="dk1"/>
                          </a:solidFill>
                          <a:effectLst/>
                          <a:latin typeface="+mn-lt"/>
                          <a:ea typeface="+mn-ea"/>
                          <a:cs typeface="+mn-cs"/>
                        </a:rPr>
                        <a:t>. Các phân trạm biến áp phải được ngăn cách bằng các BP ngăn cháy có GHCL theo q/đ tại A.2.24. </a:t>
                      </a:r>
                      <a:endParaRPr lang="en-US" sz="1500" kern="1200" dirty="0" smtClean="0">
                        <a:solidFill>
                          <a:schemeClr val="dk1"/>
                        </a:solidFill>
                        <a:effectLst/>
                        <a:latin typeface="+mn-lt"/>
                        <a:ea typeface="+mn-ea"/>
                        <a:cs typeface="+mn-cs"/>
                      </a:endParaRPr>
                    </a:p>
                  </a:txBody>
                  <a:tcPr/>
                </a:tc>
                <a:tc>
                  <a:txBody>
                    <a:bodyPr/>
                    <a:lstStyle/>
                    <a:p>
                      <a:pPr algn="just"/>
                      <a:endParaRPr lang="en-US" sz="1500" i="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5250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630240"/>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253921505"/>
              </p:ext>
            </p:extLst>
          </p:nvPr>
        </p:nvGraphicFramePr>
        <p:xfrm>
          <a:off x="37175" y="1097283"/>
          <a:ext cx="9111234" cy="5669280"/>
        </p:xfrm>
        <a:graphic>
          <a:graphicData uri="http://schemas.openxmlformats.org/drawingml/2006/table">
            <a:tbl>
              <a:tblPr firstRow="1" bandRow="1">
                <a:tableStyleId>{5C22544A-7EE6-4342-B048-85BDC9FD1C3A}</a:tableStyleId>
              </a:tblPr>
              <a:tblGrid>
                <a:gridCol w="757955">
                  <a:extLst>
                    <a:ext uri="{9D8B030D-6E8A-4147-A177-3AD203B41FA5}">
                      <a16:colId xmlns:a16="http://schemas.microsoft.com/office/drawing/2014/main" val="1411077708"/>
                    </a:ext>
                  </a:extLst>
                </a:gridCol>
                <a:gridCol w="872305">
                  <a:extLst>
                    <a:ext uri="{9D8B030D-6E8A-4147-A177-3AD203B41FA5}">
                      <a16:colId xmlns:a16="http://schemas.microsoft.com/office/drawing/2014/main" val="4040167514"/>
                    </a:ext>
                  </a:extLst>
                </a:gridCol>
                <a:gridCol w="2777344">
                  <a:extLst>
                    <a:ext uri="{9D8B030D-6E8A-4147-A177-3AD203B41FA5}">
                      <a16:colId xmlns:a16="http://schemas.microsoft.com/office/drawing/2014/main" val="20002"/>
                    </a:ext>
                  </a:extLst>
                </a:gridCol>
                <a:gridCol w="3937496">
                  <a:extLst>
                    <a:ext uri="{9D8B030D-6E8A-4147-A177-3AD203B41FA5}">
                      <a16:colId xmlns:a16="http://schemas.microsoft.com/office/drawing/2014/main" val="20003"/>
                    </a:ext>
                  </a:extLst>
                </a:gridCol>
                <a:gridCol w="766134">
                  <a:extLst>
                    <a:ext uri="{9D8B030D-6E8A-4147-A177-3AD203B41FA5}">
                      <a16:colId xmlns:a16="http://schemas.microsoft.com/office/drawing/2014/main" val="1894666468"/>
                    </a:ext>
                  </a:extLst>
                </a:gridCol>
              </a:tblGrid>
              <a:tr h="519572">
                <a:tc>
                  <a:txBody>
                    <a:bodyPr/>
                    <a:lstStyle/>
                    <a:p>
                      <a:pPr algn="ctr"/>
                      <a:r>
                        <a:rPr lang="en-US" sz="1500" dirty="0" err="1" smtClean="0"/>
                        <a:t>Điều</a:t>
                      </a:r>
                      <a:endParaRPr lang="en-US" sz="1500" dirty="0"/>
                    </a:p>
                  </a:txBody>
                  <a:tcPr/>
                </a:tc>
                <a:tc>
                  <a:txBody>
                    <a:bodyPr/>
                    <a:lstStyle/>
                    <a:p>
                      <a:pPr algn="ctr"/>
                      <a:endParaRPr lang="en-US"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06:2022/BXD</a:t>
                      </a:r>
                    </a:p>
                  </a:txBody>
                  <a:tcPr/>
                </a:tc>
                <a:tc>
                  <a:txBody>
                    <a:bodyPr/>
                    <a:lstStyle/>
                    <a:p>
                      <a:pPr algn="ctr"/>
                      <a:r>
                        <a:rPr lang="en-US" sz="1500" dirty="0" err="1" smtClean="0"/>
                        <a:t>Ghi</a:t>
                      </a:r>
                      <a:r>
                        <a:rPr lang="en-US" sz="1500" dirty="0" smtClean="0"/>
                        <a:t> </a:t>
                      </a:r>
                      <a:r>
                        <a:rPr lang="en-US" sz="1500" dirty="0" err="1" smtClean="0"/>
                        <a:t>chú</a:t>
                      </a:r>
                      <a:endParaRPr lang="en-US" sz="1500" dirty="0"/>
                    </a:p>
                  </a:txBody>
                  <a:tcPr/>
                </a:tc>
                <a:extLst>
                  <a:ext uri="{0D108BD9-81ED-4DB2-BD59-A6C34878D82A}">
                    <a16:rowId xmlns:a16="http://schemas.microsoft.com/office/drawing/2014/main" val="2393609304"/>
                  </a:ext>
                </a:extLst>
              </a:tr>
              <a:tr h="1131741">
                <a:tc>
                  <a:txBody>
                    <a:bodyPr/>
                    <a:lstStyle/>
                    <a:p>
                      <a:r>
                        <a:rPr lang="vi-VN" sz="1500" dirty="0" smtClean="0">
                          <a:latin typeface="Calibri" panose="020F0502020204030204" pitchFamily="34" charset="0"/>
                          <a:ea typeface="Calibri" panose="020F0502020204030204" pitchFamily="34" charset="0"/>
                          <a:cs typeface="Calibri" panose="020F0502020204030204" pitchFamily="34" charset="0"/>
                        </a:rPr>
                        <a:t>A.2.10</a:t>
                      </a:r>
                      <a:endParaRPr lang="en-US" sz="15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en-US" sz="1500" b="1" kern="1200" dirty="0" err="1" smtClean="0">
                          <a:solidFill>
                            <a:schemeClr val="dk1"/>
                          </a:solidFill>
                          <a:effectLst/>
                          <a:latin typeface="+mn-lt"/>
                          <a:ea typeface="+mn-ea"/>
                          <a:cs typeface="+mn-cs"/>
                        </a:rPr>
                        <a:t>Trạm</a:t>
                      </a:r>
                      <a:r>
                        <a:rPr lang="en-US" sz="1500" b="1" kern="1200" dirty="0" smtClean="0">
                          <a:solidFill>
                            <a:schemeClr val="dk1"/>
                          </a:solidFill>
                          <a:effectLst/>
                          <a:latin typeface="+mn-lt"/>
                          <a:ea typeface="+mn-ea"/>
                          <a:cs typeface="+mn-cs"/>
                        </a:rPr>
                        <a:t> </a:t>
                      </a:r>
                      <a:r>
                        <a:rPr lang="en-US" sz="1500" b="1" kern="1200" dirty="0" err="1" smtClean="0">
                          <a:solidFill>
                            <a:schemeClr val="dk1"/>
                          </a:solidFill>
                          <a:effectLst/>
                          <a:latin typeface="+mn-lt"/>
                          <a:ea typeface="+mn-ea"/>
                          <a:cs typeface="+mn-cs"/>
                        </a:rPr>
                        <a:t>biến</a:t>
                      </a:r>
                      <a:r>
                        <a:rPr lang="en-US" sz="1500" b="1" kern="1200" dirty="0" smtClean="0">
                          <a:solidFill>
                            <a:schemeClr val="dk1"/>
                          </a:solidFill>
                          <a:effectLst/>
                          <a:latin typeface="+mn-lt"/>
                          <a:ea typeface="+mn-ea"/>
                          <a:cs typeface="+mn-cs"/>
                        </a:rPr>
                        <a:t> </a:t>
                      </a:r>
                      <a:r>
                        <a:rPr lang="en-US" sz="1500" b="1" kern="1200" dirty="0" err="1" smtClean="0">
                          <a:solidFill>
                            <a:schemeClr val="dk1"/>
                          </a:solidFill>
                          <a:effectLst/>
                          <a:latin typeface="+mn-lt"/>
                          <a:ea typeface="+mn-ea"/>
                          <a:cs typeface="+mn-cs"/>
                        </a:rPr>
                        <a:t>áp</a:t>
                      </a:r>
                      <a:r>
                        <a:rPr lang="en-US" sz="1500" b="1" kern="1200" dirty="0" smtClean="0">
                          <a:solidFill>
                            <a:schemeClr val="dk1"/>
                          </a:solidFill>
                          <a:effectLst/>
                          <a:latin typeface="+mn-lt"/>
                          <a:ea typeface="+mn-ea"/>
                          <a:cs typeface="+mn-cs"/>
                        </a:rPr>
                        <a:t> </a:t>
                      </a:r>
                      <a:r>
                        <a:rPr lang="en-US" sz="1500" b="1" kern="1200" dirty="0" err="1" smtClean="0">
                          <a:solidFill>
                            <a:schemeClr val="dk1"/>
                          </a:solidFill>
                          <a:effectLst/>
                          <a:latin typeface="+mn-lt"/>
                          <a:ea typeface="+mn-ea"/>
                          <a:cs typeface="+mn-cs"/>
                        </a:rPr>
                        <a:t>trong</a:t>
                      </a:r>
                      <a:r>
                        <a:rPr lang="en-US" sz="1500" b="1" kern="1200" dirty="0" smtClean="0">
                          <a:solidFill>
                            <a:schemeClr val="dk1"/>
                          </a:solidFill>
                          <a:effectLst/>
                          <a:latin typeface="+mn-lt"/>
                          <a:ea typeface="+mn-ea"/>
                          <a:cs typeface="+mn-cs"/>
                        </a:rPr>
                        <a:t> </a:t>
                      </a:r>
                      <a:r>
                        <a:rPr lang="en-US" sz="1500" b="1" kern="1200" dirty="0" err="1" smtClean="0">
                          <a:solidFill>
                            <a:schemeClr val="dk1"/>
                          </a:solidFill>
                          <a:effectLst/>
                          <a:latin typeface="+mn-lt"/>
                          <a:ea typeface="+mn-ea"/>
                          <a:cs typeface="+mn-cs"/>
                        </a:rPr>
                        <a:t>nhà</a:t>
                      </a:r>
                      <a:endParaRPr lang="en-US" sz="1500" b="0" dirty="0">
                        <a:latin typeface="+mn-lt"/>
                        <a:ea typeface="Calibri" panose="020F0502020204030204" pitchFamily="34" charset="0"/>
                        <a:cs typeface="Calibri" panose="020F0502020204030204" pitchFamily="34" charset="0"/>
                      </a:endParaRPr>
                    </a:p>
                  </a:txBody>
                  <a:tcPr/>
                </a:tc>
                <a:tc>
                  <a:txBody>
                    <a:bodyPr/>
                    <a:lstStyle/>
                    <a:p>
                      <a:pPr algn="just"/>
                      <a:r>
                        <a:rPr lang="vi-VN" sz="1500" b="1" kern="1200" dirty="0" smtClean="0">
                          <a:solidFill>
                            <a:schemeClr val="dk1"/>
                          </a:solidFill>
                          <a:effectLst/>
                          <a:latin typeface="+mn-lt"/>
                          <a:ea typeface="+mn-ea"/>
                          <a:cs typeface="+mn-cs"/>
                        </a:rPr>
                        <a:t>A.2.10</a:t>
                      </a:r>
                      <a:r>
                        <a:rPr lang="vi-VN" sz="1500" kern="1200" dirty="0" smtClean="0">
                          <a:solidFill>
                            <a:schemeClr val="dk1"/>
                          </a:solidFill>
                          <a:effectLst/>
                          <a:latin typeface="+mn-lt"/>
                          <a:ea typeface="+mn-ea"/>
                          <a:cs typeface="+mn-cs"/>
                        </a:rPr>
                        <a:t>  Không quy định với máy phát điện diezel</a:t>
                      </a:r>
                      <a:endParaRPr lang="vi-VN" sz="1500" b="0" kern="1200" dirty="0" smtClean="0">
                        <a:solidFill>
                          <a:schemeClr val="dk1"/>
                        </a:solidFill>
                        <a:effectLst/>
                        <a:latin typeface="+mn-lt"/>
                        <a:ea typeface="Calibri" panose="020F0502020204030204" pitchFamily="34" charset="0"/>
                        <a:cs typeface="Calibri" panose="020F0502020204030204" pitchFamily="34" charset="0"/>
                      </a:endParaRPr>
                    </a:p>
                  </a:txBody>
                  <a:tcPr/>
                </a:tc>
                <a:tc>
                  <a:txBody>
                    <a:bodyPr/>
                    <a:lstStyle/>
                    <a:p>
                      <a:pPr algn="just"/>
                      <a:r>
                        <a:rPr lang="vi-VN" sz="1500" b="1" kern="1200" dirty="0" smtClean="0">
                          <a:solidFill>
                            <a:srgbClr val="FF0000"/>
                          </a:solidFill>
                          <a:effectLst/>
                          <a:latin typeface="+mn-lt"/>
                          <a:ea typeface="+mn-ea"/>
                          <a:cs typeface="+mn-cs"/>
                        </a:rPr>
                        <a:t>A.2.10</a:t>
                      </a:r>
                      <a:r>
                        <a:rPr lang="vi-VN" sz="1500" kern="1200" dirty="0" smtClean="0">
                          <a:solidFill>
                            <a:srgbClr val="FF0000"/>
                          </a:solidFill>
                          <a:effectLst/>
                          <a:latin typeface="+mn-lt"/>
                          <a:ea typeface="+mn-ea"/>
                          <a:cs typeface="+mn-cs"/>
                        </a:rPr>
                        <a:t>  Cho phép sử dụng </a:t>
                      </a:r>
                      <a:r>
                        <a:rPr lang="vi-VN" sz="1500" b="1" kern="1200" dirty="0" smtClean="0">
                          <a:solidFill>
                            <a:srgbClr val="FF0000"/>
                          </a:solidFill>
                          <a:effectLst/>
                          <a:latin typeface="+mn-lt"/>
                          <a:ea typeface="+mn-ea"/>
                          <a:cs typeface="+mn-cs"/>
                        </a:rPr>
                        <a:t>các máy phát điện diezen làm</a:t>
                      </a:r>
                      <a:r>
                        <a:rPr lang="vi-VN" sz="1500" kern="1200" dirty="0" smtClean="0">
                          <a:solidFill>
                            <a:srgbClr val="FF0000"/>
                          </a:solidFill>
                          <a:effectLst/>
                          <a:latin typeface="+mn-lt"/>
                          <a:ea typeface="+mn-ea"/>
                          <a:cs typeface="+mn-cs"/>
                        </a:rPr>
                        <a:t> nguồn cấp điện độc lập và nguồn dự phòng tại chỗ. Khi đó cho phép bố trí các gian phòng đặt máy phát điện diezen không sâu hơn tầng hầm 1 hoặc ở các tầng trên mặt đất, trong phạm vi kích thước của nhà hoặc trong một nhà đứng riêng biệt khi thực hiện các yêu cầu sau: </a:t>
                      </a:r>
                      <a:endParaRPr lang="en-US" sz="1500" kern="1200" dirty="0" smtClean="0">
                        <a:solidFill>
                          <a:srgbClr val="FF0000"/>
                        </a:solidFill>
                        <a:effectLst/>
                        <a:latin typeface="+mn-lt"/>
                        <a:ea typeface="+mn-ea"/>
                        <a:cs typeface="+mn-cs"/>
                      </a:endParaRPr>
                    </a:p>
                    <a:p>
                      <a:pPr lvl="0" algn="just"/>
                      <a:r>
                        <a:rPr lang="vi-VN" sz="1500" kern="1200" dirty="0" smtClean="0">
                          <a:solidFill>
                            <a:srgbClr val="FF0000"/>
                          </a:solidFill>
                          <a:effectLst/>
                          <a:latin typeface="+mn-lt"/>
                          <a:ea typeface="+mn-ea"/>
                          <a:cs typeface="+mn-cs"/>
                        </a:rPr>
                        <a:t>GHCL của các kết cấu tường và sàn chịu lực của gian phòng phải lấy ≥ REI 180; </a:t>
                      </a:r>
                      <a:endParaRPr lang="en-US" sz="1500" kern="1200" dirty="0" smtClean="0">
                        <a:solidFill>
                          <a:srgbClr val="FF0000"/>
                        </a:solidFill>
                        <a:effectLst/>
                        <a:latin typeface="+mn-lt"/>
                        <a:ea typeface="+mn-ea"/>
                        <a:cs typeface="+mn-cs"/>
                      </a:endParaRPr>
                    </a:p>
                    <a:p>
                      <a:pPr lvl="0" algn="just"/>
                      <a:r>
                        <a:rPr lang="vi-VN" sz="1500" kern="1200" dirty="0" smtClean="0">
                          <a:solidFill>
                            <a:srgbClr val="FF0000"/>
                          </a:solidFill>
                          <a:effectLst/>
                          <a:latin typeface="+mn-lt"/>
                          <a:ea typeface="+mn-ea"/>
                          <a:cs typeface="+mn-cs"/>
                        </a:rPr>
                        <a:t>Lối ra từ các gian phòng đặt máy phát điện diezen phải bố trí trực tiếp ra ngoài nhà, đồng thời giao thông giữa gian phòng đặt máy phát điện diezen với các gian phòng khác phải được thực hiện qua lối ra đi qua khoang đệm ngăn cháy loại 1, có áp suất không khí dương khi có cháy; </a:t>
                      </a:r>
                      <a:endParaRPr lang="en-US" sz="1500" kern="1200" dirty="0" smtClean="0">
                        <a:solidFill>
                          <a:srgbClr val="FF0000"/>
                        </a:solidFill>
                        <a:effectLst/>
                        <a:latin typeface="+mn-lt"/>
                        <a:ea typeface="+mn-ea"/>
                        <a:cs typeface="+mn-cs"/>
                      </a:endParaRPr>
                    </a:p>
                    <a:p>
                      <a:pPr lvl="0" algn="just"/>
                      <a:r>
                        <a:rPr lang="vi-VN" sz="1500" kern="1200" dirty="0" smtClean="0">
                          <a:solidFill>
                            <a:srgbClr val="FF0000"/>
                          </a:solidFill>
                          <a:effectLst/>
                          <a:latin typeface="+mn-lt"/>
                          <a:ea typeface="+mn-ea"/>
                          <a:cs typeface="+mn-cs"/>
                        </a:rPr>
                        <a:t>Để ngăn ngừa sự chảy loang của nhiên liệu, trong trường hợp có sự tràn nhiên liệu ra ngoài các gờ chặn, cần bố trí ở dưới các máy phát điện các khay đựng để chứa tất cả số nhiên liệu tràn ra; </a:t>
                      </a:r>
                      <a:endParaRPr lang="en-US" sz="1500" kern="1200" dirty="0" smtClean="0">
                        <a:solidFill>
                          <a:srgbClr val="FF0000"/>
                        </a:solidFill>
                        <a:effectLst/>
                        <a:latin typeface="+mn-lt"/>
                        <a:ea typeface="+mn-ea"/>
                        <a:cs typeface="+mn-cs"/>
                      </a:endParaRPr>
                    </a:p>
                  </a:txBody>
                  <a:tcPr/>
                </a:tc>
                <a:tc>
                  <a:txBody>
                    <a:bodyPr/>
                    <a:lstStyle/>
                    <a:p>
                      <a:pPr algn="just"/>
                      <a:endParaRPr lang="en-US" sz="1500" i="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62292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630240"/>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900152466"/>
              </p:ext>
            </p:extLst>
          </p:nvPr>
        </p:nvGraphicFramePr>
        <p:xfrm>
          <a:off x="37175" y="1097283"/>
          <a:ext cx="9111234" cy="5440680"/>
        </p:xfrm>
        <a:graphic>
          <a:graphicData uri="http://schemas.openxmlformats.org/drawingml/2006/table">
            <a:tbl>
              <a:tblPr firstRow="1" bandRow="1">
                <a:tableStyleId>{5C22544A-7EE6-4342-B048-85BDC9FD1C3A}</a:tableStyleId>
              </a:tblPr>
              <a:tblGrid>
                <a:gridCol w="757955">
                  <a:extLst>
                    <a:ext uri="{9D8B030D-6E8A-4147-A177-3AD203B41FA5}">
                      <a16:colId xmlns:a16="http://schemas.microsoft.com/office/drawing/2014/main" val="1411077708"/>
                    </a:ext>
                  </a:extLst>
                </a:gridCol>
                <a:gridCol w="872305">
                  <a:extLst>
                    <a:ext uri="{9D8B030D-6E8A-4147-A177-3AD203B41FA5}">
                      <a16:colId xmlns:a16="http://schemas.microsoft.com/office/drawing/2014/main" val="4040167514"/>
                    </a:ext>
                  </a:extLst>
                </a:gridCol>
                <a:gridCol w="2920468">
                  <a:extLst>
                    <a:ext uri="{9D8B030D-6E8A-4147-A177-3AD203B41FA5}">
                      <a16:colId xmlns:a16="http://schemas.microsoft.com/office/drawing/2014/main" val="20002"/>
                    </a:ext>
                  </a:extLst>
                </a:gridCol>
                <a:gridCol w="3794372">
                  <a:extLst>
                    <a:ext uri="{9D8B030D-6E8A-4147-A177-3AD203B41FA5}">
                      <a16:colId xmlns:a16="http://schemas.microsoft.com/office/drawing/2014/main" val="20003"/>
                    </a:ext>
                  </a:extLst>
                </a:gridCol>
                <a:gridCol w="766134">
                  <a:extLst>
                    <a:ext uri="{9D8B030D-6E8A-4147-A177-3AD203B41FA5}">
                      <a16:colId xmlns:a16="http://schemas.microsoft.com/office/drawing/2014/main" val="1894666468"/>
                    </a:ext>
                  </a:extLst>
                </a:gridCol>
              </a:tblGrid>
              <a:tr h="519572">
                <a:tc>
                  <a:txBody>
                    <a:bodyPr/>
                    <a:lstStyle/>
                    <a:p>
                      <a:pPr algn="ctr"/>
                      <a:r>
                        <a:rPr lang="en-US" sz="1500" dirty="0" err="1" smtClean="0"/>
                        <a:t>Điều</a:t>
                      </a:r>
                      <a:endParaRPr lang="en-US" sz="1500" dirty="0"/>
                    </a:p>
                  </a:txBody>
                  <a:tcPr/>
                </a:tc>
                <a:tc>
                  <a:txBody>
                    <a:bodyPr/>
                    <a:lstStyle/>
                    <a:p>
                      <a:pPr algn="ctr"/>
                      <a:endParaRPr lang="en-US"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06:2022/BXD</a:t>
                      </a:r>
                    </a:p>
                  </a:txBody>
                  <a:tcPr/>
                </a:tc>
                <a:tc>
                  <a:txBody>
                    <a:bodyPr/>
                    <a:lstStyle/>
                    <a:p>
                      <a:pPr algn="ctr"/>
                      <a:r>
                        <a:rPr lang="en-US" sz="1500" dirty="0" err="1" smtClean="0"/>
                        <a:t>Ghi</a:t>
                      </a:r>
                      <a:r>
                        <a:rPr lang="en-US" sz="1500" dirty="0" smtClean="0"/>
                        <a:t> </a:t>
                      </a:r>
                      <a:r>
                        <a:rPr lang="en-US" sz="1500" dirty="0" err="1" smtClean="0"/>
                        <a:t>chú</a:t>
                      </a:r>
                      <a:endParaRPr lang="en-US" sz="1500" dirty="0"/>
                    </a:p>
                  </a:txBody>
                  <a:tcPr/>
                </a:tc>
                <a:extLst>
                  <a:ext uri="{0D108BD9-81ED-4DB2-BD59-A6C34878D82A}">
                    <a16:rowId xmlns:a16="http://schemas.microsoft.com/office/drawing/2014/main" val="2393609304"/>
                  </a:ext>
                </a:extLst>
              </a:tr>
              <a:tr h="1131741">
                <a:tc>
                  <a:txBody>
                    <a:bodyPr/>
                    <a:lstStyle/>
                    <a:p>
                      <a:r>
                        <a:rPr lang="vi-VN" sz="1500" dirty="0" smtClean="0">
                          <a:latin typeface="Calibri" panose="020F0502020204030204" pitchFamily="34" charset="0"/>
                          <a:ea typeface="Calibri" panose="020F0502020204030204" pitchFamily="34" charset="0"/>
                          <a:cs typeface="Calibri" panose="020F0502020204030204" pitchFamily="34" charset="0"/>
                        </a:rPr>
                        <a:t>A.2.10</a:t>
                      </a:r>
                      <a:endParaRPr lang="en-US" sz="15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en-US" sz="1500" b="1" kern="1200" dirty="0" err="1" smtClean="0">
                          <a:solidFill>
                            <a:schemeClr val="dk1"/>
                          </a:solidFill>
                          <a:effectLst/>
                          <a:latin typeface="+mn-lt"/>
                          <a:ea typeface="+mn-ea"/>
                          <a:cs typeface="+mn-cs"/>
                        </a:rPr>
                        <a:t>Trạm</a:t>
                      </a:r>
                      <a:r>
                        <a:rPr lang="en-US" sz="1500" b="1" kern="1200" dirty="0" smtClean="0">
                          <a:solidFill>
                            <a:schemeClr val="dk1"/>
                          </a:solidFill>
                          <a:effectLst/>
                          <a:latin typeface="+mn-lt"/>
                          <a:ea typeface="+mn-ea"/>
                          <a:cs typeface="+mn-cs"/>
                        </a:rPr>
                        <a:t> </a:t>
                      </a:r>
                      <a:r>
                        <a:rPr lang="en-US" sz="1500" b="1" kern="1200" dirty="0" err="1" smtClean="0">
                          <a:solidFill>
                            <a:schemeClr val="dk1"/>
                          </a:solidFill>
                          <a:effectLst/>
                          <a:latin typeface="+mn-lt"/>
                          <a:ea typeface="+mn-ea"/>
                          <a:cs typeface="+mn-cs"/>
                        </a:rPr>
                        <a:t>biến</a:t>
                      </a:r>
                      <a:r>
                        <a:rPr lang="en-US" sz="1500" b="1" kern="1200" dirty="0" smtClean="0">
                          <a:solidFill>
                            <a:schemeClr val="dk1"/>
                          </a:solidFill>
                          <a:effectLst/>
                          <a:latin typeface="+mn-lt"/>
                          <a:ea typeface="+mn-ea"/>
                          <a:cs typeface="+mn-cs"/>
                        </a:rPr>
                        <a:t> </a:t>
                      </a:r>
                      <a:r>
                        <a:rPr lang="en-US" sz="1500" b="1" kern="1200" dirty="0" err="1" smtClean="0">
                          <a:solidFill>
                            <a:schemeClr val="dk1"/>
                          </a:solidFill>
                          <a:effectLst/>
                          <a:latin typeface="+mn-lt"/>
                          <a:ea typeface="+mn-ea"/>
                          <a:cs typeface="+mn-cs"/>
                        </a:rPr>
                        <a:t>áp</a:t>
                      </a:r>
                      <a:r>
                        <a:rPr lang="en-US" sz="1500" b="1" kern="1200" dirty="0" smtClean="0">
                          <a:solidFill>
                            <a:schemeClr val="dk1"/>
                          </a:solidFill>
                          <a:effectLst/>
                          <a:latin typeface="+mn-lt"/>
                          <a:ea typeface="+mn-ea"/>
                          <a:cs typeface="+mn-cs"/>
                        </a:rPr>
                        <a:t> </a:t>
                      </a:r>
                      <a:r>
                        <a:rPr lang="en-US" sz="1500" b="1" kern="1200" dirty="0" err="1" smtClean="0">
                          <a:solidFill>
                            <a:schemeClr val="dk1"/>
                          </a:solidFill>
                          <a:effectLst/>
                          <a:latin typeface="+mn-lt"/>
                          <a:ea typeface="+mn-ea"/>
                          <a:cs typeface="+mn-cs"/>
                        </a:rPr>
                        <a:t>trong</a:t>
                      </a:r>
                      <a:r>
                        <a:rPr lang="en-US" sz="1500" b="1" kern="1200" dirty="0" smtClean="0">
                          <a:solidFill>
                            <a:schemeClr val="dk1"/>
                          </a:solidFill>
                          <a:effectLst/>
                          <a:latin typeface="+mn-lt"/>
                          <a:ea typeface="+mn-ea"/>
                          <a:cs typeface="+mn-cs"/>
                        </a:rPr>
                        <a:t> </a:t>
                      </a:r>
                      <a:r>
                        <a:rPr lang="en-US" sz="1500" b="1" kern="1200" dirty="0" err="1" smtClean="0">
                          <a:solidFill>
                            <a:schemeClr val="dk1"/>
                          </a:solidFill>
                          <a:effectLst/>
                          <a:latin typeface="+mn-lt"/>
                          <a:ea typeface="+mn-ea"/>
                          <a:cs typeface="+mn-cs"/>
                        </a:rPr>
                        <a:t>nhà</a:t>
                      </a:r>
                      <a:endParaRPr lang="en-US" sz="1500" b="0" dirty="0">
                        <a:latin typeface="+mn-lt"/>
                        <a:ea typeface="Calibri" panose="020F0502020204030204" pitchFamily="34" charset="0"/>
                        <a:cs typeface="Calibri" panose="020F0502020204030204" pitchFamily="34" charset="0"/>
                      </a:endParaRPr>
                    </a:p>
                  </a:txBody>
                  <a:tcPr/>
                </a:tc>
                <a:tc>
                  <a:txBody>
                    <a:bodyPr/>
                    <a:lstStyle/>
                    <a:p>
                      <a:pPr algn="just"/>
                      <a:r>
                        <a:rPr lang="vi-VN" sz="1500" b="1" kern="1200" dirty="0" smtClean="0">
                          <a:solidFill>
                            <a:schemeClr val="dk1"/>
                          </a:solidFill>
                          <a:effectLst/>
                          <a:latin typeface="+mn-lt"/>
                          <a:ea typeface="+mn-ea"/>
                          <a:cs typeface="+mn-cs"/>
                        </a:rPr>
                        <a:t>A.2.10</a:t>
                      </a:r>
                      <a:r>
                        <a:rPr lang="vi-VN" sz="1500" kern="1200" dirty="0" smtClean="0">
                          <a:solidFill>
                            <a:schemeClr val="dk1"/>
                          </a:solidFill>
                          <a:effectLst/>
                          <a:latin typeface="+mn-lt"/>
                          <a:ea typeface="+mn-ea"/>
                          <a:cs typeface="+mn-cs"/>
                        </a:rPr>
                        <a:t>  Không quy định với máy phát điện diezel</a:t>
                      </a:r>
                      <a:endParaRPr lang="vi-VN" sz="1500" b="0" kern="1200" dirty="0" smtClean="0">
                        <a:solidFill>
                          <a:schemeClr val="dk1"/>
                        </a:solidFill>
                        <a:effectLst/>
                        <a:latin typeface="+mn-lt"/>
                        <a:ea typeface="Calibri" panose="020F0502020204030204" pitchFamily="34" charset="0"/>
                        <a:cs typeface="Calibri" panose="020F0502020204030204" pitchFamily="34" charset="0"/>
                      </a:endParaRPr>
                    </a:p>
                  </a:txBody>
                  <a:tcPr/>
                </a:tc>
                <a:tc>
                  <a:txBody>
                    <a:bodyPr/>
                    <a:lstStyle/>
                    <a:p>
                      <a:pPr lvl="0" algn="just"/>
                      <a:r>
                        <a:rPr lang="vi-VN" sz="1500" kern="1200" dirty="0" smtClean="0">
                          <a:solidFill>
                            <a:srgbClr val="FF0000"/>
                          </a:solidFill>
                          <a:effectLst/>
                          <a:latin typeface="+mn-lt"/>
                          <a:ea typeface="+mn-ea"/>
                          <a:cs typeface="+mn-cs"/>
                        </a:rPr>
                        <a:t>Bố trí các thiết bị phân tích khí để phát hiện sự rò rỉ nhiên liệu và phát ra các tín hiệu tới gian phòng của trạm chữa cháy, cũng như bố trí thông gió sự cố bằng thông gió có khí; </a:t>
                      </a:r>
                      <a:endParaRPr lang="en-US" sz="1500" kern="1200" dirty="0" smtClean="0">
                        <a:solidFill>
                          <a:srgbClr val="FF0000"/>
                        </a:solidFill>
                        <a:effectLst/>
                        <a:latin typeface="+mn-lt"/>
                        <a:ea typeface="+mn-ea"/>
                        <a:cs typeface="+mn-cs"/>
                      </a:endParaRPr>
                    </a:p>
                    <a:p>
                      <a:pPr lvl="0" algn="just"/>
                      <a:r>
                        <a:rPr lang="vi-VN" sz="1500" kern="1200" dirty="0" smtClean="0">
                          <a:solidFill>
                            <a:srgbClr val="FF0000"/>
                          </a:solidFill>
                          <a:effectLst/>
                          <a:latin typeface="+mn-lt"/>
                          <a:ea typeface="+mn-ea"/>
                          <a:cs typeface="+mn-cs"/>
                        </a:rPr>
                        <a:t>Bố trí trong các gian phòng đặt máy phát điện diezen, thiết bị dập cháy tự động; </a:t>
                      </a:r>
                      <a:endParaRPr lang="en-US" sz="1500" kern="1200" dirty="0" smtClean="0">
                        <a:solidFill>
                          <a:srgbClr val="FF0000"/>
                        </a:solidFill>
                        <a:effectLst/>
                        <a:latin typeface="+mn-lt"/>
                        <a:ea typeface="+mn-ea"/>
                        <a:cs typeface="+mn-cs"/>
                      </a:endParaRPr>
                    </a:p>
                    <a:p>
                      <a:pPr lvl="0" algn="just"/>
                      <a:r>
                        <a:rPr lang="vi-VN" sz="1500" kern="1200" dirty="0" smtClean="0">
                          <a:solidFill>
                            <a:srgbClr val="FF0000"/>
                          </a:solidFill>
                          <a:effectLst/>
                          <a:latin typeface="+mn-lt"/>
                          <a:ea typeface="+mn-ea"/>
                          <a:cs typeface="+mn-cs"/>
                        </a:rPr>
                        <a:t>Thể tích của thùng chứa dầu nằm trong kết cấu khung của mỗi máy phát điện diezen không được vượt quá 1 m3; </a:t>
                      </a:r>
                      <a:endParaRPr lang="en-US" sz="1500" kern="1200" dirty="0" smtClean="0">
                        <a:solidFill>
                          <a:srgbClr val="FF0000"/>
                        </a:solidFill>
                        <a:effectLst/>
                        <a:latin typeface="+mn-lt"/>
                        <a:ea typeface="+mn-ea"/>
                        <a:cs typeface="+mn-cs"/>
                      </a:endParaRPr>
                    </a:p>
                    <a:p>
                      <a:pPr lvl="0" algn="just"/>
                      <a:r>
                        <a:rPr lang="vi-VN" sz="1500" kern="1200" dirty="0" smtClean="0">
                          <a:solidFill>
                            <a:srgbClr val="FF0000"/>
                          </a:solidFill>
                          <a:effectLst/>
                          <a:latin typeface="+mn-lt"/>
                          <a:ea typeface="+mn-ea"/>
                          <a:cs typeface="+mn-cs"/>
                        </a:rPr>
                        <a:t>Công suất của máy phát điện diezen và việc cung cấp, dự trữ nhiên liệu, phải bảo đảm sự làm việc của các hệ thống bảo vệ chống cháy, được xác định từ thời gian quy định cần thiết cho sự làm việc của chúng khi có cháy. </a:t>
                      </a:r>
                      <a:endParaRPr lang="en-US" sz="1500" kern="1200" dirty="0" smtClean="0">
                        <a:solidFill>
                          <a:srgbClr val="FF0000"/>
                        </a:solidFill>
                        <a:effectLst/>
                        <a:latin typeface="+mn-lt"/>
                        <a:ea typeface="+mn-ea"/>
                        <a:cs typeface="+mn-cs"/>
                      </a:endParaRPr>
                    </a:p>
                    <a:p>
                      <a:pPr algn="just"/>
                      <a:r>
                        <a:rPr lang="vi-VN" sz="1500" kern="1200" dirty="0" smtClean="0">
                          <a:solidFill>
                            <a:srgbClr val="FF0000"/>
                          </a:solidFill>
                          <a:effectLst/>
                          <a:latin typeface="+mn-lt"/>
                          <a:ea typeface="+mn-ea"/>
                          <a:cs typeface="+mn-cs"/>
                        </a:rPr>
                        <a:t>Cho phép sử dụng máy phát điện chạy bằng nhiên liệu khí, khi đặt những máy này trong một nhà đứng riêng biệt, với các yêu cầu an toàn cháy đã được quy định trong các tài liệu chuẩn liên quan</a:t>
                      </a:r>
                      <a:r>
                        <a:rPr lang="vi-VN" sz="1500" kern="1200" dirty="0" smtClean="0">
                          <a:solidFill>
                            <a:schemeClr val="dk1"/>
                          </a:solidFill>
                          <a:effectLst/>
                          <a:latin typeface="+mn-lt"/>
                          <a:ea typeface="+mn-ea"/>
                          <a:cs typeface="+mn-cs"/>
                        </a:rPr>
                        <a:t>.</a:t>
                      </a:r>
                      <a:endParaRPr lang="en-US" sz="1500" b="0" dirty="0" smtClean="0">
                        <a:latin typeface="+mn-lt"/>
                        <a:ea typeface="Calibri" panose="020F0502020204030204" pitchFamily="34" charset="0"/>
                        <a:cs typeface="Calibri" panose="020F0502020204030204" pitchFamily="34" charset="0"/>
                      </a:endParaRPr>
                    </a:p>
                  </a:txBody>
                  <a:tcPr/>
                </a:tc>
                <a:tc>
                  <a:txBody>
                    <a:bodyPr/>
                    <a:lstStyle/>
                    <a:p>
                      <a:pPr algn="just"/>
                      <a:endParaRPr lang="en-US" sz="1500" i="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26153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630240"/>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747664262"/>
              </p:ext>
            </p:extLst>
          </p:nvPr>
        </p:nvGraphicFramePr>
        <p:xfrm>
          <a:off x="37175" y="2003732"/>
          <a:ext cx="9111234" cy="3703320"/>
        </p:xfrm>
        <a:graphic>
          <a:graphicData uri="http://schemas.openxmlformats.org/drawingml/2006/table">
            <a:tbl>
              <a:tblPr firstRow="1" bandRow="1">
                <a:tableStyleId>{5C22544A-7EE6-4342-B048-85BDC9FD1C3A}</a:tableStyleId>
              </a:tblPr>
              <a:tblGrid>
                <a:gridCol w="829517">
                  <a:extLst>
                    <a:ext uri="{9D8B030D-6E8A-4147-A177-3AD203B41FA5}">
                      <a16:colId xmlns:a16="http://schemas.microsoft.com/office/drawing/2014/main" val="1411077708"/>
                    </a:ext>
                  </a:extLst>
                </a:gridCol>
                <a:gridCol w="930303">
                  <a:extLst>
                    <a:ext uri="{9D8B030D-6E8A-4147-A177-3AD203B41FA5}">
                      <a16:colId xmlns:a16="http://schemas.microsoft.com/office/drawing/2014/main" val="4040167514"/>
                    </a:ext>
                  </a:extLst>
                </a:gridCol>
                <a:gridCol w="3101008">
                  <a:extLst>
                    <a:ext uri="{9D8B030D-6E8A-4147-A177-3AD203B41FA5}">
                      <a16:colId xmlns:a16="http://schemas.microsoft.com/office/drawing/2014/main" val="20002"/>
                    </a:ext>
                  </a:extLst>
                </a:gridCol>
                <a:gridCol w="3484272">
                  <a:extLst>
                    <a:ext uri="{9D8B030D-6E8A-4147-A177-3AD203B41FA5}">
                      <a16:colId xmlns:a16="http://schemas.microsoft.com/office/drawing/2014/main" val="20003"/>
                    </a:ext>
                  </a:extLst>
                </a:gridCol>
                <a:gridCol w="766134">
                  <a:extLst>
                    <a:ext uri="{9D8B030D-6E8A-4147-A177-3AD203B41FA5}">
                      <a16:colId xmlns:a16="http://schemas.microsoft.com/office/drawing/2014/main" val="1894666468"/>
                    </a:ext>
                  </a:extLst>
                </a:gridCol>
              </a:tblGrid>
              <a:tr h="519572">
                <a:tc>
                  <a:txBody>
                    <a:bodyPr/>
                    <a:lstStyle/>
                    <a:p>
                      <a:pPr algn="ctr"/>
                      <a:r>
                        <a:rPr lang="en-US" sz="1500" dirty="0" err="1" smtClean="0"/>
                        <a:t>Điều</a:t>
                      </a:r>
                      <a:endParaRPr lang="en-US" sz="1500" dirty="0"/>
                    </a:p>
                  </a:txBody>
                  <a:tcPr/>
                </a:tc>
                <a:tc>
                  <a:txBody>
                    <a:bodyPr/>
                    <a:lstStyle/>
                    <a:p>
                      <a:pPr algn="ctr"/>
                      <a:endParaRPr lang="en-US"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06:2022/BXD</a:t>
                      </a:r>
                    </a:p>
                  </a:txBody>
                  <a:tcPr/>
                </a:tc>
                <a:tc>
                  <a:txBody>
                    <a:bodyPr/>
                    <a:lstStyle/>
                    <a:p>
                      <a:pPr algn="ctr"/>
                      <a:r>
                        <a:rPr lang="en-US" sz="1500" dirty="0" err="1" smtClean="0"/>
                        <a:t>Ghi</a:t>
                      </a:r>
                      <a:r>
                        <a:rPr lang="en-US" sz="1500" dirty="0" smtClean="0"/>
                        <a:t> </a:t>
                      </a:r>
                      <a:r>
                        <a:rPr lang="en-US" sz="1500" dirty="0" err="1" smtClean="0"/>
                        <a:t>chú</a:t>
                      </a:r>
                      <a:endParaRPr lang="en-US" sz="1500" dirty="0"/>
                    </a:p>
                  </a:txBody>
                  <a:tcPr/>
                </a:tc>
                <a:extLst>
                  <a:ext uri="{0D108BD9-81ED-4DB2-BD59-A6C34878D82A}">
                    <a16:rowId xmlns:a16="http://schemas.microsoft.com/office/drawing/2014/main" val="2393609304"/>
                  </a:ext>
                </a:extLst>
              </a:tr>
              <a:tr h="985959">
                <a:tc>
                  <a:txBody>
                    <a:bodyPr/>
                    <a:lstStyle/>
                    <a:p>
                      <a:r>
                        <a:rPr lang="vi-VN" sz="1500" dirty="0" smtClean="0">
                          <a:latin typeface="Calibri" panose="020F0502020204030204" pitchFamily="34" charset="0"/>
                          <a:ea typeface="Calibri" panose="020F0502020204030204" pitchFamily="34" charset="0"/>
                          <a:cs typeface="Calibri" panose="020F0502020204030204" pitchFamily="34" charset="0"/>
                        </a:rPr>
                        <a:t>A.2.23</a:t>
                      </a:r>
                    </a:p>
                  </a:txBody>
                  <a:tcPr/>
                </a:tc>
                <a:tc>
                  <a:txBody>
                    <a:bodyPr/>
                    <a:lstStyle/>
                    <a:p>
                      <a:pPr algn="just"/>
                      <a:r>
                        <a:rPr lang="vi-VN" sz="1500" b="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Chống cháy lan theo mặt đứng</a:t>
                      </a:r>
                      <a:endParaRPr lang="en-US" sz="1500" b="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vi-VN" sz="1500" b="1"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A.2.23</a:t>
                      </a:r>
                      <a:r>
                        <a:rPr lang="vi-VN" sz="150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....phải có giải pháp bảo đảm chống lan truyền các sản phẩm của đám cháy...</a:t>
                      </a:r>
                      <a:endParaRPr lang="vi-VN" sz="1500" b="1" kern="1200" baseline="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1500" b="1"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A.2.23  </a:t>
                      </a:r>
                      <a:r>
                        <a:rPr lang="vi-VN" sz="150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Việc ngăn chặn cháy lan theo mặt ngoài nhà phải </a:t>
                      </a:r>
                      <a:r>
                        <a:rPr lang="vi-VN" sz="150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tuân thủ các yêu cầu tại</a:t>
                      </a:r>
                      <a:r>
                        <a:rPr lang="vi-VN" sz="1500" b="1"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 4.32, 4.33</a:t>
                      </a:r>
                      <a:r>
                        <a:rPr lang="vi-VN" sz="1500" b="1"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endParaRPr lang="vi-VN" sz="1500" kern="1200" baseline="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vi-VN" sz="1500" dirty="0" smtClean="0">
                          <a:latin typeface="Calibri" panose="020F0502020204030204" pitchFamily="34" charset="0"/>
                          <a:ea typeface="Calibri" panose="020F0502020204030204" pitchFamily="34" charset="0"/>
                          <a:cs typeface="Calibri" panose="020F0502020204030204" pitchFamily="34" charset="0"/>
                        </a:rPr>
                        <a:t>Tuân thủ 4.32 &amp;4.33</a:t>
                      </a:r>
                      <a:endParaRPr lang="en-US" sz="15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105099367"/>
                  </a:ext>
                </a:extLst>
              </a:tr>
              <a:tr h="1131741">
                <a:tc>
                  <a:txBody>
                    <a:bodyPr/>
                    <a:lstStyle/>
                    <a:p>
                      <a:r>
                        <a:rPr lang="vi-VN" sz="1500" dirty="0" smtClean="0">
                          <a:latin typeface="Calibri" panose="020F0502020204030204" pitchFamily="34" charset="0"/>
                          <a:ea typeface="Calibri" panose="020F0502020204030204" pitchFamily="34" charset="0"/>
                          <a:cs typeface="Calibri" panose="020F0502020204030204" pitchFamily="34" charset="0"/>
                        </a:rPr>
                        <a:t>A.2.24.2</a:t>
                      </a:r>
                    </a:p>
                  </a:txBody>
                  <a:tcPr/>
                </a:tc>
                <a:tc>
                  <a:txBody>
                    <a:bodyPr/>
                    <a:lstStyle/>
                    <a:p>
                      <a:pPr algn="just"/>
                      <a:r>
                        <a:rPr lang="vi-VN" sz="1500" b="0" dirty="0" smtClean="0">
                          <a:latin typeface="Calibri" panose="020F0502020204030204" pitchFamily="34" charset="0"/>
                          <a:ea typeface="Calibri" panose="020F0502020204030204" pitchFamily="34" charset="0"/>
                          <a:cs typeface="Calibri" panose="020F0502020204030204" pitchFamily="34" charset="0"/>
                        </a:rPr>
                        <a:t>GHCL</a:t>
                      </a:r>
                      <a:endParaRPr lang="en-US" sz="1500" b="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1500" b="1"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A.2.24.2</a:t>
                      </a:r>
                      <a:r>
                        <a:rPr lang="vi-VN" sz="150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GHCL của các cửa đi, cửa nắp và các tấm bịt lỗ thông trên các cấu kiện xây dựng có yêu cầu về khả năng chịu lửa theo quy định tại Bảng A.1 phải bảo đảm như sau:</a:t>
                      </a:r>
                      <a:endParaRPr lang="en-US" sz="150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p>
                      <a:pPr marL="174625" indent="-174625" algn="just">
                        <a:buFontTx/>
                        <a:buChar char="-"/>
                      </a:pPr>
                      <a:r>
                        <a:rPr lang="vi-VN" sz="1500" kern="120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rPr>
                        <a:t>≥ EI 90 nếu cấu kiện xây dựng tương ứng có giới hạn chịu lửa REI 90 hoặc EI 90 trở lên;</a:t>
                      </a:r>
                    </a:p>
                    <a:p>
                      <a:pPr marL="174625" indent="-174625" algn="just">
                        <a:buFontTx/>
                        <a:buChar char="-"/>
                      </a:pPr>
                      <a:r>
                        <a:rPr lang="vi-VN" sz="1500" kern="120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rPr>
                        <a:t>≥ EI 60 cho các trường hợp còn lại</a:t>
                      </a:r>
                      <a:endParaRPr lang="en-US" sz="1500" kern="120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1500" b="1"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A.2.24.2</a:t>
                      </a:r>
                      <a:r>
                        <a:rPr lang="vi-VN" sz="150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Điều chỉnh </a:t>
                      </a:r>
                    </a:p>
                    <a:p>
                      <a:pPr marL="174625" indent="-174625" algn="just">
                        <a:buFontTx/>
                        <a:buChar char="-"/>
                      </a:pPr>
                      <a:r>
                        <a:rPr lang="vi-VN" sz="150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 EI 30 (EIW 30) trong trường hợp sử dụng trong các cấu kiện có giới hạn chịu lửa EI 60 (EIW 60)</a:t>
                      </a:r>
                    </a:p>
                    <a:p>
                      <a:pPr marL="174625" indent="-174625" algn="just">
                        <a:buFontTx/>
                        <a:buChar char="-"/>
                      </a:pPr>
                      <a:r>
                        <a:rPr lang="vi-VN" sz="150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 EI 60 (EIW 60) trong các trường hợp còn lại</a:t>
                      </a:r>
                      <a:r>
                        <a:rPr lang="vi-VN" sz="150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a:t>
                      </a:r>
                      <a:endParaRPr lang="en-US" sz="150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1500" i="1" dirty="0" smtClean="0">
                          <a:latin typeface="Calibri" panose="020F0502020204030204" pitchFamily="34" charset="0"/>
                          <a:ea typeface="Calibri" panose="020F0502020204030204" pitchFamily="34" charset="0"/>
                          <a:cs typeface="Calibri" panose="020F0502020204030204" pitchFamily="34" charset="0"/>
                        </a:rPr>
                        <a:t>Điều chỉnh</a:t>
                      </a:r>
                      <a:endParaRPr lang="en-US" sz="1500" i="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03308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774508"/>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842128381"/>
              </p:ext>
            </p:extLst>
          </p:nvPr>
        </p:nvGraphicFramePr>
        <p:xfrm>
          <a:off x="32766" y="1773143"/>
          <a:ext cx="9111234" cy="4754880"/>
        </p:xfrm>
        <a:graphic>
          <a:graphicData uri="http://schemas.openxmlformats.org/drawingml/2006/table">
            <a:tbl>
              <a:tblPr firstRow="1" bandRow="1">
                <a:tableStyleId>{5C22544A-7EE6-4342-B048-85BDC9FD1C3A}</a:tableStyleId>
              </a:tblPr>
              <a:tblGrid>
                <a:gridCol w="829517">
                  <a:extLst>
                    <a:ext uri="{9D8B030D-6E8A-4147-A177-3AD203B41FA5}">
                      <a16:colId xmlns:a16="http://schemas.microsoft.com/office/drawing/2014/main" val="1411077708"/>
                    </a:ext>
                  </a:extLst>
                </a:gridCol>
                <a:gridCol w="930303">
                  <a:extLst>
                    <a:ext uri="{9D8B030D-6E8A-4147-A177-3AD203B41FA5}">
                      <a16:colId xmlns:a16="http://schemas.microsoft.com/office/drawing/2014/main" val="4040167514"/>
                    </a:ext>
                  </a:extLst>
                </a:gridCol>
                <a:gridCol w="3101008">
                  <a:extLst>
                    <a:ext uri="{9D8B030D-6E8A-4147-A177-3AD203B41FA5}">
                      <a16:colId xmlns:a16="http://schemas.microsoft.com/office/drawing/2014/main" val="20002"/>
                    </a:ext>
                  </a:extLst>
                </a:gridCol>
                <a:gridCol w="3484272">
                  <a:extLst>
                    <a:ext uri="{9D8B030D-6E8A-4147-A177-3AD203B41FA5}">
                      <a16:colId xmlns:a16="http://schemas.microsoft.com/office/drawing/2014/main" val="20003"/>
                    </a:ext>
                  </a:extLst>
                </a:gridCol>
                <a:gridCol w="766134">
                  <a:extLst>
                    <a:ext uri="{9D8B030D-6E8A-4147-A177-3AD203B41FA5}">
                      <a16:colId xmlns:a16="http://schemas.microsoft.com/office/drawing/2014/main" val="1894666468"/>
                    </a:ext>
                  </a:extLst>
                </a:gridCol>
              </a:tblGrid>
              <a:tr h="519572">
                <a:tc>
                  <a:txBody>
                    <a:bodyPr/>
                    <a:lstStyle/>
                    <a:p>
                      <a:pPr algn="ctr"/>
                      <a:r>
                        <a:rPr lang="en-US" sz="1500" dirty="0" err="1" smtClean="0"/>
                        <a:t>Điều</a:t>
                      </a:r>
                      <a:endParaRPr lang="en-US" sz="1500" dirty="0"/>
                    </a:p>
                  </a:txBody>
                  <a:tcPr/>
                </a:tc>
                <a:tc>
                  <a:txBody>
                    <a:bodyPr/>
                    <a:lstStyle/>
                    <a:p>
                      <a:pPr algn="ctr"/>
                      <a:endParaRPr lang="en-US"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06:2022/BXD</a:t>
                      </a:r>
                    </a:p>
                  </a:txBody>
                  <a:tcPr/>
                </a:tc>
                <a:tc>
                  <a:txBody>
                    <a:bodyPr/>
                    <a:lstStyle/>
                    <a:p>
                      <a:pPr algn="ctr"/>
                      <a:r>
                        <a:rPr lang="en-US" sz="1500" dirty="0" err="1" smtClean="0"/>
                        <a:t>Ghi</a:t>
                      </a:r>
                      <a:r>
                        <a:rPr lang="en-US" sz="1500" dirty="0" smtClean="0"/>
                        <a:t> </a:t>
                      </a:r>
                      <a:r>
                        <a:rPr lang="en-US" sz="1500" dirty="0" err="1" smtClean="0"/>
                        <a:t>chú</a:t>
                      </a:r>
                      <a:endParaRPr lang="en-US" sz="1500" dirty="0"/>
                    </a:p>
                  </a:txBody>
                  <a:tcPr/>
                </a:tc>
                <a:extLst>
                  <a:ext uri="{0D108BD9-81ED-4DB2-BD59-A6C34878D82A}">
                    <a16:rowId xmlns:a16="http://schemas.microsoft.com/office/drawing/2014/main" val="2393609304"/>
                  </a:ext>
                </a:extLst>
              </a:tr>
              <a:tr h="1131741">
                <a:tc>
                  <a:txBody>
                    <a:bodyPr/>
                    <a:lstStyle/>
                    <a:p>
                      <a:r>
                        <a:rPr lang="vi-VN" sz="1500" dirty="0" smtClean="0">
                          <a:latin typeface="Calibri" panose="020F0502020204030204" pitchFamily="34" charset="0"/>
                          <a:ea typeface="Calibri" panose="020F0502020204030204" pitchFamily="34" charset="0"/>
                          <a:cs typeface="Calibri" panose="020F0502020204030204" pitchFamily="34" charset="0"/>
                        </a:rPr>
                        <a:t>A</a:t>
                      </a:r>
                      <a:r>
                        <a:rPr lang="en-US" sz="1500" dirty="0" smtClean="0">
                          <a:latin typeface="Calibri" panose="020F0502020204030204" pitchFamily="34" charset="0"/>
                          <a:ea typeface="Calibri" panose="020F0502020204030204" pitchFamily="34" charset="0"/>
                          <a:cs typeface="Calibri" panose="020F0502020204030204" pitchFamily="34" charset="0"/>
                        </a:rPr>
                        <a:t>.2</a:t>
                      </a:r>
                      <a:r>
                        <a:rPr lang="vi-VN" sz="1500" dirty="0" smtClean="0">
                          <a:latin typeface="Calibri" panose="020F0502020204030204" pitchFamily="34" charset="0"/>
                          <a:ea typeface="Calibri" panose="020F0502020204030204" pitchFamily="34" charset="0"/>
                          <a:cs typeface="Calibri" panose="020F0502020204030204" pitchFamily="34" charset="0"/>
                        </a:rPr>
                        <a:t>.25</a:t>
                      </a:r>
                    </a:p>
                  </a:txBody>
                  <a:tcPr/>
                </a:tc>
                <a:tc>
                  <a:txBody>
                    <a:bodyPr/>
                    <a:lstStyle/>
                    <a:p>
                      <a:pPr algn="just"/>
                      <a:r>
                        <a:rPr lang="vi-VN" sz="1500" b="0" dirty="0" smtClean="0">
                          <a:latin typeface="Calibri" panose="020F0502020204030204" pitchFamily="34" charset="0"/>
                          <a:ea typeface="Calibri" panose="020F0502020204030204" pitchFamily="34" charset="0"/>
                          <a:cs typeface="Calibri" panose="020F0502020204030204" pitchFamily="34" charset="0"/>
                        </a:rPr>
                        <a:t>Sử dụng vật liệu</a:t>
                      </a:r>
                      <a:endParaRPr lang="en-US" sz="1500" b="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indent="0" algn="just">
                        <a:buFontTx/>
                        <a:buNone/>
                      </a:pPr>
                      <a:r>
                        <a:rPr lang="en-US" sz="1500" b="1"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A.2.25.3  </a:t>
                      </a:r>
                      <a:r>
                        <a:rPr lang="en-US" sz="1500" b="0" i="0"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Trong</a:t>
                      </a:r>
                      <a:r>
                        <a:rPr lang="en-US"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các</a:t>
                      </a:r>
                      <a:r>
                        <a:rPr lang="en-US"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gian</a:t>
                      </a:r>
                      <a:r>
                        <a:rPr lang="en-US"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phòng</a:t>
                      </a:r>
                      <a:r>
                        <a:rPr lang="en-US"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lớn</a:t>
                      </a:r>
                      <a:r>
                        <a:rPr lang="en-US"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không</a:t>
                      </a:r>
                      <a:r>
                        <a:rPr lang="en-US"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cho</a:t>
                      </a:r>
                      <a:r>
                        <a:rPr lang="en-US"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phép</a:t>
                      </a:r>
                      <a:r>
                        <a:rPr lang="en-US"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hoàn</a:t>
                      </a:r>
                      <a:r>
                        <a:rPr lang="en-US"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thiện</a:t>
                      </a:r>
                      <a:r>
                        <a:rPr lang="en-US"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tường</a:t>
                      </a:r>
                      <a:r>
                        <a:rPr lang="en-US"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trần</a:t>
                      </a:r>
                      <a:r>
                        <a:rPr lang="en-US"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và</a:t>
                      </a:r>
                      <a:r>
                        <a:rPr lang="en-US"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trang</a:t>
                      </a:r>
                      <a:r>
                        <a:rPr lang="en-US"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trí</a:t>
                      </a:r>
                      <a:r>
                        <a:rPr lang="en-US"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trần</a:t>
                      </a:r>
                      <a:r>
                        <a:rPr lang="en-US"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treo</a:t>
                      </a:r>
                      <a:r>
                        <a:rPr lang="en-US"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bằng</a:t>
                      </a:r>
                      <a:r>
                        <a:rPr lang="en-US"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các</a:t>
                      </a:r>
                      <a:r>
                        <a:rPr lang="en-US"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vật</a:t>
                      </a:r>
                      <a:r>
                        <a:rPr lang="en-US"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liệu</a:t>
                      </a:r>
                      <a:r>
                        <a:rPr lang="en-US"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có</a:t>
                      </a:r>
                      <a:r>
                        <a:rPr lang="en-US"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tính</a:t>
                      </a:r>
                      <a:r>
                        <a:rPr lang="en-US"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nguy</a:t>
                      </a:r>
                      <a:r>
                        <a:rPr lang="en-US"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hiểm</a:t>
                      </a:r>
                      <a:r>
                        <a:rPr lang="en-US"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cháy</a:t>
                      </a:r>
                      <a:r>
                        <a:rPr lang="en-US"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cao</a:t>
                      </a:r>
                      <a:r>
                        <a:rPr lang="en-US"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hơn</a:t>
                      </a:r>
                      <a:r>
                        <a:rPr lang="en-US"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Ch1, BC1, SK2, ĐT2, </a:t>
                      </a:r>
                      <a:r>
                        <a:rPr lang="en-US" sz="1500" b="0" i="0"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và</a:t>
                      </a:r>
                      <a:r>
                        <a:rPr lang="en-US"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không</a:t>
                      </a:r>
                      <a:r>
                        <a:rPr lang="en-US"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cho</a:t>
                      </a:r>
                      <a:r>
                        <a:rPr lang="en-US"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phép</a:t>
                      </a:r>
                      <a:r>
                        <a:rPr lang="en-US"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phủ</a:t>
                      </a:r>
                      <a:r>
                        <a:rPr lang="en-US"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sàn</a:t>
                      </a:r>
                      <a:r>
                        <a:rPr lang="en-US"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bằng</a:t>
                      </a:r>
                      <a:r>
                        <a:rPr lang="en-US"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các</a:t>
                      </a:r>
                      <a:r>
                        <a:rPr lang="en-US"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vật</a:t>
                      </a:r>
                      <a:r>
                        <a:rPr lang="en-US"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liệu</a:t>
                      </a:r>
                      <a:r>
                        <a:rPr lang="en-US"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có</a:t>
                      </a:r>
                      <a:r>
                        <a:rPr lang="en-US"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tính</a:t>
                      </a:r>
                      <a:r>
                        <a:rPr lang="en-US"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nguy</a:t>
                      </a:r>
                      <a:r>
                        <a:rPr lang="en-US"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hiểm</a:t>
                      </a:r>
                      <a:r>
                        <a:rPr lang="en-US"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cháy</a:t>
                      </a:r>
                      <a:r>
                        <a:rPr lang="en-US"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cao</a:t>
                      </a:r>
                      <a:r>
                        <a:rPr lang="en-US"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hơn</a:t>
                      </a:r>
                      <a:r>
                        <a:rPr lang="en-US"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BC2, LT1, SK2, ĐT2</a:t>
                      </a:r>
                      <a:endParaRPr lang="vi-VN"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vi-VN" sz="150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A.2.25.4  Trong các phòng khách sạn và các phòng ngủ của nhà hỗn hợp không cho phép hoàn thiện tường, trần và trang trí trần treo bằng các vật liệu có tính nguy hiểm cháy cao hơn Ch2, BC2, SK3, ĐT2, và không cho phép phủ sàn bằng các vật liệu có tính nguy hiểm cháy cao hơn BC2, LT2, SK3, ĐT2</a:t>
                      </a:r>
                    </a:p>
                    <a:p>
                      <a:pPr marL="0" indent="0" algn="just">
                        <a:buFontTx/>
                        <a:buNone/>
                      </a:pPr>
                      <a:endParaRPr lang="en-US" sz="1500" kern="120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150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A.2.25.3  (Viết lại A.2.25.3&amp;4 QCVN 06:2021</a:t>
                      </a:r>
                      <a:r>
                        <a:rPr lang="vi-VN" sz="1500" kern="1200" baseline="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thành A.2.25.3 </a:t>
                      </a:r>
                      <a:r>
                        <a:rPr lang="vi-VN" sz="150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QCVN 06:2022) </a:t>
                      </a:r>
                      <a:r>
                        <a:rPr lang="vi-VN" sz="150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Vật liệu hoàn thiện tường, trần, trang trí trần treo và phủ sàn trong các gian phòng phải phù hợp với quy định tại Bảng B.9 (Phụ lục B). </a:t>
                      </a:r>
                      <a:endParaRPr lang="en-US" sz="150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1500" i="1" dirty="0" smtClean="0">
                          <a:latin typeface="Calibri" panose="020F0502020204030204" pitchFamily="34" charset="0"/>
                          <a:ea typeface="Calibri" panose="020F0502020204030204" pitchFamily="34" charset="0"/>
                          <a:cs typeface="Calibri" panose="020F0502020204030204" pitchFamily="34" charset="0"/>
                        </a:rPr>
                        <a:t>Điều chỉnh </a:t>
                      </a:r>
                      <a:endParaRPr lang="en-US" sz="1500" i="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21844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630240"/>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391561"/>
            <a:ext cx="9144000" cy="5108548"/>
          </a:xfrm>
          <a:prstGeom prst="rect">
            <a:avLst/>
          </a:prstGeom>
        </p:spPr>
      </p:pic>
    </p:spTree>
    <p:extLst>
      <p:ext uri="{BB962C8B-B14F-4D97-AF65-F5344CB8AC3E}">
        <p14:creationId xmlns:p14="http://schemas.microsoft.com/office/powerpoint/2010/main" val="318558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630240"/>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04233476"/>
              </p:ext>
            </p:extLst>
          </p:nvPr>
        </p:nvGraphicFramePr>
        <p:xfrm>
          <a:off x="37175" y="1097283"/>
          <a:ext cx="9111234" cy="5731652"/>
        </p:xfrm>
        <a:graphic>
          <a:graphicData uri="http://schemas.openxmlformats.org/drawingml/2006/table">
            <a:tbl>
              <a:tblPr firstRow="1" bandRow="1">
                <a:tableStyleId>{5C22544A-7EE6-4342-B048-85BDC9FD1C3A}</a:tableStyleId>
              </a:tblPr>
              <a:tblGrid>
                <a:gridCol w="829517">
                  <a:extLst>
                    <a:ext uri="{9D8B030D-6E8A-4147-A177-3AD203B41FA5}">
                      <a16:colId xmlns:a16="http://schemas.microsoft.com/office/drawing/2014/main" val="1411077708"/>
                    </a:ext>
                  </a:extLst>
                </a:gridCol>
                <a:gridCol w="930303">
                  <a:extLst>
                    <a:ext uri="{9D8B030D-6E8A-4147-A177-3AD203B41FA5}">
                      <a16:colId xmlns:a16="http://schemas.microsoft.com/office/drawing/2014/main" val="4040167514"/>
                    </a:ext>
                  </a:extLst>
                </a:gridCol>
                <a:gridCol w="3252083">
                  <a:extLst>
                    <a:ext uri="{9D8B030D-6E8A-4147-A177-3AD203B41FA5}">
                      <a16:colId xmlns:a16="http://schemas.microsoft.com/office/drawing/2014/main" val="20002"/>
                    </a:ext>
                  </a:extLst>
                </a:gridCol>
                <a:gridCol w="3275938">
                  <a:extLst>
                    <a:ext uri="{9D8B030D-6E8A-4147-A177-3AD203B41FA5}">
                      <a16:colId xmlns:a16="http://schemas.microsoft.com/office/drawing/2014/main" val="20003"/>
                    </a:ext>
                  </a:extLst>
                </a:gridCol>
                <a:gridCol w="823393">
                  <a:extLst>
                    <a:ext uri="{9D8B030D-6E8A-4147-A177-3AD203B41FA5}">
                      <a16:colId xmlns:a16="http://schemas.microsoft.com/office/drawing/2014/main" val="1894666468"/>
                    </a:ext>
                  </a:extLst>
                </a:gridCol>
              </a:tblGrid>
              <a:tr h="519572">
                <a:tc>
                  <a:txBody>
                    <a:bodyPr/>
                    <a:lstStyle/>
                    <a:p>
                      <a:pPr algn="ctr"/>
                      <a:r>
                        <a:rPr lang="en-US" sz="1500" dirty="0" err="1" smtClean="0"/>
                        <a:t>Điều</a:t>
                      </a:r>
                      <a:endParaRPr lang="en-US" sz="1500" dirty="0"/>
                    </a:p>
                  </a:txBody>
                  <a:tcPr/>
                </a:tc>
                <a:tc>
                  <a:txBody>
                    <a:bodyPr/>
                    <a:lstStyle/>
                    <a:p>
                      <a:pPr algn="ctr"/>
                      <a:endParaRPr lang="en-US"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06:2022/BXD</a:t>
                      </a:r>
                    </a:p>
                  </a:txBody>
                  <a:tcPr/>
                </a:tc>
                <a:tc>
                  <a:txBody>
                    <a:bodyPr/>
                    <a:lstStyle/>
                    <a:p>
                      <a:pPr algn="ctr"/>
                      <a:r>
                        <a:rPr lang="en-US" sz="1500" dirty="0" err="1" smtClean="0"/>
                        <a:t>Ghi</a:t>
                      </a:r>
                      <a:r>
                        <a:rPr lang="en-US" sz="1500" dirty="0" smtClean="0"/>
                        <a:t> </a:t>
                      </a:r>
                      <a:r>
                        <a:rPr lang="en-US" sz="1500" dirty="0" err="1" smtClean="0"/>
                        <a:t>chú</a:t>
                      </a:r>
                      <a:endParaRPr lang="en-US" sz="1500" dirty="0"/>
                    </a:p>
                  </a:txBody>
                  <a:tcPr/>
                </a:tc>
                <a:extLst>
                  <a:ext uri="{0D108BD9-81ED-4DB2-BD59-A6C34878D82A}">
                    <a16:rowId xmlns:a16="http://schemas.microsoft.com/office/drawing/2014/main" val="2393609304"/>
                  </a:ext>
                </a:extLst>
              </a:tr>
              <a:tr h="985959">
                <a:tc>
                  <a:txBody>
                    <a:bodyPr/>
                    <a:lstStyle/>
                    <a:p>
                      <a:r>
                        <a:rPr lang="vi-VN" sz="1500" dirty="0" smtClean="0">
                          <a:latin typeface="Calibri" panose="020F0502020204030204" pitchFamily="34" charset="0"/>
                          <a:ea typeface="Calibri" panose="020F0502020204030204" pitchFamily="34" charset="0"/>
                          <a:cs typeface="Calibri" panose="020F0502020204030204" pitchFamily="34" charset="0"/>
                        </a:rPr>
                        <a:t>A.2.28</a:t>
                      </a:r>
                    </a:p>
                  </a:txBody>
                  <a:tcPr/>
                </a:tc>
                <a:tc>
                  <a:txBody>
                    <a:bodyPr/>
                    <a:lstStyle/>
                    <a:p>
                      <a:pPr algn="just"/>
                      <a:r>
                        <a:rPr lang="en-US" sz="1500" b="1"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Hệ</a:t>
                      </a:r>
                      <a:r>
                        <a:rPr lang="en-US" sz="1500" b="1"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500" b="1"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thống</a:t>
                      </a:r>
                      <a:r>
                        <a:rPr lang="en-US" sz="1500" b="1"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500" b="1"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điện</a:t>
                      </a:r>
                      <a:r>
                        <a:rPr lang="en-US" sz="1500" b="1"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500" b="1"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cho</a:t>
                      </a:r>
                      <a:r>
                        <a:rPr lang="en-US" sz="1500" b="1"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500" b="1"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hệ</a:t>
                      </a:r>
                      <a:r>
                        <a:rPr lang="en-US" sz="1500" b="1"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500" b="1"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thống</a:t>
                      </a:r>
                      <a:r>
                        <a:rPr lang="en-US" sz="1500" b="1"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PCCC</a:t>
                      </a:r>
                      <a:endParaRPr lang="en-US" sz="1500" b="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150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A.2.28.1  Điện cấp cho các hệ thống (HT) thiết bị (TB) kỹ thuật nêu dưới đây phải bảo đảm duy trì sự làm việc của các thiết bị đó trong thời gian ≥ 3 giờ kể từ khi có cháy và phải được lấy từ </a:t>
                      </a:r>
                      <a:r>
                        <a:rPr lang="vi-VN" sz="1500" b="1" kern="120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rPr>
                        <a:t>3 nguồn cấp độc lập</a:t>
                      </a:r>
                      <a:r>
                        <a:rPr lang="vi-VN" sz="1500" b="1"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a:t>
                      </a:r>
                    </a:p>
                    <a:p>
                      <a:pPr marL="174625" indent="-174625" algn="just">
                        <a:buFontTx/>
                        <a:buChar char="-"/>
                      </a:pPr>
                      <a:r>
                        <a:rPr lang="vi-VN"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Thang máy chữa cháy;</a:t>
                      </a:r>
                    </a:p>
                    <a:p>
                      <a:pPr marL="174625" indent="-174625" algn="just">
                        <a:buFontTx/>
                        <a:buChar char="-"/>
                      </a:pPr>
                      <a:r>
                        <a:rPr lang="vi-VN"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Các TB của HT bảo vệ chống cháy;</a:t>
                      </a:r>
                    </a:p>
                    <a:p>
                      <a:pPr marL="174625" indent="-174625" algn="just">
                        <a:buFontTx/>
                        <a:buChar char="-"/>
                      </a:pPr>
                      <a:r>
                        <a:rPr lang="vi-VN"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HT báo cháy tự động và hướng dẫn thoát nạn;</a:t>
                      </a:r>
                    </a:p>
                    <a:p>
                      <a:pPr marL="174625" indent="-174625" algn="just">
                        <a:buFontTx/>
                        <a:buChar char="-"/>
                      </a:pPr>
                      <a:r>
                        <a:rPr lang="vi-VN"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Các TB của HT chữa cháy tự động và cấp nước chữa cháy;</a:t>
                      </a:r>
                    </a:p>
                    <a:p>
                      <a:pPr marL="174625" indent="-174625" algn="just">
                        <a:buFontTx/>
                        <a:buChar char="-"/>
                      </a:pPr>
                      <a:r>
                        <a:rPr lang="vi-VN"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Các TB bảo vệ chống cháy cho HT thiết bị kỹ thuật;</a:t>
                      </a:r>
                    </a:p>
                    <a:p>
                      <a:pPr marL="174625" indent="-174625" algn="just">
                        <a:buFontTx/>
                        <a:buChar char="-"/>
                      </a:pPr>
                      <a:r>
                        <a:rPr lang="vi-VN"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Các trang TB phục vụ cứu hộ-cứu nạn</a:t>
                      </a:r>
                    </a:p>
                  </a:txBody>
                  <a:tcPr/>
                </a:tc>
                <a:tc>
                  <a:txBody>
                    <a:bodyPr/>
                    <a:lstStyle/>
                    <a:p>
                      <a:pPr algn="just"/>
                      <a:r>
                        <a:rPr lang="vi-VN" sz="150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A.2.28.1  Điện cấp cho các HT thiết bị kỹ thuật nêu dưới đây phải bảo đảm duy trì sự làm việc của các thiết bị đó trong thời gian không ít hơn 3 giờ kể từ khi có cháy và phải được lấy từ </a:t>
                      </a:r>
                      <a:r>
                        <a:rPr lang="vi-VN" sz="1500" b="1"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2 nguồn cấp độc lập</a:t>
                      </a:r>
                      <a:r>
                        <a:rPr lang="vi-VN" sz="1500" b="1"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a:t>
                      </a:r>
                      <a:r>
                        <a:rPr lang="vi-VN" sz="150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p>
                    <a:p>
                      <a:pPr marL="174625" indent="-174625" algn="just">
                        <a:buFontTx/>
                        <a:buChar char="-"/>
                      </a:pPr>
                      <a:r>
                        <a:rPr lang="vi-VN"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Thang máy chữa cháy;</a:t>
                      </a:r>
                    </a:p>
                    <a:p>
                      <a:pPr marL="174625" indent="-174625" algn="just">
                        <a:buFontTx/>
                        <a:buChar char="-"/>
                      </a:pPr>
                      <a:r>
                        <a:rPr lang="vi-VN"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Các TB của HT bảo vệ chống cháy;</a:t>
                      </a:r>
                    </a:p>
                    <a:p>
                      <a:pPr marL="174625" indent="-174625" algn="just">
                        <a:buFontTx/>
                        <a:buChar char="-"/>
                      </a:pPr>
                      <a:r>
                        <a:rPr lang="vi-VN"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HT báo cháy tự động và hướng dẫn thoát nạn;</a:t>
                      </a:r>
                    </a:p>
                    <a:p>
                      <a:pPr marL="174625" indent="-174625" algn="just">
                        <a:buFontTx/>
                        <a:buChar char="-"/>
                      </a:pPr>
                      <a:r>
                        <a:rPr lang="vi-VN"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Các TB của HT chữa cháy tự động và cấp nước chữa cháy;</a:t>
                      </a:r>
                    </a:p>
                    <a:p>
                      <a:pPr marL="174625" indent="-174625" algn="just">
                        <a:buFontTx/>
                        <a:buChar char="-"/>
                      </a:pPr>
                      <a:r>
                        <a:rPr lang="vi-VN"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Các TB bảo vệ chống cháy cho HT thiết bị kỹ thuật;</a:t>
                      </a:r>
                    </a:p>
                    <a:p>
                      <a:pPr marL="174625" indent="-174625" algn="just">
                        <a:buFontTx/>
                        <a:buChar char="-"/>
                      </a:pPr>
                      <a:r>
                        <a:rPr lang="vi-VN"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Các trang TB phục vụ cứu hộ-cứu nạn</a:t>
                      </a:r>
                    </a:p>
                  </a:txBody>
                  <a:tcPr/>
                </a:tc>
                <a:tc>
                  <a:txBody>
                    <a:bodyPr/>
                    <a:lstStyle/>
                    <a:p>
                      <a:pPr algn="just"/>
                      <a:r>
                        <a:rPr lang="vi-VN" sz="1500" i="1" dirty="0" smtClean="0">
                          <a:latin typeface="Calibri" panose="020F0502020204030204" pitchFamily="34" charset="0"/>
                          <a:ea typeface="Calibri" panose="020F0502020204030204" pitchFamily="34" charset="0"/>
                          <a:cs typeface="Calibri" panose="020F0502020204030204" pitchFamily="34" charset="0"/>
                        </a:rPr>
                        <a:t>Điều chỉnh từ 3 nguồn độc lập còn 2 nguồn độc lập</a:t>
                      </a:r>
                      <a:endParaRPr lang="en-US" sz="1500" i="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105099367"/>
                  </a:ext>
                </a:extLst>
              </a:tr>
              <a:tr h="1131741">
                <a:tc>
                  <a:txBody>
                    <a:bodyPr/>
                    <a:lstStyle/>
                    <a:p>
                      <a:r>
                        <a:rPr lang="vi-VN" sz="1500" dirty="0" smtClean="0">
                          <a:latin typeface="Calibri" panose="020F0502020204030204" pitchFamily="34" charset="0"/>
                          <a:ea typeface="Calibri" panose="020F0502020204030204" pitchFamily="34" charset="0"/>
                          <a:cs typeface="Calibri" panose="020F0502020204030204" pitchFamily="34" charset="0"/>
                        </a:rPr>
                        <a:t>A.2.29.10</a:t>
                      </a:r>
                    </a:p>
                  </a:txBody>
                  <a:tcPr/>
                </a:tc>
                <a:tc>
                  <a:txBody>
                    <a:bodyPr/>
                    <a:lstStyle/>
                    <a:p>
                      <a:pPr algn="just"/>
                      <a:r>
                        <a:rPr lang="en-US" sz="1500"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Thông</a:t>
                      </a:r>
                      <a:r>
                        <a:rPr lang="en-US" sz="150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500"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gió</a:t>
                      </a:r>
                      <a:r>
                        <a:rPr lang="en-US" sz="150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500"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cho</a:t>
                      </a:r>
                      <a:r>
                        <a:rPr lang="en-US" sz="150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500"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phòng</a:t>
                      </a:r>
                      <a:r>
                        <a:rPr lang="en-US" sz="150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500"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quạt</a:t>
                      </a:r>
                      <a:r>
                        <a:rPr lang="en-US" sz="150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500"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khói</a:t>
                      </a:r>
                      <a:endParaRPr lang="en-US" sz="1500" b="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1500" b="1"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A.2.29.10</a:t>
                      </a:r>
                      <a:r>
                        <a:rPr lang="vi-VN" sz="150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Các quạt dùng để đẩy các sản phẩm cháy ra ngoài phải được đặt trong các gian phòng riêng biệt, </a:t>
                      </a:r>
                      <a:r>
                        <a:rPr lang="vi-VN" sz="1500" kern="120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rPr>
                        <a:t>được bao bọc bằng các vách ngăn cháy loại 1, được thông gió bảo đảm trong TH có cháy nhiệt độ không khí trong phòng không </a:t>
                      </a:r>
                      <a:r>
                        <a:rPr lang="vi-VN" sz="1500" b="1" kern="120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rPr>
                        <a:t>vượt quá 60 ºC</a:t>
                      </a:r>
                      <a:r>
                        <a:rPr lang="vi-VN" sz="1500" kern="120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rPr>
                        <a:t>.</a:t>
                      </a:r>
                      <a:endParaRPr lang="en-US" sz="1500" kern="120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1500" b="1"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A.2.29.10</a:t>
                      </a:r>
                      <a:r>
                        <a:rPr lang="vi-VN" sz="150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Các quạt dùng để đẩy các sản phẩm cháy ra ngoài phải được đặt trong các gian phòng riêng biệt, được bao bọc bằng các vách ngăn cháy loại 1.</a:t>
                      </a:r>
                      <a:endParaRPr lang="en-US" sz="150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en-US" sz="1500" i="1"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Bỏ</a:t>
                      </a:r>
                      <a:r>
                        <a:rPr lang="en-US" sz="1500" i="1"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500" i="1"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nhiệt</a:t>
                      </a:r>
                      <a:r>
                        <a:rPr lang="en-US" sz="1500" i="1"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500" i="1"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độ</a:t>
                      </a:r>
                      <a:r>
                        <a:rPr lang="en-US" sz="1500" i="1"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60 </a:t>
                      </a:r>
                      <a:r>
                        <a:rPr lang="en-US" sz="1500" i="1" kern="1200" baseline="300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0</a:t>
                      </a:r>
                      <a:r>
                        <a:rPr lang="en-US" sz="1500" i="1"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C</a:t>
                      </a:r>
                      <a:endParaRPr lang="en-US" sz="1500" i="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65586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557984"/>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776812377"/>
              </p:ext>
            </p:extLst>
          </p:nvPr>
        </p:nvGraphicFramePr>
        <p:xfrm>
          <a:off x="37175" y="1005840"/>
          <a:ext cx="9111234" cy="5876432"/>
        </p:xfrm>
        <a:graphic>
          <a:graphicData uri="http://schemas.openxmlformats.org/drawingml/2006/table">
            <a:tbl>
              <a:tblPr firstRow="1" bandRow="1">
                <a:tableStyleId>{5C22544A-7EE6-4342-B048-85BDC9FD1C3A}</a:tableStyleId>
              </a:tblPr>
              <a:tblGrid>
                <a:gridCol w="749038">
                  <a:extLst>
                    <a:ext uri="{9D8B030D-6E8A-4147-A177-3AD203B41FA5}">
                      <a16:colId xmlns:a16="http://schemas.microsoft.com/office/drawing/2014/main" val="1411077708"/>
                    </a:ext>
                  </a:extLst>
                </a:gridCol>
                <a:gridCol w="769122">
                  <a:extLst>
                    <a:ext uri="{9D8B030D-6E8A-4147-A177-3AD203B41FA5}">
                      <a16:colId xmlns:a16="http://schemas.microsoft.com/office/drawing/2014/main" val="4040167514"/>
                    </a:ext>
                  </a:extLst>
                </a:gridCol>
                <a:gridCol w="3367043">
                  <a:extLst>
                    <a:ext uri="{9D8B030D-6E8A-4147-A177-3AD203B41FA5}">
                      <a16:colId xmlns:a16="http://schemas.microsoft.com/office/drawing/2014/main" val="20002"/>
                    </a:ext>
                  </a:extLst>
                </a:gridCol>
                <a:gridCol w="3247401">
                  <a:extLst>
                    <a:ext uri="{9D8B030D-6E8A-4147-A177-3AD203B41FA5}">
                      <a16:colId xmlns:a16="http://schemas.microsoft.com/office/drawing/2014/main" val="20003"/>
                    </a:ext>
                  </a:extLst>
                </a:gridCol>
                <a:gridCol w="978630">
                  <a:extLst>
                    <a:ext uri="{9D8B030D-6E8A-4147-A177-3AD203B41FA5}">
                      <a16:colId xmlns:a16="http://schemas.microsoft.com/office/drawing/2014/main" val="1894666468"/>
                    </a:ext>
                  </a:extLst>
                </a:gridCol>
              </a:tblGrid>
              <a:tr h="519572">
                <a:tc>
                  <a:txBody>
                    <a:bodyPr/>
                    <a:lstStyle/>
                    <a:p>
                      <a:pPr algn="ctr"/>
                      <a:r>
                        <a:rPr lang="en-US" sz="1500" dirty="0" err="1" smtClean="0"/>
                        <a:t>Điều</a:t>
                      </a:r>
                      <a:endParaRPr lang="en-US" sz="1500" dirty="0"/>
                    </a:p>
                  </a:txBody>
                  <a:tcPr/>
                </a:tc>
                <a:tc>
                  <a:txBody>
                    <a:bodyPr/>
                    <a:lstStyle/>
                    <a:p>
                      <a:pPr algn="ctr"/>
                      <a:endParaRPr lang="en-US"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06:2022/BXD</a:t>
                      </a:r>
                    </a:p>
                  </a:txBody>
                  <a:tcPr/>
                </a:tc>
                <a:tc>
                  <a:txBody>
                    <a:bodyPr/>
                    <a:lstStyle/>
                    <a:p>
                      <a:pPr algn="ctr"/>
                      <a:r>
                        <a:rPr lang="en-US" sz="1500" dirty="0" err="1" smtClean="0"/>
                        <a:t>Ghi</a:t>
                      </a:r>
                      <a:r>
                        <a:rPr lang="en-US" sz="1500" dirty="0" smtClean="0"/>
                        <a:t> </a:t>
                      </a:r>
                      <a:r>
                        <a:rPr lang="en-US" sz="1500" dirty="0" err="1" smtClean="0"/>
                        <a:t>chú</a:t>
                      </a:r>
                      <a:endParaRPr lang="en-US" sz="1500" dirty="0"/>
                    </a:p>
                  </a:txBody>
                  <a:tcPr/>
                </a:tc>
                <a:extLst>
                  <a:ext uri="{0D108BD9-81ED-4DB2-BD59-A6C34878D82A}">
                    <a16:rowId xmlns:a16="http://schemas.microsoft.com/office/drawing/2014/main" val="2393609304"/>
                  </a:ext>
                </a:extLst>
              </a:tr>
              <a:tr h="985959">
                <a:tc>
                  <a:txBody>
                    <a:bodyPr/>
                    <a:lstStyle/>
                    <a:p>
                      <a:r>
                        <a:rPr lang="vi-VN" sz="1500" dirty="0" smtClean="0">
                          <a:latin typeface="Calibri" panose="020F0502020204030204" pitchFamily="34" charset="0"/>
                          <a:ea typeface="Calibri" panose="020F0502020204030204" pitchFamily="34" charset="0"/>
                          <a:cs typeface="Calibri" panose="020F0502020204030204" pitchFamily="34" charset="0"/>
                        </a:rPr>
                        <a:t>A.</a:t>
                      </a:r>
                      <a:r>
                        <a:rPr lang="en-US" sz="1500" dirty="0" smtClean="0">
                          <a:latin typeface="Calibri" panose="020F0502020204030204" pitchFamily="34" charset="0"/>
                          <a:ea typeface="Calibri" panose="020F0502020204030204" pitchFamily="34" charset="0"/>
                          <a:cs typeface="Calibri" panose="020F0502020204030204" pitchFamily="34" charset="0"/>
                        </a:rPr>
                        <a:t>3</a:t>
                      </a:r>
                      <a:r>
                        <a:rPr lang="vi-VN" sz="1500" dirty="0" smtClean="0">
                          <a:latin typeface="Calibri" panose="020F0502020204030204" pitchFamily="34" charset="0"/>
                          <a:ea typeface="Calibri" panose="020F0502020204030204" pitchFamily="34" charset="0"/>
                          <a:cs typeface="Calibri" panose="020F0502020204030204" pitchFamily="34" charset="0"/>
                        </a:rPr>
                        <a:t>.</a:t>
                      </a:r>
                      <a:r>
                        <a:rPr lang="en-US" sz="1500" dirty="0" smtClean="0">
                          <a:latin typeface="Calibri" panose="020F0502020204030204" pitchFamily="34" charset="0"/>
                          <a:ea typeface="Calibri" panose="020F0502020204030204" pitchFamily="34" charset="0"/>
                          <a:cs typeface="Calibri" panose="020F0502020204030204" pitchFamily="34" charset="0"/>
                        </a:rPr>
                        <a:t>1.4</a:t>
                      </a:r>
                      <a:endParaRPr lang="vi-VN" sz="1500" dirty="0" smtClean="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en-US" sz="1450" b="1"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Chống</a:t>
                      </a:r>
                      <a:r>
                        <a:rPr lang="en-US" sz="1450" b="1" kern="1200" baseline="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450" b="1" kern="1200" baseline="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cháy</a:t>
                      </a:r>
                      <a:r>
                        <a:rPr lang="en-US" sz="1450" b="1" kern="1200" baseline="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450" b="1" kern="1200" baseline="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lan</a:t>
                      </a:r>
                      <a:r>
                        <a:rPr lang="en-US" sz="1450" b="1" kern="1200" baseline="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qua </a:t>
                      </a:r>
                      <a:r>
                        <a:rPr lang="en-US" sz="1450" b="1" kern="1200" baseline="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các</a:t>
                      </a:r>
                      <a:r>
                        <a:rPr lang="en-US" sz="1450" b="1" kern="1200" baseline="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BP </a:t>
                      </a:r>
                      <a:r>
                        <a:rPr lang="en-US" sz="1450" b="1" kern="1200" baseline="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ngăn</a:t>
                      </a:r>
                      <a:r>
                        <a:rPr lang="en-US" sz="1450" b="1" kern="1200" baseline="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450" b="1" kern="1200" baseline="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cháy</a:t>
                      </a:r>
                      <a:endParaRPr lang="en-US" sz="1450" b="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1450" b="1" i="0" kern="1200" dirty="0" smtClean="0">
                          <a:solidFill>
                            <a:schemeClr val="dk1"/>
                          </a:solidFill>
                          <a:effectLst/>
                          <a:latin typeface="Calibri" panose="020F0502020204030204" pitchFamily="34" charset="0"/>
                          <a:ea typeface="+mn-ea"/>
                          <a:cs typeface="Calibri" panose="020F0502020204030204" pitchFamily="34" charset="0"/>
                        </a:rPr>
                        <a:t>A.3.1.4</a:t>
                      </a:r>
                      <a:r>
                        <a:rPr lang="vi-VN" sz="1450" b="0" i="0" kern="1200" dirty="0" smtClean="0">
                          <a:solidFill>
                            <a:schemeClr val="dk1"/>
                          </a:solidFill>
                          <a:effectLst/>
                          <a:latin typeface="Calibri" panose="020F0502020204030204" pitchFamily="34" charset="0"/>
                          <a:ea typeface="+mn-ea"/>
                          <a:cs typeface="Calibri" panose="020F0502020204030204" pitchFamily="34" charset="0"/>
                        </a:rPr>
                        <a:t>  Tại các vị trí giao nhau giữa sàn ngăn cháy và các bộ phận ngăn cháy với kết cấu bao che của nhà phải có giải pháp bảo đảm không để cháy lan truyền qua các bộ phận ngăn cháy</a:t>
                      </a:r>
                      <a:endParaRPr lang="vi-VN" sz="145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en-US" sz="1450" b="1" i="0" kern="1200" dirty="0" smtClean="0">
                          <a:solidFill>
                            <a:schemeClr val="dk1"/>
                          </a:solidFill>
                          <a:effectLst/>
                          <a:latin typeface="Calibri" panose="020F0502020204030204" pitchFamily="34" charset="0"/>
                          <a:ea typeface="+mn-ea"/>
                          <a:cs typeface="Calibri" panose="020F0502020204030204" pitchFamily="34" charset="0"/>
                        </a:rPr>
                        <a:t>A.3.1.4</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Tại</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các</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vị</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trí</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giao</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nhau</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giữa</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sàn</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ngăn</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cháy</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và</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các</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bộ</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phận</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ngăn</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cháy</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với</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kết</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cấu</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bao</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che</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của</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nhà</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phải</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có</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giải</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pháp</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bảo</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đảm</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không</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để</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cháy</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lan</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truyền</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qua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các</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bộ</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phận</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ngăn</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chemeClr val="dk1"/>
                          </a:solidFill>
                          <a:effectLst/>
                          <a:latin typeface="Calibri" panose="020F0502020204030204" pitchFamily="34" charset="0"/>
                          <a:ea typeface="+mn-ea"/>
                          <a:cs typeface="Calibri" panose="020F0502020204030204" pitchFamily="34" charset="0"/>
                        </a:rPr>
                        <a:t>cháy</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rgbClr val="FF0000"/>
                          </a:solidFill>
                          <a:effectLst/>
                          <a:latin typeface="Calibri" panose="020F0502020204030204" pitchFamily="34" charset="0"/>
                          <a:ea typeface="+mn-ea"/>
                          <a:cs typeface="Calibri" panose="020F0502020204030204" pitchFamily="34" charset="0"/>
                        </a:rPr>
                        <a:t>Ngăn</a:t>
                      </a:r>
                      <a:r>
                        <a:rPr lang="en-US" sz="1450" b="0" i="0" kern="1200" dirty="0" smtClean="0">
                          <a:solidFill>
                            <a:srgbClr val="FF0000"/>
                          </a:solidFill>
                          <a:effectLst/>
                          <a:latin typeface="Calibri" panose="020F0502020204030204" pitchFamily="34" charset="0"/>
                          <a:ea typeface="+mn-ea"/>
                          <a:cs typeface="Calibri" panose="020F0502020204030204" pitchFamily="34" charset="0"/>
                        </a:rPr>
                        <a:t> </a:t>
                      </a:r>
                      <a:r>
                        <a:rPr lang="en-US" sz="1450" b="0" i="0" kern="1200" dirty="0" err="1" smtClean="0">
                          <a:solidFill>
                            <a:srgbClr val="FF0000"/>
                          </a:solidFill>
                          <a:effectLst/>
                          <a:latin typeface="Calibri" panose="020F0502020204030204" pitchFamily="34" charset="0"/>
                          <a:ea typeface="+mn-ea"/>
                          <a:cs typeface="Calibri" panose="020F0502020204030204" pitchFamily="34" charset="0"/>
                        </a:rPr>
                        <a:t>chặn</a:t>
                      </a:r>
                      <a:r>
                        <a:rPr lang="en-US" sz="1450" b="0" i="0" kern="1200" dirty="0" smtClean="0">
                          <a:solidFill>
                            <a:srgbClr val="FF0000"/>
                          </a:solidFill>
                          <a:effectLst/>
                          <a:latin typeface="Calibri" panose="020F0502020204030204" pitchFamily="34" charset="0"/>
                          <a:ea typeface="+mn-ea"/>
                          <a:cs typeface="Calibri" panose="020F0502020204030204" pitchFamily="34" charset="0"/>
                        </a:rPr>
                        <a:t> </a:t>
                      </a:r>
                      <a:r>
                        <a:rPr lang="en-US" sz="1450" b="0" i="0" kern="1200" dirty="0" err="1" smtClean="0">
                          <a:solidFill>
                            <a:srgbClr val="FF0000"/>
                          </a:solidFill>
                          <a:effectLst/>
                          <a:latin typeface="Calibri" panose="020F0502020204030204" pitchFamily="34" charset="0"/>
                          <a:ea typeface="+mn-ea"/>
                          <a:cs typeface="Calibri" panose="020F0502020204030204" pitchFamily="34" charset="0"/>
                        </a:rPr>
                        <a:t>cháy</a:t>
                      </a:r>
                      <a:r>
                        <a:rPr lang="en-US" sz="1450" b="0" i="0" kern="1200" dirty="0" smtClean="0">
                          <a:solidFill>
                            <a:srgbClr val="FF0000"/>
                          </a:solidFill>
                          <a:effectLst/>
                          <a:latin typeface="Calibri" panose="020F0502020204030204" pitchFamily="34" charset="0"/>
                          <a:ea typeface="+mn-ea"/>
                          <a:cs typeface="Calibri" panose="020F0502020204030204" pitchFamily="34" charset="0"/>
                        </a:rPr>
                        <a:t> </a:t>
                      </a:r>
                      <a:r>
                        <a:rPr lang="en-US" sz="1450" b="0" i="0" kern="1200" dirty="0" err="1" smtClean="0">
                          <a:solidFill>
                            <a:srgbClr val="FF0000"/>
                          </a:solidFill>
                          <a:effectLst/>
                          <a:latin typeface="Calibri" panose="020F0502020204030204" pitchFamily="34" charset="0"/>
                          <a:ea typeface="+mn-ea"/>
                          <a:cs typeface="Calibri" panose="020F0502020204030204" pitchFamily="34" charset="0"/>
                        </a:rPr>
                        <a:t>lan</a:t>
                      </a:r>
                      <a:r>
                        <a:rPr lang="en-US" sz="1450" b="0" i="0" kern="1200" dirty="0" smtClean="0">
                          <a:solidFill>
                            <a:srgbClr val="FF0000"/>
                          </a:solidFill>
                          <a:effectLst/>
                          <a:latin typeface="Calibri" panose="020F0502020204030204" pitchFamily="34" charset="0"/>
                          <a:ea typeface="+mn-ea"/>
                          <a:cs typeface="Calibri" panose="020F0502020204030204" pitchFamily="34" charset="0"/>
                        </a:rPr>
                        <a:t> </a:t>
                      </a:r>
                      <a:r>
                        <a:rPr lang="en-US" sz="1450" b="0" i="0" kern="1200" dirty="0" err="1" smtClean="0">
                          <a:solidFill>
                            <a:srgbClr val="FF0000"/>
                          </a:solidFill>
                          <a:effectLst/>
                          <a:latin typeface="Calibri" panose="020F0502020204030204" pitchFamily="34" charset="0"/>
                          <a:ea typeface="+mn-ea"/>
                          <a:cs typeface="Calibri" panose="020F0502020204030204" pitchFamily="34" charset="0"/>
                        </a:rPr>
                        <a:t>theo</a:t>
                      </a:r>
                      <a:r>
                        <a:rPr lang="en-US" sz="1450" b="0" i="0" kern="1200" dirty="0" smtClean="0">
                          <a:solidFill>
                            <a:srgbClr val="FF0000"/>
                          </a:solidFill>
                          <a:effectLst/>
                          <a:latin typeface="Calibri" panose="020F0502020204030204" pitchFamily="34" charset="0"/>
                          <a:ea typeface="+mn-ea"/>
                          <a:cs typeface="Calibri" panose="020F0502020204030204" pitchFamily="34" charset="0"/>
                        </a:rPr>
                        <a:t> </a:t>
                      </a:r>
                      <a:r>
                        <a:rPr lang="en-US" sz="1450" b="0" i="0" kern="1200" dirty="0" err="1" smtClean="0">
                          <a:solidFill>
                            <a:srgbClr val="FF0000"/>
                          </a:solidFill>
                          <a:effectLst/>
                          <a:latin typeface="Calibri" panose="020F0502020204030204" pitchFamily="34" charset="0"/>
                          <a:ea typeface="+mn-ea"/>
                          <a:cs typeface="Calibri" panose="020F0502020204030204" pitchFamily="34" charset="0"/>
                        </a:rPr>
                        <a:t>mặt</a:t>
                      </a:r>
                      <a:r>
                        <a:rPr lang="en-US" sz="1450" b="0" i="0" kern="1200" dirty="0" smtClean="0">
                          <a:solidFill>
                            <a:srgbClr val="FF0000"/>
                          </a:solidFill>
                          <a:effectLst/>
                          <a:latin typeface="Calibri" panose="020F0502020204030204" pitchFamily="34" charset="0"/>
                          <a:ea typeface="+mn-ea"/>
                          <a:cs typeface="Calibri" panose="020F0502020204030204" pitchFamily="34" charset="0"/>
                        </a:rPr>
                        <a:t> </a:t>
                      </a:r>
                      <a:r>
                        <a:rPr lang="en-US" sz="1450" b="0" i="0" kern="1200" dirty="0" err="1" smtClean="0">
                          <a:solidFill>
                            <a:srgbClr val="FF0000"/>
                          </a:solidFill>
                          <a:effectLst/>
                          <a:latin typeface="Calibri" panose="020F0502020204030204" pitchFamily="34" charset="0"/>
                          <a:ea typeface="+mn-ea"/>
                          <a:cs typeface="Calibri" panose="020F0502020204030204" pitchFamily="34" charset="0"/>
                        </a:rPr>
                        <a:t>ngoài</a:t>
                      </a:r>
                      <a:r>
                        <a:rPr lang="en-US" sz="1450" b="0" i="0" kern="1200" dirty="0" smtClean="0">
                          <a:solidFill>
                            <a:srgbClr val="FF0000"/>
                          </a:solidFill>
                          <a:effectLst/>
                          <a:latin typeface="Calibri" panose="020F0502020204030204" pitchFamily="34" charset="0"/>
                          <a:ea typeface="+mn-ea"/>
                          <a:cs typeface="Calibri" panose="020F0502020204030204" pitchFamily="34" charset="0"/>
                        </a:rPr>
                        <a:t> </a:t>
                      </a:r>
                      <a:r>
                        <a:rPr lang="en-US" sz="1450" b="0" i="0" kern="1200" dirty="0" err="1" smtClean="0">
                          <a:solidFill>
                            <a:srgbClr val="FF0000"/>
                          </a:solidFill>
                          <a:effectLst/>
                          <a:latin typeface="Calibri" panose="020F0502020204030204" pitchFamily="34" charset="0"/>
                          <a:ea typeface="+mn-ea"/>
                          <a:cs typeface="Calibri" panose="020F0502020204030204" pitchFamily="34" charset="0"/>
                        </a:rPr>
                        <a:t>nhà</a:t>
                      </a:r>
                      <a:r>
                        <a:rPr lang="en-US" sz="1450" b="0" i="0" kern="1200" dirty="0" smtClean="0">
                          <a:solidFill>
                            <a:srgbClr val="FF0000"/>
                          </a:solidFill>
                          <a:effectLst/>
                          <a:latin typeface="Calibri" panose="020F0502020204030204" pitchFamily="34" charset="0"/>
                          <a:ea typeface="+mn-ea"/>
                          <a:cs typeface="Calibri" panose="020F0502020204030204" pitchFamily="34" charset="0"/>
                        </a:rPr>
                        <a:t> </a:t>
                      </a:r>
                      <a:r>
                        <a:rPr lang="en-US" sz="1450" b="0" i="0" kern="1200" dirty="0" err="1" smtClean="0">
                          <a:solidFill>
                            <a:srgbClr val="FF0000"/>
                          </a:solidFill>
                          <a:effectLst/>
                          <a:latin typeface="Calibri" panose="020F0502020204030204" pitchFamily="34" charset="0"/>
                          <a:ea typeface="+mn-ea"/>
                          <a:cs typeface="Calibri" panose="020F0502020204030204" pitchFamily="34" charset="0"/>
                        </a:rPr>
                        <a:t>phải</a:t>
                      </a:r>
                      <a:r>
                        <a:rPr lang="en-US" sz="1450" b="0" i="0" kern="1200" dirty="0" smtClean="0">
                          <a:solidFill>
                            <a:srgbClr val="FF0000"/>
                          </a:solidFill>
                          <a:effectLst/>
                          <a:latin typeface="Calibri" panose="020F0502020204030204" pitchFamily="34" charset="0"/>
                          <a:ea typeface="+mn-ea"/>
                          <a:cs typeface="Calibri" panose="020F0502020204030204" pitchFamily="34" charset="0"/>
                        </a:rPr>
                        <a:t> </a:t>
                      </a:r>
                      <a:r>
                        <a:rPr lang="en-US" sz="1450" b="0" i="0" kern="1200" dirty="0" err="1" smtClean="0">
                          <a:solidFill>
                            <a:srgbClr val="FF0000"/>
                          </a:solidFill>
                          <a:effectLst/>
                          <a:latin typeface="Calibri" panose="020F0502020204030204" pitchFamily="34" charset="0"/>
                          <a:ea typeface="+mn-ea"/>
                          <a:cs typeface="Calibri" panose="020F0502020204030204" pitchFamily="34" charset="0"/>
                        </a:rPr>
                        <a:t>tuân</a:t>
                      </a:r>
                      <a:r>
                        <a:rPr lang="en-US" sz="1450" b="0" i="0" kern="1200" dirty="0" smtClean="0">
                          <a:solidFill>
                            <a:srgbClr val="FF0000"/>
                          </a:solidFill>
                          <a:effectLst/>
                          <a:latin typeface="Calibri" panose="020F0502020204030204" pitchFamily="34" charset="0"/>
                          <a:ea typeface="+mn-ea"/>
                          <a:cs typeface="Calibri" panose="020F0502020204030204" pitchFamily="34" charset="0"/>
                        </a:rPr>
                        <a:t> </a:t>
                      </a:r>
                      <a:r>
                        <a:rPr lang="en-US" sz="1450" b="0" i="0" kern="1200" dirty="0" err="1" smtClean="0">
                          <a:solidFill>
                            <a:srgbClr val="FF0000"/>
                          </a:solidFill>
                          <a:effectLst/>
                          <a:latin typeface="Calibri" panose="020F0502020204030204" pitchFamily="34" charset="0"/>
                          <a:ea typeface="+mn-ea"/>
                          <a:cs typeface="Calibri" panose="020F0502020204030204" pitchFamily="34" charset="0"/>
                        </a:rPr>
                        <a:t>thủ</a:t>
                      </a:r>
                      <a:r>
                        <a:rPr lang="en-US" sz="1450" b="0" i="0" kern="1200" dirty="0" smtClean="0">
                          <a:solidFill>
                            <a:srgbClr val="FF0000"/>
                          </a:solidFill>
                          <a:effectLst/>
                          <a:latin typeface="Calibri" panose="020F0502020204030204" pitchFamily="34" charset="0"/>
                          <a:ea typeface="+mn-ea"/>
                          <a:cs typeface="Calibri" panose="020F0502020204030204" pitchFamily="34" charset="0"/>
                        </a:rPr>
                        <a:t> </a:t>
                      </a:r>
                      <a:r>
                        <a:rPr lang="en-US" sz="1450" b="0" i="0" kern="1200" dirty="0" err="1" smtClean="0">
                          <a:solidFill>
                            <a:srgbClr val="FF0000"/>
                          </a:solidFill>
                          <a:effectLst/>
                          <a:latin typeface="Calibri" panose="020F0502020204030204" pitchFamily="34" charset="0"/>
                          <a:ea typeface="+mn-ea"/>
                          <a:cs typeface="Calibri" panose="020F0502020204030204" pitchFamily="34" charset="0"/>
                        </a:rPr>
                        <a:t>các</a:t>
                      </a:r>
                      <a:r>
                        <a:rPr lang="en-US" sz="1450" b="0" i="0" kern="1200" dirty="0" smtClean="0">
                          <a:solidFill>
                            <a:srgbClr val="FF0000"/>
                          </a:solidFill>
                          <a:effectLst/>
                          <a:latin typeface="Calibri" panose="020F0502020204030204" pitchFamily="34" charset="0"/>
                          <a:ea typeface="+mn-ea"/>
                          <a:cs typeface="Calibri" panose="020F0502020204030204" pitchFamily="34" charset="0"/>
                        </a:rPr>
                        <a:t> </a:t>
                      </a:r>
                      <a:r>
                        <a:rPr lang="en-US" sz="1450" b="0" i="0" kern="1200" dirty="0" err="1" smtClean="0">
                          <a:solidFill>
                            <a:srgbClr val="FF0000"/>
                          </a:solidFill>
                          <a:effectLst/>
                          <a:latin typeface="Calibri" panose="020F0502020204030204" pitchFamily="34" charset="0"/>
                          <a:ea typeface="+mn-ea"/>
                          <a:cs typeface="Calibri" panose="020F0502020204030204" pitchFamily="34" charset="0"/>
                        </a:rPr>
                        <a:t>yêu</a:t>
                      </a:r>
                      <a:r>
                        <a:rPr lang="en-US" sz="1450" b="0" i="0" kern="1200" dirty="0" smtClean="0">
                          <a:solidFill>
                            <a:srgbClr val="FF0000"/>
                          </a:solidFill>
                          <a:effectLst/>
                          <a:latin typeface="Calibri" panose="020F0502020204030204" pitchFamily="34" charset="0"/>
                          <a:ea typeface="+mn-ea"/>
                          <a:cs typeface="Calibri" panose="020F0502020204030204" pitchFamily="34" charset="0"/>
                        </a:rPr>
                        <a:t> </a:t>
                      </a:r>
                      <a:r>
                        <a:rPr lang="en-US" sz="1450" b="0" i="0" kern="1200" dirty="0" err="1" smtClean="0">
                          <a:solidFill>
                            <a:srgbClr val="FF0000"/>
                          </a:solidFill>
                          <a:effectLst/>
                          <a:latin typeface="Calibri" panose="020F0502020204030204" pitchFamily="34" charset="0"/>
                          <a:ea typeface="+mn-ea"/>
                          <a:cs typeface="Calibri" panose="020F0502020204030204" pitchFamily="34" charset="0"/>
                        </a:rPr>
                        <a:t>cầu</a:t>
                      </a:r>
                      <a:r>
                        <a:rPr lang="en-US" sz="1450" b="0" i="0" kern="1200" dirty="0" smtClean="0">
                          <a:solidFill>
                            <a:srgbClr val="FF0000"/>
                          </a:solidFill>
                          <a:effectLst/>
                          <a:latin typeface="Calibri" panose="020F0502020204030204" pitchFamily="34" charset="0"/>
                          <a:ea typeface="+mn-ea"/>
                          <a:cs typeface="Calibri" panose="020F0502020204030204" pitchFamily="34" charset="0"/>
                        </a:rPr>
                        <a:t> </a:t>
                      </a:r>
                      <a:r>
                        <a:rPr lang="en-US" sz="1450" b="0" i="0" kern="1200" dirty="0" err="1" smtClean="0">
                          <a:solidFill>
                            <a:srgbClr val="FF0000"/>
                          </a:solidFill>
                          <a:effectLst/>
                          <a:latin typeface="Calibri" panose="020F0502020204030204" pitchFamily="34" charset="0"/>
                          <a:ea typeface="+mn-ea"/>
                          <a:cs typeface="Calibri" panose="020F0502020204030204" pitchFamily="34" charset="0"/>
                        </a:rPr>
                        <a:t>tại</a:t>
                      </a:r>
                      <a:r>
                        <a:rPr lang="en-US" sz="1450" b="0" i="0" kern="1200" dirty="0" smtClean="0">
                          <a:solidFill>
                            <a:srgbClr val="FF0000"/>
                          </a:solidFill>
                          <a:effectLst/>
                          <a:latin typeface="Calibri" panose="020F0502020204030204" pitchFamily="34" charset="0"/>
                          <a:ea typeface="+mn-ea"/>
                          <a:cs typeface="Calibri" panose="020F0502020204030204" pitchFamily="34" charset="0"/>
                        </a:rPr>
                        <a:t> 4.32, 4.33</a:t>
                      </a:r>
                      <a:endParaRPr lang="vi-VN" sz="1450" b="0" i="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1450" i="1" dirty="0" smtClean="0">
                          <a:latin typeface="Calibri" panose="020F0502020204030204" pitchFamily="34" charset="0"/>
                          <a:ea typeface="Calibri" panose="020F0502020204030204" pitchFamily="34" charset="0"/>
                          <a:cs typeface="Calibri" panose="020F0502020204030204" pitchFamily="34" charset="0"/>
                        </a:rPr>
                        <a:t>Điều chỉnh</a:t>
                      </a:r>
                      <a:endParaRPr lang="en-US" sz="1450" i="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105099367"/>
                  </a:ext>
                </a:extLst>
              </a:tr>
              <a:tr h="1131741">
                <a:tc>
                  <a:txBody>
                    <a:bodyPr/>
                    <a:lstStyle/>
                    <a:p>
                      <a:r>
                        <a:rPr lang="en-US" sz="1500" dirty="0" smtClean="0">
                          <a:latin typeface="Calibri" panose="020F0502020204030204" pitchFamily="34" charset="0"/>
                          <a:ea typeface="Calibri" panose="020F0502020204030204" pitchFamily="34" charset="0"/>
                          <a:cs typeface="Calibri" panose="020F0502020204030204" pitchFamily="34" charset="0"/>
                        </a:rPr>
                        <a:t>A.3.1.7</a:t>
                      </a:r>
                      <a:endParaRPr lang="vi-VN" sz="1500" dirty="0" smtClean="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en-US" sz="1450" b="1"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Chia</a:t>
                      </a:r>
                      <a:r>
                        <a:rPr lang="en-US" sz="1450" b="1" kern="1200" baseline="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450" b="1" kern="120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hành</a:t>
                      </a:r>
                      <a:r>
                        <a:rPr lang="en-US" sz="1450" b="1" kern="1200" baseline="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450" b="1" kern="1200" baseline="0" dirty="0" err="1"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lang</a:t>
                      </a:r>
                      <a:endParaRPr lang="en-US" sz="1450" b="1"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1450" b="1" i="0" kern="1200" dirty="0" smtClean="0">
                          <a:solidFill>
                            <a:schemeClr val="dk1"/>
                          </a:solidFill>
                          <a:effectLst/>
                          <a:latin typeface="Calibri" panose="020F0502020204030204" pitchFamily="34" charset="0"/>
                          <a:ea typeface="+mn-ea"/>
                          <a:cs typeface="Calibri" panose="020F0502020204030204" pitchFamily="34" charset="0"/>
                        </a:rPr>
                        <a:t>A.3.1.7</a:t>
                      </a:r>
                      <a:r>
                        <a:rPr lang="vi-VN" sz="1450" b="0" i="0" kern="1200" dirty="0" smtClean="0">
                          <a:solidFill>
                            <a:schemeClr val="dk1"/>
                          </a:solidFill>
                          <a:effectLst/>
                          <a:latin typeface="Calibri" panose="020F0502020204030204" pitchFamily="34" charset="0"/>
                          <a:ea typeface="+mn-ea"/>
                          <a:cs typeface="Calibri" panose="020F0502020204030204" pitchFamily="34" charset="0"/>
                        </a:rPr>
                        <a:t>  Khoảng cách giới hạn cho phép từ cửa ra vào của căn hộ đến lối ra thoát nạn gần nhất (buồng thang bộ hoặc lối ra bên ngoài) phải tuân thủ A.2.19</a:t>
                      </a:r>
                      <a:endParaRPr lang="en-US" sz="1450" kern="120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1450" b="1" i="0" kern="1200" dirty="0" smtClean="0">
                          <a:solidFill>
                            <a:schemeClr val="dk1"/>
                          </a:solidFill>
                          <a:effectLst/>
                          <a:latin typeface="Calibri" panose="020F0502020204030204" pitchFamily="34" charset="0"/>
                          <a:ea typeface="+mn-ea"/>
                          <a:cs typeface="Calibri" panose="020F0502020204030204" pitchFamily="34" charset="0"/>
                        </a:rPr>
                        <a:t>A.3.1.7</a:t>
                      </a:r>
                      <a:r>
                        <a:rPr lang="vi-VN" sz="1450" b="0" i="0" kern="1200" dirty="0" smtClean="0">
                          <a:solidFill>
                            <a:schemeClr val="dk1"/>
                          </a:solidFill>
                          <a:effectLst/>
                          <a:latin typeface="Calibri" panose="020F0502020204030204" pitchFamily="34" charset="0"/>
                          <a:ea typeface="+mn-ea"/>
                          <a:cs typeface="Calibri" panose="020F0502020204030204" pitchFamily="34" charset="0"/>
                        </a:rPr>
                        <a:t>  </a:t>
                      </a:r>
                      <a:r>
                        <a:rPr lang="vi-VN" sz="1450" b="0" i="0" kern="1200" dirty="0" smtClean="0">
                          <a:solidFill>
                            <a:srgbClr val="FF0000"/>
                          </a:solidFill>
                          <a:effectLst/>
                          <a:latin typeface="Calibri" panose="020F0502020204030204" pitchFamily="34" charset="0"/>
                          <a:ea typeface="+mn-ea"/>
                          <a:cs typeface="Calibri" panose="020F0502020204030204" pitchFamily="34" charset="0"/>
                        </a:rPr>
                        <a:t>Việc ngăn chia và chiều dài cho phép của các đoạn được ngăn chia của hành lang trong nhà phải tuân thủ A.2.14</a:t>
                      </a:r>
                      <a:r>
                        <a:rPr lang="vi-VN" sz="1450" b="0" i="0" kern="1200" dirty="0" smtClean="0">
                          <a:solidFill>
                            <a:schemeClr val="dk1"/>
                          </a:solidFill>
                          <a:effectLst/>
                          <a:latin typeface="Calibri" panose="020F0502020204030204" pitchFamily="34" charset="0"/>
                          <a:ea typeface="+mn-ea"/>
                          <a:cs typeface="Calibri" panose="020F0502020204030204" pitchFamily="34" charset="0"/>
                        </a:rPr>
                        <a:t>. Khoảng cách giới hạn cho phép từ cửa ra vào của căn hộ đến lối ra thoát nạn gần nhất (buồng thang bộ hoặc lối ra bên ngoài) phải tuân thủ A.2.19</a:t>
                      </a:r>
                      <a:endParaRPr lang="en-US" sz="145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1450" i="1" dirty="0" smtClean="0">
                          <a:latin typeface="Calibri" panose="020F0502020204030204" pitchFamily="34" charset="0"/>
                          <a:ea typeface="Calibri" panose="020F0502020204030204" pitchFamily="34" charset="0"/>
                          <a:cs typeface="Calibri" panose="020F0502020204030204" pitchFamily="34" charset="0"/>
                        </a:rPr>
                        <a:t>Điều chỉnh</a:t>
                      </a:r>
                      <a:endParaRPr lang="en-US" sz="1450" i="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2"/>
                  </a:ext>
                </a:extLst>
              </a:tr>
              <a:tr h="1131741">
                <a:tc>
                  <a:txBody>
                    <a:bodyPr/>
                    <a:lstStyle/>
                    <a:p>
                      <a:endParaRPr lang="vi-VN" sz="1500" dirty="0" smtClean="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endParaRPr lang="en-US" sz="1450" b="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vi-VN" sz="1450" b="1" i="0" kern="1200" dirty="0" smtClean="0">
                          <a:solidFill>
                            <a:schemeClr val="dk1"/>
                          </a:solidFill>
                          <a:effectLst/>
                          <a:latin typeface="Calibri" panose="020F0502020204030204" pitchFamily="34" charset="0"/>
                          <a:ea typeface="+mn-ea"/>
                          <a:cs typeface="Calibri" panose="020F0502020204030204" pitchFamily="34" charset="0"/>
                        </a:rPr>
                        <a:t>A.3.1.19</a:t>
                      </a:r>
                      <a:r>
                        <a:rPr lang="vi-VN" sz="1450" b="0" i="0" kern="1200" dirty="0" smtClean="0">
                          <a:solidFill>
                            <a:schemeClr val="dk1"/>
                          </a:solidFill>
                          <a:effectLst/>
                          <a:latin typeface="Calibri" panose="020F0502020204030204" pitchFamily="34" charset="0"/>
                          <a:ea typeface="+mn-ea"/>
                          <a:cs typeface="Calibri" panose="020F0502020204030204" pitchFamily="34" charset="0"/>
                        </a:rPr>
                        <a:t> Các dây, cáp điện của nguồn điện cấp cho </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HT</a:t>
                      </a:r>
                      <a:r>
                        <a:rPr lang="vi-VN"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PCCC</a:t>
                      </a:r>
                      <a:r>
                        <a:rPr lang="vi-VN" sz="1450" b="0" i="0" kern="1200" dirty="0" smtClean="0">
                          <a:solidFill>
                            <a:schemeClr val="dk1"/>
                          </a:solidFill>
                          <a:effectLst/>
                          <a:latin typeface="Calibri" panose="020F0502020204030204" pitchFamily="34" charset="0"/>
                          <a:ea typeface="+mn-ea"/>
                          <a:cs typeface="Calibri" panose="020F0502020204030204" pitchFamily="34" charset="0"/>
                        </a:rPr>
                        <a:t> trong phạm vi </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1</a:t>
                      </a:r>
                      <a:r>
                        <a:rPr lang="vi-VN" sz="1450" b="0" i="0" kern="1200" dirty="0" smtClean="0">
                          <a:solidFill>
                            <a:schemeClr val="dk1"/>
                          </a:solidFill>
                          <a:effectLst/>
                          <a:latin typeface="Calibri" panose="020F0502020204030204" pitchFamily="34" charset="0"/>
                          <a:ea typeface="+mn-ea"/>
                          <a:cs typeface="Calibri" panose="020F0502020204030204" pitchFamily="34" charset="0"/>
                        </a:rPr>
                        <a:t> khoang cháy phải được </a:t>
                      </a:r>
                      <a:r>
                        <a:rPr lang="vi-VN" sz="1450" b="1" i="0" kern="1200" dirty="0" smtClean="0">
                          <a:solidFill>
                            <a:schemeClr val="dk1"/>
                          </a:solidFill>
                          <a:effectLst/>
                          <a:latin typeface="Calibri" panose="020F0502020204030204" pitchFamily="34" charset="0"/>
                          <a:ea typeface="+mn-ea"/>
                          <a:cs typeface="Calibri" panose="020F0502020204030204" pitchFamily="34" charset="0"/>
                        </a:rPr>
                        <a:t>đặt trong các ống hoặc hộp làm bằng </a:t>
                      </a:r>
                      <a:r>
                        <a:rPr lang="en-US" sz="1450" b="1" i="0" kern="1200" dirty="0" smtClean="0">
                          <a:solidFill>
                            <a:schemeClr val="dk1"/>
                          </a:solidFill>
                          <a:effectLst/>
                          <a:latin typeface="Calibri" panose="020F0502020204030204" pitchFamily="34" charset="0"/>
                          <a:ea typeface="+mn-ea"/>
                          <a:cs typeface="Calibri" panose="020F0502020204030204" pitchFamily="34" charset="0"/>
                        </a:rPr>
                        <a:t>VL</a:t>
                      </a:r>
                      <a:r>
                        <a:rPr lang="vi-VN" sz="1450" b="1" i="0" kern="1200" dirty="0" smtClean="0">
                          <a:solidFill>
                            <a:schemeClr val="dk1"/>
                          </a:solidFill>
                          <a:effectLst/>
                          <a:latin typeface="Calibri" panose="020F0502020204030204" pitchFamily="34" charset="0"/>
                          <a:ea typeface="+mn-ea"/>
                          <a:cs typeface="Calibri" panose="020F0502020204030204" pitchFamily="34" charset="0"/>
                        </a:rPr>
                        <a:t> không cháy hoặc bằng kim loại với các lớp bao che</a:t>
                      </a:r>
                      <a:r>
                        <a:rPr lang="vi-VN" sz="1450" b="0" i="0" kern="1200" dirty="0" smtClean="0">
                          <a:solidFill>
                            <a:schemeClr val="dk1"/>
                          </a:solidFill>
                          <a:effectLst/>
                          <a:latin typeface="Calibri" panose="020F0502020204030204" pitchFamily="34" charset="0"/>
                          <a:ea typeface="+mn-ea"/>
                          <a:cs typeface="Calibri" panose="020F0502020204030204" pitchFamily="34" charset="0"/>
                        </a:rPr>
                        <a:t>. Các ống hoặc hộp nằm trong khoang cháy phải bảo đảm </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GHCL</a:t>
                      </a:r>
                      <a:r>
                        <a:rPr lang="vi-VN" sz="1450" b="0" i="0" kern="1200" dirty="0" smtClean="0">
                          <a:solidFill>
                            <a:schemeClr val="dk1"/>
                          </a:solidFill>
                          <a:effectLst/>
                          <a:latin typeface="Calibri" panose="020F0502020204030204" pitchFamily="34" charset="0"/>
                          <a:ea typeface="+mn-ea"/>
                          <a:cs typeface="Calibri" panose="020F0502020204030204" pitchFamily="34" charset="0"/>
                        </a:rPr>
                        <a:t> ≥ </a:t>
                      </a:r>
                      <a:r>
                        <a:rPr lang="vi-VN" sz="1450" b="1" i="0" kern="1200" dirty="0" smtClean="0">
                          <a:solidFill>
                            <a:schemeClr val="dk1"/>
                          </a:solidFill>
                          <a:effectLst/>
                          <a:latin typeface="Calibri" panose="020F0502020204030204" pitchFamily="34" charset="0"/>
                          <a:ea typeface="+mn-ea"/>
                          <a:cs typeface="Calibri" panose="020F0502020204030204" pitchFamily="34" charset="0"/>
                        </a:rPr>
                        <a:t>REI 90</a:t>
                      </a:r>
                      <a:r>
                        <a:rPr lang="vi-VN" sz="1450" b="0" i="0" kern="1200" dirty="0" smtClean="0">
                          <a:solidFill>
                            <a:schemeClr val="dk1"/>
                          </a:solidFill>
                          <a:effectLst/>
                          <a:latin typeface="Calibri" panose="020F0502020204030204" pitchFamily="34" charset="0"/>
                          <a:ea typeface="+mn-ea"/>
                          <a:cs typeface="Calibri" panose="020F0502020204030204" pitchFamily="34" charset="0"/>
                        </a:rPr>
                        <a:t>, các ống nằm bên ngoài khoang cháy phải bảo đảm </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GHCL</a:t>
                      </a:r>
                      <a:r>
                        <a:rPr lang="vi-VN" sz="1450" b="0" i="0" kern="1200" dirty="0" smtClean="0">
                          <a:solidFill>
                            <a:schemeClr val="dk1"/>
                          </a:solidFill>
                          <a:effectLst/>
                          <a:latin typeface="Calibri" panose="020F0502020204030204" pitchFamily="34" charset="0"/>
                          <a:ea typeface="+mn-ea"/>
                          <a:cs typeface="Calibri" panose="020F0502020204030204" pitchFamily="34" charset="0"/>
                        </a:rPr>
                        <a:t> ≥ REI 120</a:t>
                      </a:r>
                      <a:endParaRPr lang="vi-VN" sz="1450" b="0" i="1" kern="1200" dirty="0" smtClean="0">
                        <a:solidFill>
                          <a:schemeClr val="dk1"/>
                        </a:solidFill>
                        <a:effectLst/>
                        <a:latin typeface="Calibri" panose="020F0502020204030204" pitchFamily="34" charset="0"/>
                        <a:ea typeface="+mn-ea"/>
                        <a:cs typeface="Calibri" panose="020F0502020204030204" pitchFamily="34" charset="0"/>
                      </a:endParaRPr>
                    </a:p>
                  </a:txBody>
                  <a:tcPr/>
                </a:tc>
                <a:tc>
                  <a:txBody>
                    <a:bodyPr/>
                    <a:lstStyle/>
                    <a:p>
                      <a:pPr algn="just"/>
                      <a:r>
                        <a:rPr lang="en-US" sz="1450" b="1" i="0" kern="1200" dirty="0" smtClean="0">
                          <a:solidFill>
                            <a:schemeClr val="dk1"/>
                          </a:solidFill>
                          <a:effectLst/>
                          <a:latin typeface="Calibri" panose="020F0502020204030204" pitchFamily="34" charset="0"/>
                          <a:ea typeface="+mn-ea"/>
                          <a:cs typeface="Calibri" panose="020F0502020204030204" pitchFamily="34" charset="0"/>
                        </a:rPr>
                        <a:t>A.3.1.17</a:t>
                      </a:r>
                      <a:r>
                        <a:rPr lang="en-US" sz="1450" b="0" i="0" kern="1200" dirty="0" smtClean="0">
                          <a:solidFill>
                            <a:schemeClr val="dk1"/>
                          </a:solidFill>
                          <a:effectLst/>
                          <a:latin typeface="Calibri" panose="020F0502020204030204" pitchFamily="34" charset="0"/>
                          <a:ea typeface="+mn-ea"/>
                          <a:cs typeface="Calibri" panose="020F0502020204030204" pitchFamily="34" charset="0"/>
                        </a:rPr>
                        <a:t>  </a:t>
                      </a:r>
                      <a:r>
                        <a:rPr lang="en-US" sz="1450" b="0" i="0" kern="1200" dirty="0" err="1" smtClean="0">
                          <a:solidFill>
                            <a:srgbClr val="FF0000"/>
                          </a:solidFill>
                          <a:effectLst/>
                          <a:latin typeface="Calibri" panose="020F0502020204030204" pitchFamily="34" charset="0"/>
                          <a:ea typeface="+mn-ea"/>
                          <a:cs typeface="Calibri" panose="020F0502020204030204" pitchFamily="34" charset="0"/>
                        </a:rPr>
                        <a:t>Yêu</a:t>
                      </a:r>
                      <a:r>
                        <a:rPr lang="en-US" sz="1450" b="0" i="0" kern="1200" dirty="0" smtClean="0">
                          <a:solidFill>
                            <a:srgbClr val="FF0000"/>
                          </a:solidFill>
                          <a:effectLst/>
                          <a:latin typeface="Calibri" panose="020F0502020204030204" pitchFamily="34" charset="0"/>
                          <a:ea typeface="+mn-ea"/>
                          <a:cs typeface="Calibri" panose="020F0502020204030204" pitchFamily="34" charset="0"/>
                        </a:rPr>
                        <a:t> </a:t>
                      </a:r>
                      <a:r>
                        <a:rPr lang="en-US" sz="1450" b="0" i="0" kern="1200" dirty="0" err="1" smtClean="0">
                          <a:solidFill>
                            <a:srgbClr val="FF0000"/>
                          </a:solidFill>
                          <a:effectLst/>
                          <a:latin typeface="Calibri" panose="020F0502020204030204" pitchFamily="34" charset="0"/>
                          <a:ea typeface="+mn-ea"/>
                          <a:cs typeface="Calibri" panose="020F0502020204030204" pitchFamily="34" charset="0"/>
                        </a:rPr>
                        <a:t>cầu</a:t>
                      </a:r>
                      <a:r>
                        <a:rPr lang="en-US" sz="1450" b="0" i="0" kern="1200" dirty="0" smtClean="0">
                          <a:solidFill>
                            <a:srgbClr val="FF0000"/>
                          </a:solidFill>
                          <a:effectLst/>
                          <a:latin typeface="Calibri" panose="020F0502020204030204" pitchFamily="34" charset="0"/>
                          <a:ea typeface="+mn-ea"/>
                          <a:cs typeface="Calibri" panose="020F0502020204030204" pitchFamily="34" charset="0"/>
                        </a:rPr>
                        <a:t> </a:t>
                      </a:r>
                      <a:r>
                        <a:rPr lang="en-US" sz="1450" b="0" i="0" kern="1200" dirty="0" err="1" smtClean="0">
                          <a:solidFill>
                            <a:srgbClr val="FF0000"/>
                          </a:solidFill>
                          <a:effectLst/>
                          <a:latin typeface="Calibri" panose="020F0502020204030204" pitchFamily="34" charset="0"/>
                          <a:ea typeface="+mn-ea"/>
                          <a:cs typeface="Calibri" panose="020F0502020204030204" pitchFamily="34" charset="0"/>
                        </a:rPr>
                        <a:t>bảo</a:t>
                      </a:r>
                      <a:r>
                        <a:rPr lang="en-US" sz="1450" b="0" i="0" kern="1200" dirty="0" smtClean="0">
                          <a:solidFill>
                            <a:srgbClr val="FF0000"/>
                          </a:solidFill>
                          <a:effectLst/>
                          <a:latin typeface="Calibri" panose="020F0502020204030204" pitchFamily="34" charset="0"/>
                          <a:ea typeface="+mn-ea"/>
                          <a:cs typeface="Calibri" panose="020F0502020204030204" pitchFamily="34" charset="0"/>
                        </a:rPr>
                        <a:t> </a:t>
                      </a:r>
                      <a:r>
                        <a:rPr lang="en-US" sz="1450" b="0" i="0" kern="1200" dirty="0" err="1" smtClean="0">
                          <a:solidFill>
                            <a:srgbClr val="FF0000"/>
                          </a:solidFill>
                          <a:effectLst/>
                          <a:latin typeface="Calibri" panose="020F0502020204030204" pitchFamily="34" charset="0"/>
                          <a:ea typeface="+mn-ea"/>
                          <a:cs typeface="Calibri" panose="020F0502020204030204" pitchFamily="34" charset="0"/>
                        </a:rPr>
                        <a:t>vệ</a:t>
                      </a:r>
                      <a:r>
                        <a:rPr lang="en-US" sz="1450" b="0" i="0" kern="1200" dirty="0" smtClean="0">
                          <a:solidFill>
                            <a:srgbClr val="FF0000"/>
                          </a:solidFill>
                          <a:effectLst/>
                          <a:latin typeface="Calibri" panose="020F0502020204030204" pitchFamily="34" charset="0"/>
                          <a:ea typeface="+mn-ea"/>
                          <a:cs typeface="Calibri" panose="020F0502020204030204" pitchFamily="34" charset="0"/>
                        </a:rPr>
                        <a:t> </a:t>
                      </a:r>
                      <a:r>
                        <a:rPr lang="en-US" sz="1450" b="0" i="0" kern="1200" dirty="0" err="1" smtClean="0">
                          <a:solidFill>
                            <a:srgbClr val="FF0000"/>
                          </a:solidFill>
                          <a:effectLst/>
                          <a:latin typeface="Calibri" panose="020F0502020204030204" pitchFamily="34" charset="0"/>
                          <a:ea typeface="+mn-ea"/>
                          <a:cs typeface="Calibri" panose="020F0502020204030204" pitchFamily="34" charset="0"/>
                        </a:rPr>
                        <a:t>chịu</a:t>
                      </a:r>
                      <a:r>
                        <a:rPr lang="en-US" sz="1450" b="0" i="0" kern="1200" dirty="0" smtClean="0">
                          <a:solidFill>
                            <a:srgbClr val="FF0000"/>
                          </a:solidFill>
                          <a:effectLst/>
                          <a:latin typeface="Calibri" panose="020F0502020204030204" pitchFamily="34" charset="0"/>
                          <a:ea typeface="+mn-ea"/>
                          <a:cs typeface="Calibri" panose="020F0502020204030204" pitchFamily="34" charset="0"/>
                        </a:rPr>
                        <a:t> </a:t>
                      </a:r>
                      <a:r>
                        <a:rPr lang="en-US" sz="1450" b="0" i="0" kern="1200" dirty="0" err="1" smtClean="0">
                          <a:solidFill>
                            <a:srgbClr val="FF0000"/>
                          </a:solidFill>
                          <a:effectLst/>
                          <a:latin typeface="Calibri" panose="020F0502020204030204" pitchFamily="34" charset="0"/>
                          <a:ea typeface="+mn-ea"/>
                          <a:cs typeface="Calibri" panose="020F0502020204030204" pitchFamily="34" charset="0"/>
                        </a:rPr>
                        <a:t>lửa</a:t>
                      </a:r>
                      <a:r>
                        <a:rPr lang="en-US" sz="1450" b="0" i="0" kern="1200" dirty="0" smtClean="0">
                          <a:solidFill>
                            <a:srgbClr val="FF0000"/>
                          </a:solidFill>
                          <a:effectLst/>
                          <a:latin typeface="Calibri" panose="020F0502020204030204" pitchFamily="34" charset="0"/>
                          <a:ea typeface="+mn-ea"/>
                          <a:cs typeface="Calibri" panose="020F0502020204030204" pitchFamily="34" charset="0"/>
                        </a:rPr>
                        <a:t> </a:t>
                      </a:r>
                      <a:r>
                        <a:rPr lang="en-US" sz="1450" b="0" i="0" kern="1200" dirty="0" err="1" smtClean="0">
                          <a:solidFill>
                            <a:srgbClr val="FF0000"/>
                          </a:solidFill>
                          <a:effectLst/>
                          <a:latin typeface="Calibri" panose="020F0502020204030204" pitchFamily="34" charset="0"/>
                          <a:ea typeface="+mn-ea"/>
                          <a:cs typeface="Calibri" panose="020F0502020204030204" pitchFamily="34" charset="0"/>
                        </a:rPr>
                        <a:t>đối</a:t>
                      </a:r>
                      <a:r>
                        <a:rPr lang="en-US" sz="1450" b="0" i="0" kern="1200" dirty="0" smtClean="0">
                          <a:solidFill>
                            <a:srgbClr val="FF0000"/>
                          </a:solidFill>
                          <a:effectLst/>
                          <a:latin typeface="Calibri" panose="020F0502020204030204" pitchFamily="34" charset="0"/>
                          <a:ea typeface="+mn-ea"/>
                          <a:cs typeface="Calibri" panose="020F0502020204030204" pitchFamily="34" charset="0"/>
                        </a:rPr>
                        <a:t> </a:t>
                      </a:r>
                      <a:r>
                        <a:rPr lang="en-US" sz="1450" b="0" i="0" kern="1200" dirty="0" err="1" smtClean="0">
                          <a:solidFill>
                            <a:srgbClr val="FF0000"/>
                          </a:solidFill>
                          <a:effectLst/>
                          <a:latin typeface="Calibri" panose="020F0502020204030204" pitchFamily="34" charset="0"/>
                          <a:ea typeface="+mn-ea"/>
                          <a:cs typeface="Calibri" panose="020F0502020204030204" pitchFamily="34" charset="0"/>
                        </a:rPr>
                        <a:t>với</a:t>
                      </a:r>
                      <a:r>
                        <a:rPr lang="en-US" sz="1450" b="0" i="0" kern="1200" dirty="0" smtClean="0">
                          <a:solidFill>
                            <a:srgbClr val="FF0000"/>
                          </a:solidFill>
                          <a:effectLst/>
                          <a:latin typeface="Calibri" panose="020F0502020204030204" pitchFamily="34" charset="0"/>
                          <a:ea typeface="+mn-ea"/>
                          <a:cs typeface="Calibri" panose="020F0502020204030204" pitchFamily="34" charset="0"/>
                        </a:rPr>
                        <a:t> </a:t>
                      </a:r>
                      <a:r>
                        <a:rPr lang="en-US" sz="1450" b="0" i="0" kern="1200" dirty="0" err="1" smtClean="0">
                          <a:solidFill>
                            <a:srgbClr val="FF0000"/>
                          </a:solidFill>
                          <a:effectLst/>
                          <a:latin typeface="Calibri" panose="020F0502020204030204" pitchFamily="34" charset="0"/>
                          <a:ea typeface="+mn-ea"/>
                          <a:cs typeface="Calibri" panose="020F0502020204030204" pitchFamily="34" charset="0"/>
                        </a:rPr>
                        <a:t>các</a:t>
                      </a:r>
                      <a:r>
                        <a:rPr lang="en-US" sz="1450" b="0" i="0" kern="1200" dirty="0" smtClean="0">
                          <a:solidFill>
                            <a:srgbClr val="FF0000"/>
                          </a:solidFill>
                          <a:effectLst/>
                          <a:latin typeface="Calibri" panose="020F0502020204030204" pitchFamily="34" charset="0"/>
                          <a:ea typeface="+mn-ea"/>
                          <a:cs typeface="Calibri" panose="020F0502020204030204" pitchFamily="34" charset="0"/>
                        </a:rPr>
                        <a:t> </a:t>
                      </a:r>
                      <a:r>
                        <a:rPr lang="en-US" sz="1450" b="0" i="0" kern="1200" dirty="0" err="1" smtClean="0">
                          <a:solidFill>
                            <a:srgbClr val="FF0000"/>
                          </a:solidFill>
                          <a:effectLst/>
                          <a:latin typeface="Calibri" panose="020F0502020204030204" pitchFamily="34" charset="0"/>
                          <a:ea typeface="+mn-ea"/>
                          <a:cs typeface="Calibri" panose="020F0502020204030204" pitchFamily="34" charset="0"/>
                        </a:rPr>
                        <a:t>dây</a:t>
                      </a:r>
                      <a:r>
                        <a:rPr lang="en-US" sz="1450" b="0" i="0" kern="1200" dirty="0" smtClean="0">
                          <a:solidFill>
                            <a:srgbClr val="FF0000"/>
                          </a:solidFill>
                          <a:effectLst/>
                          <a:latin typeface="Calibri" panose="020F0502020204030204" pitchFamily="34" charset="0"/>
                          <a:ea typeface="+mn-ea"/>
                          <a:cs typeface="Calibri" panose="020F0502020204030204" pitchFamily="34" charset="0"/>
                        </a:rPr>
                        <a:t>, </a:t>
                      </a:r>
                      <a:r>
                        <a:rPr lang="en-US" sz="1450" b="0" i="0" kern="1200" dirty="0" err="1" smtClean="0">
                          <a:solidFill>
                            <a:srgbClr val="FF0000"/>
                          </a:solidFill>
                          <a:effectLst/>
                          <a:latin typeface="Calibri" panose="020F0502020204030204" pitchFamily="34" charset="0"/>
                          <a:ea typeface="+mn-ea"/>
                          <a:cs typeface="Calibri" panose="020F0502020204030204" pitchFamily="34" charset="0"/>
                        </a:rPr>
                        <a:t>cáp</a:t>
                      </a:r>
                      <a:r>
                        <a:rPr lang="en-US" sz="1450" b="0" i="0" kern="1200" dirty="0" smtClean="0">
                          <a:solidFill>
                            <a:srgbClr val="FF0000"/>
                          </a:solidFill>
                          <a:effectLst/>
                          <a:latin typeface="Calibri" panose="020F0502020204030204" pitchFamily="34" charset="0"/>
                          <a:ea typeface="+mn-ea"/>
                          <a:cs typeface="Calibri" panose="020F0502020204030204" pitchFamily="34" charset="0"/>
                        </a:rPr>
                        <a:t> </a:t>
                      </a:r>
                      <a:r>
                        <a:rPr lang="en-US" sz="1450" b="0" i="0" kern="1200" dirty="0" err="1" smtClean="0">
                          <a:solidFill>
                            <a:srgbClr val="FF0000"/>
                          </a:solidFill>
                          <a:effectLst/>
                          <a:latin typeface="Calibri" panose="020F0502020204030204" pitchFamily="34" charset="0"/>
                          <a:ea typeface="+mn-ea"/>
                          <a:cs typeface="Calibri" panose="020F0502020204030204" pitchFamily="34" charset="0"/>
                        </a:rPr>
                        <a:t>điện</a:t>
                      </a:r>
                      <a:r>
                        <a:rPr lang="en-US" sz="1450" b="0" i="0" kern="1200" dirty="0" smtClean="0">
                          <a:solidFill>
                            <a:srgbClr val="FF0000"/>
                          </a:solidFill>
                          <a:effectLst/>
                          <a:latin typeface="Calibri" panose="020F0502020204030204" pitchFamily="34" charset="0"/>
                          <a:ea typeface="+mn-ea"/>
                          <a:cs typeface="Calibri" panose="020F0502020204030204" pitchFamily="34" charset="0"/>
                        </a:rPr>
                        <a:t> </a:t>
                      </a:r>
                      <a:r>
                        <a:rPr lang="en-US" sz="1450" b="0" i="0" kern="1200" dirty="0" err="1" smtClean="0">
                          <a:solidFill>
                            <a:srgbClr val="FF0000"/>
                          </a:solidFill>
                          <a:effectLst/>
                          <a:latin typeface="Calibri" panose="020F0502020204030204" pitchFamily="34" charset="0"/>
                          <a:ea typeface="+mn-ea"/>
                          <a:cs typeface="Calibri" panose="020F0502020204030204" pitchFamily="34" charset="0"/>
                        </a:rPr>
                        <a:t>của</a:t>
                      </a:r>
                      <a:r>
                        <a:rPr lang="en-US" sz="1450" b="0" i="0" kern="1200" dirty="0" smtClean="0">
                          <a:solidFill>
                            <a:srgbClr val="FF0000"/>
                          </a:solidFill>
                          <a:effectLst/>
                          <a:latin typeface="Calibri" panose="020F0502020204030204" pitchFamily="34" charset="0"/>
                          <a:ea typeface="+mn-ea"/>
                          <a:cs typeface="Calibri" panose="020F0502020204030204" pitchFamily="34" charset="0"/>
                        </a:rPr>
                        <a:t> </a:t>
                      </a:r>
                      <a:r>
                        <a:rPr lang="en-US" sz="1450" b="0" i="0" kern="1200" dirty="0" err="1" smtClean="0">
                          <a:solidFill>
                            <a:srgbClr val="FF0000"/>
                          </a:solidFill>
                          <a:effectLst/>
                          <a:latin typeface="Calibri" panose="020F0502020204030204" pitchFamily="34" charset="0"/>
                          <a:ea typeface="+mn-ea"/>
                          <a:cs typeface="Calibri" panose="020F0502020204030204" pitchFamily="34" charset="0"/>
                        </a:rPr>
                        <a:t>nguồn</a:t>
                      </a:r>
                      <a:r>
                        <a:rPr lang="en-US" sz="1450" b="0" i="0" kern="1200" dirty="0" smtClean="0">
                          <a:solidFill>
                            <a:srgbClr val="FF0000"/>
                          </a:solidFill>
                          <a:effectLst/>
                          <a:latin typeface="Calibri" panose="020F0502020204030204" pitchFamily="34" charset="0"/>
                          <a:ea typeface="+mn-ea"/>
                          <a:cs typeface="Calibri" panose="020F0502020204030204" pitchFamily="34" charset="0"/>
                        </a:rPr>
                        <a:t> </a:t>
                      </a:r>
                      <a:r>
                        <a:rPr lang="en-US" sz="1450" b="0" i="0" kern="1200" dirty="0" err="1" smtClean="0">
                          <a:solidFill>
                            <a:srgbClr val="FF0000"/>
                          </a:solidFill>
                          <a:effectLst/>
                          <a:latin typeface="Calibri" panose="020F0502020204030204" pitchFamily="34" charset="0"/>
                          <a:ea typeface="+mn-ea"/>
                          <a:cs typeface="Calibri" panose="020F0502020204030204" pitchFamily="34" charset="0"/>
                        </a:rPr>
                        <a:t>điện</a:t>
                      </a:r>
                      <a:r>
                        <a:rPr lang="en-US" sz="1450" b="0" i="0" kern="1200" dirty="0" smtClean="0">
                          <a:solidFill>
                            <a:srgbClr val="FF0000"/>
                          </a:solidFill>
                          <a:effectLst/>
                          <a:latin typeface="Calibri" panose="020F0502020204030204" pitchFamily="34" charset="0"/>
                          <a:ea typeface="+mn-ea"/>
                          <a:cs typeface="Calibri" panose="020F0502020204030204" pitchFamily="34" charset="0"/>
                        </a:rPr>
                        <a:t> </a:t>
                      </a:r>
                      <a:r>
                        <a:rPr lang="en-US" sz="1450" b="0" i="0" kern="1200" dirty="0" err="1" smtClean="0">
                          <a:solidFill>
                            <a:srgbClr val="FF0000"/>
                          </a:solidFill>
                          <a:effectLst/>
                          <a:latin typeface="Calibri" panose="020F0502020204030204" pitchFamily="34" charset="0"/>
                          <a:ea typeface="+mn-ea"/>
                          <a:cs typeface="Calibri" panose="020F0502020204030204" pitchFamily="34" charset="0"/>
                        </a:rPr>
                        <a:t>cấp</a:t>
                      </a:r>
                      <a:r>
                        <a:rPr lang="en-US" sz="1450" b="0" i="0" kern="1200" dirty="0" smtClean="0">
                          <a:solidFill>
                            <a:srgbClr val="FF0000"/>
                          </a:solidFill>
                          <a:effectLst/>
                          <a:latin typeface="Calibri" panose="020F0502020204030204" pitchFamily="34" charset="0"/>
                          <a:ea typeface="+mn-ea"/>
                          <a:cs typeface="Calibri" panose="020F0502020204030204" pitchFamily="34" charset="0"/>
                        </a:rPr>
                        <a:t> </a:t>
                      </a:r>
                      <a:r>
                        <a:rPr lang="en-US" sz="1450" b="0" i="0" kern="1200" dirty="0" err="1" smtClean="0">
                          <a:solidFill>
                            <a:srgbClr val="FF0000"/>
                          </a:solidFill>
                          <a:effectLst/>
                          <a:latin typeface="Calibri" panose="020F0502020204030204" pitchFamily="34" charset="0"/>
                          <a:ea typeface="+mn-ea"/>
                          <a:cs typeface="Calibri" panose="020F0502020204030204" pitchFamily="34" charset="0"/>
                        </a:rPr>
                        <a:t>cho</a:t>
                      </a:r>
                      <a:r>
                        <a:rPr lang="en-US" sz="1450" b="0" i="0" kern="1200" dirty="0" smtClean="0">
                          <a:solidFill>
                            <a:srgbClr val="FF0000"/>
                          </a:solidFill>
                          <a:effectLst/>
                          <a:latin typeface="Calibri" panose="020F0502020204030204" pitchFamily="34" charset="0"/>
                          <a:ea typeface="+mn-ea"/>
                          <a:cs typeface="Calibri" panose="020F0502020204030204" pitchFamily="34" charset="0"/>
                        </a:rPr>
                        <a:t> HT PCCC </a:t>
                      </a:r>
                      <a:r>
                        <a:rPr lang="en-US" sz="1450" b="1" i="0" kern="1200" dirty="0" err="1" smtClean="0">
                          <a:solidFill>
                            <a:srgbClr val="FF0000"/>
                          </a:solidFill>
                          <a:effectLst/>
                          <a:latin typeface="Calibri" panose="020F0502020204030204" pitchFamily="34" charset="0"/>
                          <a:ea typeface="+mn-ea"/>
                          <a:cs typeface="Calibri" panose="020F0502020204030204" pitchFamily="34" charset="0"/>
                        </a:rPr>
                        <a:t>thực</a:t>
                      </a:r>
                      <a:r>
                        <a:rPr lang="en-US" sz="1450" b="1" i="0" kern="1200" dirty="0" smtClean="0">
                          <a:solidFill>
                            <a:srgbClr val="FF0000"/>
                          </a:solidFill>
                          <a:effectLst/>
                          <a:latin typeface="Calibri" panose="020F0502020204030204" pitchFamily="34" charset="0"/>
                          <a:ea typeface="+mn-ea"/>
                          <a:cs typeface="Calibri" panose="020F0502020204030204" pitchFamily="34" charset="0"/>
                        </a:rPr>
                        <a:t> </a:t>
                      </a:r>
                      <a:r>
                        <a:rPr lang="en-US" sz="1450" b="1" i="0" kern="1200" dirty="0" err="1" smtClean="0">
                          <a:solidFill>
                            <a:srgbClr val="FF0000"/>
                          </a:solidFill>
                          <a:effectLst/>
                          <a:latin typeface="Calibri" panose="020F0502020204030204" pitchFamily="34" charset="0"/>
                          <a:ea typeface="+mn-ea"/>
                          <a:cs typeface="Calibri" panose="020F0502020204030204" pitchFamily="34" charset="0"/>
                        </a:rPr>
                        <a:t>hiện</a:t>
                      </a:r>
                      <a:r>
                        <a:rPr lang="en-US" sz="1450" b="1" i="0" kern="1200" dirty="0" smtClean="0">
                          <a:solidFill>
                            <a:srgbClr val="FF0000"/>
                          </a:solidFill>
                          <a:effectLst/>
                          <a:latin typeface="Calibri" panose="020F0502020204030204" pitchFamily="34" charset="0"/>
                          <a:ea typeface="+mn-ea"/>
                          <a:cs typeface="Calibri" panose="020F0502020204030204" pitchFamily="34" charset="0"/>
                        </a:rPr>
                        <a:t> </a:t>
                      </a:r>
                      <a:r>
                        <a:rPr lang="en-US" sz="1450" b="1" i="0" kern="1200" dirty="0" err="1" smtClean="0">
                          <a:solidFill>
                            <a:srgbClr val="FF0000"/>
                          </a:solidFill>
                          <a:effectLst/>
                          <a:latin typeface="Calibri" panose="020F0502020204030204" pitchFamily="34" charset="0"/>
                          <a:ea typeface="+mn-ea"/>
                          <a:cs typeface="Calibri" panose="020F0502020204030204" pitchFamily="34" charset="0"/>
                        </a:rPr>
                        <a:t>theo</a:t>
                      </a:r>
                      <a:r>
                        <a:rPr lang="en-US" sz="1450" b="1" i="0" kern="1200" dirty="0" smtClean="0">
                          <a:solidFill>
                            <a:srgbClr val="FF0000"/>
                          </a:solidFill>
                          <a:effectLst/>
                          <a:latin typeface="Calibri" panose="020F0502020204030204" pitchFamily="34" charset="0"/>
                          <a:ea typeface="+mn-ea"/>
                          <a:cs typeface="Calibri" panose="020F0502020204030204" pitchFamily="34" charset="0"/>
                        </a:rPr>
                        <a:t> A.2.28</a:t>
                      </a:r>
                      <a:endParaRPr lang="en-US" sz="1450" b="1"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en-US" sz="1450" i="1" dirty="0" smtClean="0">
                          <a:latin typeface="Calibri" panose="020F0502020204030204" pitchFamily="34" charset="0"/>
                          <a:ea typeface="Calibri" panose="020F0502020204030204" pitchFamily="34" charset="0"/>
                          <a:cs typeface="Calibri" panose="020F0502020204030204" pitchFamily="34" charset="0"/>
                        </a:rPr>
                        <a:t>Cho </a:t>
                      </a:r>
                      <a:r>
                        <a:rPr lang="en-US" sz="1450" i="1" dirty="0" err="1" smtClean="0">
                          <a:latin typeface="Calibri" panose="020F0502020204030204" pitchFamily="34" charset="0"/>
                          <a:ea typeface="Calibri" panose="020F0502020204030204" pitchFamily="34" charset="0"/>
                          <a:cs typeface="Calibri" panose="020F0502020204030204" pitchFamily="34" charset="0"/>
                        </a:rPr>
                        <a:t>phép</a:t>
                      </a:r>
                      <a:r>
                        <a:rPr lang="en-US" sz="1450" i="1" baseline="0" dirty="0" smtClean="0">
                          <a:latin typeface="Calibri" panose="020F0502020204030204" pitchFamily="34" charset="0"/>
                          <a:ea typeface="Calibri" panose="020F0502020204030204" pitchFamily="34" charset="0"/>
                          <a:cs typeface="Calibri" panose="020F0502020204030204" pitchFamily="34" charset="0"/>
                        </a:rPr>
                        <a:t> </a:t>
                      </a:r>
                      <a:r>
                        <a:rPr lang="en-US" sz="1450" i="1" baseline="0" dirty="0" err="1" smtClean="0">
                          <a:latin typeface="Calibri" panose="020F0502020204030204" pitchFamily="34" charset="0"/>
                          <a:ea typeface="Calibri" panose="020F0502020204030204" pitchFamily="34" charset="0"/>
                          <a:cs typeface="Calibri" panose="020F0502020204030204" pitchFamily="34" charset="0"/>
                        </a:rPr>
                        <a:t>đặt</a:t>
                      </a:r>
                      <a:r>
                        <a:rPr lang="en-US" sz="1450" i="1" baseline="0" dirty="0" smtClean="0">
                          <a:latin typeface="Calibri" panose="020F0502020204030204" pitchFamily="34" charset="0"/>
                          <a:ea typeface="Calibri" panose="020F0502020204030204" pitchFamily="34" charset="0"/>
                          <a:cs typeface="Calibri" panose="020F0502020204030204" pitchFamily="34" charset="0"/>
                        </a:rPr>
                        <a:t> </a:t>
                      </a:r>
                      <a:r>
                        <a:rPr lang="en-US" sz="1450" i="1" baseline="0" dirty="0" err="1" smtClean="0">
                          <a:latin typeface="Calibri" panose="020F0502020204030204" pitchFamily="34" charset="0"/>
                          <a:ea typeface="Calibri" panose="020F0502020204030204" pitchFamily="34" charset="0"/>
                          <a:cs typeface="Calibri" panose="020F0502020204030204" pitchFamily="34" charset="0"/>
                        </a:rPr>
                        <a:t>cáp</a:t>
                      </a:r>
                      <a:r>
                        <a:rPr lang="en-US" sz="1450" i="1" baseline="0" dirty="0" smtClean="0">
                          <a:latin typeface="Calibri" panose="020F0502020204030204" pitchFamily="34" charset="0"/>
                          <a:ea typeface="Calibri" panose="020F0502020204030204" pitchFamily="34" charset="0"/>
                          <a:cs typeface="Calibri" panose="020F0502020204030204" pitchFamily="34" charset="0"/>
                        </a:rPr>
                        <a:t> </a:t>
                      </a:r>
                      <a:r>
                        <a:rPr lang="en-US" sz="1450" i="1" baseline="0" dirty="0" err="1" smtClean="0">
                          <a:latin typeface="Calibri" panose="020F0502020204030204" pitchFamily="34" charset="0"/>
                          <a:ea typeface="Calibri" panose="020F0502020204030204" pitchFamily="34" charset="0"/>
                          <a:cs typeface="Calibri" panose="020F0502020204030204" pitchFamily="34" charset="0"/>
                        </a:rPr>
                        <a:t>chịu</a:t>
                      </a:r>
                      <a:r>
                        <a:rPr lang="en-US" sz="1450" i="1" baseline="0" dirty="0" smtClean="0">
                          <a:latin typeface="Calibri" panose="020F0502020204030204" pitchFamily="34" charset="0"/>
                          <a:ea typeface="Calibri" panose="020F0502020204030204" pitchFamily="34" charset="0"/>
                          <a:cs typeface="Calibri" panose="020F0502020204030204" pitchFamily="34" charset="0"/>
                        </a:rPr>
                        <a:t> </a:t>
                      </a:r>
                      <a:r>
                        <a:rPr lang="en-US" sz="1450" i="1" baseline="0" dirty="0" err="1" smtClean="0">
                          <a:latin typeface="Calibri" panose="020F0502020204030204" pitchFamily="34" charset="0"/>
                          <a:ea typeface="Calibri" panose="020F0502020204030204" pitchFamily="34" charset="0"/>
                          <a:cs typeface="Calibri" panose="020F0502020204030204" pitchFamily="34" charset="0"/>
                        </a:rPr>
                        <a:t>lửa</a:t>
                      </a:r>
                      <a:r>
                        <a:rPr lang="en-US" sz="1450" i="1" baseline="0" dirty="0" smtClean="0">
                          <a:latin typeface="Calibri" panose="020F0502020204030204" pitchFamily="34" charset="0"/>
                          <a:ea typeface="Calibri" panose="020F0502020204030204" pitchFamily="34" charset="0"/>
                          <a:cs typeface="Calibri" panose="020F0502020204030204" pitchFamily="34" charset="0"/>
                        </a:rPr>
                        <a:t> </a:t>
                      </a:r>
                      <a:r>
                        <a:rPr lang="en-US" sz="1450" i="1" baseline="0" dirty="0" err="1" smtClean="0">
                          <a:latin typeface="Calibri" panose="020F0502020204030204" pitchFamily="34" charset="0"/>
                          <a:ea typeface="Calibri" panose="020F0502020204030204" pitchFamily="34" charset="0"/>
                          <a:cs typeface="Calibri" panose="020F0502020204030204" pitchFamily="34" charset="0"/>
                        </a:rPr>
                        <a:t>ngoài</a:t>
                      </a:r>
                      <a:r>
                        <a:rPr lang="en-US" sz="1450" i="1" baseline="0" dirty="0" smtClean="0">
                          <a:latin typeface="Calibri" panose="020F0502020204030204" pitchFamily="34" charset="0"/>
                          <a:ea typeface="Calibri" panose="020F0502020204030204" pitchFamily="34" charset="0"/>
                          <a:cs typeface="Calibri" panose="020F0502020204030204" pitchFamily="34" charset="0"/>
                        </a:rPr>
                        <a:t> </a:t>
                      </a:r>
                      <a:r>
                        <a:rPr lang="en-US" sz="1450" i="1" baseline="0" dirty="0" err="1" smtClean="0">
                          <a:latin typeface="Calibri" panose="020F0502020204030204" pitchFamily="34" charset="0"/>
                          <a:ea typeface="Calibri" panose="020F0502020204030204" pitchFamily="34" charset="0"/>
                          <a:cs typeface="Calibri" panose="020F0502020204030204" pitchFamily="34" charset="0"/>
                        </a:rPr>
                        <a:t>ống</a:t>
                      </a:r>
                      <a:r>
                        <a:rPr lang="en-US" sz="1450" i="1" baseline="0" dirty="0" smtClean="0">
                          <a:latin typeface="Calibri" panose="020F0502020204030204" pitchFamily="34" charset="0"/>
                          <a:ea typeface="Calibri" panose="020F0502020204030204" pitchFamily="34" charset="0"/>
                          <a:cs typeface="Calibri" panose="020F0502020204030204" pitchFamily="34" charset="0"/>
                        </a:rPr>
                        <a:t> </a:t>
                      </a:r>
                      <a:r>
                        <a:rPr lang="en-US" sz="1450" i="1" baseline="0" dirty="0" err="1" smtClean="0">
                          <a:latin typeface="Calibri" panose="020F0502020204030204" pitchFamily="34" charset="0"/>
                          <a:ea typeface="Calibri" panose="020F0502020204030204" pitchFamily="34" charset="0"/>
                          <a:cs typeface="Calibri" panose="020F0502020204030204" pitchFamily="34" charset="0"/>
                        </a:rPr>
                        <a:t>hoặc</a:t>
                      </a:r>
                      <a:r>
                        <a:rPr lang="en-US" sz="1450" i="1" baseline="0" dirty="0" smtClean="0">
                          <a:latin typeface="Calibri" panose="020F0502020204030204" pitchFamily="34" charset="0"/>
                          <a:ea typeface="Calibri" panose="020F0502020204030204" pitchFamily="34" charset="0"/>
                          <a:cs typeface="Calibri" panose="020F0502020204030204" pitchFamily="34" charset="0"/>
                        </a:rPr>
                        <a:t> </a:t>
                      </a:r>
                      <a:r>
                        <a:rPr lang="en-US" sz="1450" i="1" baseline="0" dirty="0" err="1" smtClean="0">
                          <a:latin typeface="Calibri" panose="020F0502020204030204" pitchFamily="34" charset="0"/>
                          <a:ea typeface="Calibri" panose="020F0502020204030204" pitchFamily="34" charset="0"/>
                          <a:cs typeface="Calibri" panose="020F0502020204030204" pitchFamily="34" charset="0"/>
                        </a:rPr>
                        <a:t>hộp</a:t>
                      </a:r>
                      <a:r>
                        <a:rPr lang="en-US" sz="1450" i="1" baseline="0" dirty="0" smtClean="0">
                          <a:latin typeface="Calibri" panose="020F0502020204030204" pitchFamily="34" charset="0"/>
                          <a:ea typeface="Calibri" panose="020F0502020204030204" pitchFamily="34" charset="0"/>
                          <a:cs typeface="Calibri" panose="020F0502020204030204" pitchFamily="34" charset="0"/>
                        </a:rPr>
                        <a:t>; </a:t>
                      </a:r>
                      <a:endParaRPr lang="en-US" sz="1450" i="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18817118"/>
                  </a:ext>
                </a:extLst>
              </a:tr>
            </a:tbl>
          </a:graphicData>
        </a:graphic>
      </p:graphicFrame>
    </p:spTree>
    <p:extLst>
      <p:ext uri="{BB962C8B-B14F-4D97-AF65-F5344CB8AC3E}">
        <p14:creationId xmlns:p14="http://schemas.microsoft.com/office/powerpoint/2010/main" val="101160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630240"/>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248091229"/>
              </p:ext>
            </p:extLst>
          </p:nvPr>
        </p:nvGraphicFramePr>
        <p:xfrm>
          <a:off x="37175" y="1097283"/>
          <a:ext cx="9111234" cy="5621569"/>
        </p:xfrm>
        <a:graphic>
          <a:graphicData uri="http://schemas.openxmlformats.org/drawingml/2006/table">
            <a:tbl>
              <a:tblPr firstRow="1" bandRow="1">
                <a:tableStyleId>{5C22544A-7EE6-4342-B048-85BDC9FD1C3A}</a:tableStyleId>
              </a:tblPr>
              <a:tblGrid>
                <a:gridCol w="829517">
                  <a:extLst>
                    <a:ext uri="{9D8B030D-6E8A-4147-A177-3AD203B41FA5}">
                      <a16:colId xmlns:a16="http://schemas.microsoft.com/office/drawing/2014/main" val="1411077708"/>
                    </a:ext>
                  </a:extLst>
                </a:gridCol>
                <a:gridCol w="930303">
                  <a:extLst>
                    <a:ext uri="{9D8B030D-6E8A-4147-A177-3AD203B41FA5}">
                      <a16:colId xmlns:a16="http://schemas.microsoft.com/office/drawing/2014/main" val="4040167514"/>
                    </a:ext>
                  </a:extLst>
                </a:gridCol>
                <a:gridCol w="3252083">
                  <a:extLst>
                    <a:ext uri="{9D8B030D-6E8A-4147-A177-3AD203B41FA5}">
                      <a16:colId xmlns:a16="http://schemas.microsoft.com/office/drawing/2014/main" val="20002"/>
                    </a:ext>
                  </a:extLst>
                </a:gridCol>
                <a:gridCol w="3275938">
                  <a:extLst>
                    <a:ext uri="{9D8B030D-6E8A-4147-A177-3AD203B41FA5}">
                      <a16:colId xmlns:a16="http://schemas.microsoft.com/office/drawing/2014/main" val="20003"/>
                    </a:ext>
                  </a:extLst>
                </a:gridCol>
                <a:gridCol w="823393">
                  <a:extLst>
                    <a:ext uri="{9D8B030D-6E8A-4147-A177-3AD203B41FA5}">
                      <a16:colId xmlns:a16="http://schemas.microsoft.com/office/drawing/2014/main" val="1894666468"/>
                    </a:ext>
                  </a:extLst>
                </a:gridCol>
              </a:tblGrid>
              <a:tr h="519572">
                <a:tc>
                  <a:txBody>
                    <a:bodyPr/>
                    <a:lstStyle/>
                    <a:p>
                      <a:pPr algn="ctr"/>
                      <a:r>
                        <a:rPr lang="en-US" sz="1500" dirty="0" err="1" smtClean="0"/>
                        <a:t>Điều</a:t>
                      </a:r>
                      <a:endParaRPr lang="en-US" sz="1500" dirty="0"/>
                    </a:p>
                  </a:txBody>
                  <a:tcPr/>
                </a:tc>
                <a:tc>
                  <a:txBody>
                    <a:bodyPr/>
                    <a:lstStyle/>
                    <a:p>
                      <a:pPr algn="ctr"/>
                      <a:endParaRPr lang="en-US"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06:2022/BXD</a:t>
                      </a:r>
                    </a:p>
                  </a:txBody>
                  <a:tcPr/>
                </a:tc>
                <a:tc>
                  <a:txBody>
                    <a:bodyPr/>
                    <a:lstStyle/>
                    <a:p>
                      <a:pPr algn="ctr"/>
                      <a:r>
                        <a:rPr lang="en-US" sz="1500" dirty="0" err="1" smtClean="0"/>
                        <a:t>Ghi</a:t>
                      </a:r>
                      <a:r>
                        <a:rPr lang="en-US" sz="1500" dirty="0" smtClean="0"/>
                        <a:t> </a:t>
                      </a:r>
                      <a:r>
                        <a:rPr lang="en-US" sz="1500" dirty="0" err="1" smtClean="0"/>
                        <a:t>chú</a:t>
                      </a:r>
                      <a:endParaRPr lang="en-US" sz="1500" dirty="0"/>
                    </a:p>
                  </a:txBody>
                  <a:tcPr/>
                </a:tc>
                <a:extLst>
                  <a:ext uri="{0D108BD9-81ED-4DB2-BD59-A6C34878D82A}">
                    <a16:rowId xmlns:a16="http://schemas.microsoft.com/office/drawing/2014/main" val="2393609304"/>
                  </a:ext>
                </a:extLst>
              </a:tr>
              <a:tr h="347117">
                <a:tc grid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500" b="1" dirty="0" smtClean="0">
                          <a:latin typeface="Calibri" panose="020F0502020204030204" pitchFamily="34" charset="0"/>
                          <a:ea typeface="Calibri" panose="020F0502020204030204" pitchFamily="34" charset="0"/>
                          <a:cs typeface="Calibri" panose="020F0502020204030204" pitchFamily="34" charset="0"/>
                        </a:rPr>
                        <a:t>PHỤ LỤC B. </a:t>
                      </a:r>
                      <a:r>
                        <a:rPr lang="en-US" sz="1500" b="1" i="0" u="none" strike="noStrike"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PHÂN </a:t>
                      </a:r>
                      <a:r>
                        <a:rPr lang="vi-VN" sz="1500" b="1" i="0" u="none" strike="noStrike"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LOẠI</a:t>
                      </a:r>
                      <a:r>
                        <a:rPr lang="en-US" sz="1500" b="1" i="0" u="none" strike="noStrike"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vi-VN" sz="1500" b="1" i="0" u="none" strike="noStrike"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VLXD</a:t>
                      </a:r>
                      <a:r>
                        <a:rPr lang="en-US" sz="1500" b="1" i="0" u="none" strike="noStrike"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THEO ĐẶC TÍNH KỸ THUẬT VỀ CHÁY VÀ YÊU CẦU VỀ AN TOÀN CHÁY ĐỐI VỚI </a:t>
                      </a:r>
                      <a:r>
                        <a:rPr lang="vi-VN" sz="1500" b="1" i="0" u="none" strike="noStrike"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VL</a:t>
                      </a:r>
                      <a:endParaRPr lang="en-US" sz="1500" b="1" dirty="0" smtClean="0">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pPr algn="just"/>
                      <a:endParaRPr lang="en-US" sz="1500" b="0" dirty="0">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pPr algn="just"/>
                      <a:endParaRPr lang="vi-VN"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pPr algn="just"/>
                      <a:endParaRPr lang="vi-VN"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pPr algn="just"/>
                      <a:endParaRPr lang="en-US" sz="1500" i="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105099367"/>
                  </a:ext>
                </a:extLst>
              </a:tr>
              <a:tr h="747423">
                <a:tc>
                  <a:txBody>
                    <a:bodyPr/>
                    <a:lstStyle/>
                    <a:p>
                      <a:r>
                        <a:rPr lang="vi-VN" sz="1500" dirty="0" smtClean="0">
                          <a:latin typeface="Calibri" panose="020F0502020204030204" pitchFamily="34" charset="0"/>
                          <a:ea typeface="Calibri" panose="020F0502020204030204" pitchFamily="34" charset="0"/>
                          <a:cs typeface="Calibri" panose="020F0502020204030204" pitchFamily="34" charset="0"/>
                        </a:rPr>
                        <a:t>B.1.</a:t>
                      </a:r>
                      <a:r>
                        <a:rPr lang="en-US" sz="1500" dirty="0" smtClean="0">
                          <a:latin typeface="Calibri" panose="020F0502020204030204" pitchFamily="34" charset="0"/>
                          <a:ea typeface="Calibri" panose="020F0502020204030204" pitchFamily="34" charset="0"/>
                          <a:cs typeface="Calibri" panose="020F0502020204030204" pitchFamily="34" charset="0"/>
                        </a:rPr>
                        <a:t>4</a:t>
                      </a:r>
                      <a:endParaRPr lang="vi-VN" sz="1500" dirty="0" smtClean="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1500" b="0" dirty="0" smtClean="0">
                          <a:latin typeface="Calibri" panose="020F0502020204030204" pitchFamily="34" charset="0"/>
                          <a:ea typeface="Calibri" panose="020F0502020204030204" pitchFamily="34" charset="0"/>
                          <a:cs typeface="Calibri" panose="020F0502020204030204" pitchFamily="34" charset="0"/>
                        </a:rPr>
                        <a:t>Bảng B.3</a:t>
                      </a:r>
                      <a:endParaRPr lang="en-US" sz="1500" b="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150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CHÚ THÍCH: Các thông số thử nghiệm được xác định theo </a:t>
                      </a:r>
                      <a:r>
                        <a:rPr lang="vi-VN" sz="1500" kern="120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rPr>
                        <a:t>ISO 9239-2</a:t>
                      </a:r>
                      <a:r>
                        <a:rPr lang="vi-VN" sz="150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hoặc tiêu chuẩn tương đương</a:t>
                      </a:r>
                      <a:endParaRPr lang="vi-VN"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150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CHÚ THÍCH: Các thông số thử nghiệm được xác định theo </a:t>
                      </a:r>
                      <a:r>
                        <a:rPr lang="vi-VN" sz="150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ISO 5658-2, ISO 9239</a:t>
                      </a:r>
                      <a:r>
                        <a:rPr lang="vi-VN" sz="150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hoặc tiêu chuẩn tương đương</a:t>
                      </a:r>
                      <a:endParaRPr lang="vi-VN"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1500" i="1" dirty="0" smtClean="0">
                          <a:latin typeface="Calibri" panose="020F0502020204030204" pitchFamily="34" charset="0"/>
                          <a:ea typeface="Calibri" panose="020F0502020204030204" pitchFamily="34" charset="0"/>
                          <a:cs typeface="Calibri" panose="020F0502020204030204" pitchFamily="34" charset="0"/>
                        </a:rPr>
                        <a:t>Điều chỉnh</a:t>
                      </a:r>
                      <a:endParaRPr lang="en-US" sz="1500" i="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2"/>
                  </a:ext>
                </a:extLst>
              </a:tr>
              <a:tr h="320040">
                <a:tc>
                  <a:txBody>
                    <a:bodyPr/>
                    <a:lstStyle/>
                    <a:p>
                      <a:r>
                        <a:rPr lang="vi-VN" sz="1500" dirty="0" smtClean="0">
                          <a:latin typeface="Calibri" panose="020F0502020204030204" pitchFamily="34" charset="0"/>
                          <a:ea typeface="Calibri" panose="020F0502020204030204" pitchFamily="34" charset="0"/>
                          <a:cs typeface="Calibri" panose="020F0502020204030204" pitchFamily="34" charset="0"/>
                        </a:rPr>
                        <a:t>B.2</a:t>
                      </a:r>
                    </a:p>
                  </a:txBody>
                  <a:tcPr/>
                </a:tc>
                <a:tc>
                  <a:txBody>
                    <a:bodyPr/>
                    <a:lstStyle/>
                    <a:p>
                      <a:pPr algn="just"/>
                      <a:endParaRPr lang="en-US" sz="1500" b="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endParaRPr lang="en-US" sz="1500" kern="120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1500" b="0" kern="1200"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rPr>
                        <a:t>Bổ sung </a:t>
                      </a:r>
                    </a:p>
                    <a:p>
                      <a:pPr marL="174625" indent="-174625" algn="just">
                        <a:buFontTx/>
                        <a:buChar char="-"/>
                      </a:pPr>
                      <a:r>
                        <a:rPr lang="vi-VN" sz="1500" b="1"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Bảng B.6</a:t>
                      </a:r>
                      <a:r>
                        <a:rPr lang="vi-VN" sz="1500" b="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Cấp</a:t>
                      </a:r>
                      <a:r>
                        <a:rPr lang="en-US" sz="1500" b="0" i="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nguy</a:t>
                      </a:r>
                      <a:r>
                        <a:rPr lang="en-US" sz="1500" b="0" i="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hiểm</a:t>
                      </a:r>
                      <a:r>
                        <a:rPr lang="en-US" sz="1500" b="0" i="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cháy</a:t>
                      </a:r>
                      <a:r>
                        <a:rPr lang="en-US" sz="1500" b="0" i="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của</a:t>
                      </a:r>
                      <a:r>
                        <a:rPr lang="en-US" sz="1500" b="0" i="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vật</a:t>
                      </a:r>
                      <a:r>
                        <a:rPr lang="en-US" sz="1500" b="0" i="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liệu</a:t>
                      </a:r>
                      <a:endParaRPr lang="vi-VN" sz="1500" b="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pPr marL="174625" indent="-174625" algn="just">
                        <a:buFontTx/>
                        <a:buChar char="-"/>
                      </a:pPr>
                      <a:r>
                        <a:rPr lang="vi-VN" sz="1500" b="1"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Bảng B.7</a:t>
                      </a:r>
                      <a:r>
                        <a:rPr lang="vi-VN" sz="1500" b="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Danh</a:t>
                      </a:r>
                      <a:r>
                        <a:rPr lang="en-US" sz="1500" b="0" i="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mục</a:t>
                      </a:r>
                      <a:r>
                        <a:rPr lang="en-US" sz="1500" b="0" i="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các</a:t>
                      </a:r>
                      <a:r>
                        <a:rPr lang="en-US" sz="1500" b="0" i="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chỉ</a:t>
                      </a:r>
                      <a:r>
                        <a:rPr lang="en-US" sz="1500" b="0" i="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tiêu</a:t>
                      </a:r>
                      <a:r>
                        <a:rPr lang="en-US" sz="1500" b="0" i="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về</a:t>
                      </a:r>
                      <a:r>
                        <a:rPr lang="en-US" sz="1500" b="0" i="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tính</a:t>
                      </a:r>
                      <a:r>
                        <a:rPr lang="en-US" sz="1500" b="0" i="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nguy</a:t>
                      </a:r>
                      <a:r>
                        <a:rPr lang="en-US" sz="1500" b="0" i="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hiểm</a:t>
                      </a:r>
                      <a:r>
                        <a:rPr lang="en-US" sz="1500" b="0" i="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cháy</a:t>
                      </a:r>
                      <a:r>
                        <a:rPr lang="en-US" sz="1500" b="0" i="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cần</a:t>
                      </a:r>
                      <a:r>
                        <a:rPr lang="en-US" sz="1500" b="0" i="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thiết</a:t>
                      </a:r>
                      <a:r>
                        <a:rPr lang="en-US" sz="1500" b="0" i="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phụ</a:t>
                      </a:r>
                      <a:r>
                        <a:rPr lang="en-US" sz="1500" b="0" i="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thuộc</a:t>
                      </a:r>
                      <a:r>
                        <a:rPr lang="en-US" sz="1500" b="0" i="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vào</a:t>
                      </a:r>
                      <a:r>
                        <a:rPr lang="en-US" sz="1500" b="0" i="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công</a:t>
                      </a:r>
                      <a:r>
                        <a:rPr lang="en-US" sz="1500" b="0" i="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dụng</a:t>
                      </a:r>
                      <a:r>
                        <a:rPr lang="en-US" sz="1500" b="0" i="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của</a:t>
                      </a:r>
                      <a:r>
                        <a:rPr lang="en-US" sz="1500" b="0" i="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vật</a:t>
                      </a:r>
                      <a:r>
                        <a:rPr lang="en-US" sz="1500" b="0" i="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liệu</a:t>
                      </a:r>
                      <a:r>
                        <a:rPr lang="en-US" sz="1500" b="0" i="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xây</a:t>
                      </a:r>
                      <a:r>
                        <a:rPr lang="en-US" sz="1500" b="0" i="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1500" b="0" i="0" kern="1200" dirty="0" err="1"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dựng</a:t>
                      </a:r>
                      <a:endParaRPr lang="vi-VN" sz="1500" b="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pPr marL="174625" indent="-174625" algn="just">
                        <a:buFontTx/>
                        <a:buChar char="-"/>
                      </a:pPr>
                      <a:r>
                        <a:rPr lang="vi-VN" sz="1500" b="1"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Bảng B.8</a:t>
                      </a:r>
                      <a:r>
                        <a:rPr lang="vi-VN" sz="1500" b="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vi-VN" sz="1500" b="0" i="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Phạm vi áp dụng của vật liệu hoàn thiện, trang trí, vật liệu ốp lát và vật liệu phủ sàn trên đường thoát nạn.</a:t>
                      </a:r>
                    </a:p>
                    <a:p>
                      <a:pPr marL="174625" indent="-174625" algn="just">
                        <a:buFontTx/>
                        <a:buChar char="-"/>
                      </a:pPr>
                      <a:r>
                        <a:rPr lang="vi-VN" sz="1500" b="1"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Bảng B.9</a:t>
                      </a:r>
                      <a:r>
                        <a:rPr lang="vi-VN" sz="1500" b="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 Phạm vi áp dụng của vật liệu hoàn thiện, trang trí, vật liệu ốp lát và vật liệu phủ sàn</a:t>
                      </a:r>
                      <a:r>
                        <a:rPr lang="vi-VN" sz="1500" b="0" i="0" kern="1200" baseline="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vi-VN" sz="1500" b="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trong các gian phòng chung, trừ sân thi đấu thể thao và sàn của phòng nhảy</a:t>
                      </a:r>
                      <a:endParaRPr lang="vi-VN" sz="1500" b="0" i="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pPr marL="285750" indent="-285750" algn="just">
                        <a:buFontTx/>
                        <a:buChar char="-"/>
                      </a:pPr>
                      <a:endParaRPr lang="en-US" sz="1500" b="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endParaRPr lang="en-US" sz="1500" i="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882733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0" y="832789"/>
            <a:ext cx="847310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2"/>
            </a:pPr>
            <a:r>
              <a:rPr lang="en-US" sz="20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SƠ LƯỢC CÁC LẦN BAN HÀNH MỚI QCVN GIAI ĐOẠN 2019-2023</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NHỮNG THAY ĐỔI CỦA HỆ THỐNG QUY CHUẨN VIỆT NAM NĂM 2022 - 2023</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7" name="Right Arrow 6"/>
          <p:cNvSpPr/>
          <p:nvPr/>
        </p:nvSpPr>
        <p:spPr>
          <a:xfrm>
            <a:off x="2756742" y="3074332"/>
            <a:ext cx="643812" cy="2052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400554" y="2723782"/>
            <a:ext cx="2155373" cy="9330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latin typeface="+mj-lt"/>
              </a:rPr>
              <a:t>QCVN 06:2020/BXD</a:t>
            </a:r>
            <a:endParaRPr lang="en-US" dirty="0">
              <a:latin typeface="+mj-lt"/>
            </a:endParaRPr>
          </a:p>
        </p:txBody>
      </p:sp>
      <p:sp>
        <p:nvSpPr>
          <p:cNvPr id="23" name="Oval 22"/>
          <p:cNvSpPr/>
          <p:nvPr/>
        </p:nvSpPr>
        <p:spPr>
          <a:xfrm>
            <a:off x="601369" y="2735746"/>
            <a:ext cx="2155373" cy="9330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latin typeface="+mj-lt"/>
              </a:rPr>
              <a:t>QCXDVN 06:2010</a:t>
            </a:r>
            <a:endParaRPr lang="en-US" dirty="0">
              <a:latin typeface="+mj-lt"/>
            </a:endParaRPr>
          </a:p>
        </p:txBody>
      </p:sp>
      <p:sp>
        <p:nvSpPr>
          <p:cNvPr id="24" name="Text Placeholder 7"/>
          <p:cNvSpPr txBox="1">
            <a:spLocks/>
          </p:cNvSpPr>
          <p:nvPr/>
        </p:nvSpPr>
        <p:spPr>
          <a:xfrm>
            <a:off x="704237" y="1655469"/>
            <a:ext cx="6906827"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lphaLcPeriod" startAt="5"/>
            </a:pPr>
            <a:r>
              <a:rPr lang="vi-VN"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An toàn cháy cho nhà và công trình</a:t>
            </a:r>
            <a:endParaRPr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5" name="Right Arrow 24"/>
          <p:cNvSpPr/>
          <p:nvPr/>
        </p:nvSpPr>
        <p:spPr>
          <a:xfrm>
            <a:off x="5555927" y="3076710"/>
            <a:ext cx="643812" cy="2052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199739" y="2710439"/>
            <a:ext cx="2155373" cy="9330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latin typeface="+mj-lt"/>
              </a:rPr>
              <a:t>QCVN 06:2021/BXD</a:t>
            </a:r>
            <a:endParaRPr lang="en-US" dirty="0">
              <a:latin typeface="+mj-lt"/>
            </a:endParaRPr>
          </a:p>
        </p:txBody>
      </p:sp>
      <p:sp>
        <p:nvSpPr>
          <p:cNvPr id="29" name="Oval 28"/>
          <p:cNvSpPr/>
          <p:nvPr/>
        </p:nvSpPr>
        <p:spPr>
          <a:xfrm>
            <a:off x="6199738" y="4295727"/>
            <a:ext cx="2155373" cy="9330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latin typeface="+mj-lt"/>
              </a:rPr>
              <a:t>QCVN 06:2022/BXD</a:t>
            </a:r>
            <a:endParaRPr lang="en-US" dirty="0">
              <a:latin typeface="+mj-lt"/>
            </a:endParaRPr>
          </a:p>
        </p:txBody>
      </p:sp>
      <p:sp>
        <p:nvSpPr>
          <p:cNvPr id="11" name="Down Arrow 10"/>
          <p:cNvSpPr/>
          <p:nvPr/>
        </p:nvSpPr>
        <p:spPr>
          <a:xfrm>
            <a:off x="7169896" y="3643500"/>
            <a:ext cx="215057" cy="65222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eft Arrow 11"/>
          <p:cNvSpPr/>
          <p:nvPr/>
        </p:nvSpPr>
        <p:spPr>
          <a:xfrm>
            <a:off x="5555927" y="4634789"/>
            <a:ext cx="643811" cy="22393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3400554" y="4280225"/>
            <a:ext cx="2155373" cy="9330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latin typeface="+mj-lt"/>
              </a:rPr>
              <a:t>QCVN 06:202x/BXD</a:t>
            </a:r>
            <a:endParaRPr lang="en-US" dirty="0">
              <a:latin typeface="+mj-lt"/>
            </a:endParaRPr>
          </a:p>
        </p:txBody>
      </p:sp>
    </p:spTree>
    <p:extLst>
      <p:ext uri="{BB962C8B-B14F-4D97-AF65-F5344CB8AC3E}">
        <p14:creationId xmlns:p14="http://schemas.microsoft.com/office/powerpoint/2010/main" val="216715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630240"/>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5587" y="1096778"/>
            <a:ext cx="5325658" cy="5769462"/>
          </a:xfrm>
          <a:prstGeom prst="rect">
            <a:avLst/>
          </a:prstGeom>
        </p:spPr>
      </p:pic>
    </p:spTree>
    <p:extLst>
      <p:ext uri="{BB962C8B-B14F-4D97-AF65-F5344CB8AC3E}">
        <p14:creationId xmlns:p14="http://schemas.microsoft.com/office/powerpoint/2010/main" val="176763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630240"/>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880" y="1096778"/>
            <a:ext cx="7138333" cy="5776187"/>
          </a:xfrm>
          <a:prstGeom prst="rect">
            <a:avLst/>
          </a:prstGeom>
        </p:spPr>
      </p:pic>
    </p:spTree>
    <p:extLst>
      <p:ext uri="{BB962C8B-B14F-4D97-AF65-F5344CB8AC3E}">
        <p14:creationId xmlns:p14="http://schemas.microsoft.com/office/powerpoint/2010/main" val="25185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630240"/>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424" y="1096778"/>
            <a:ext cx="7804268" cy="5731259"/>
          </a:xfrm>
          <a:prstGeom prst="rect">
            <a:avLst/>
          </a:prstGeom>
        </p:spPr>
      </p:pic>
    </p:spTree>
    <p:extLst>
      <p:ext uri="{BB962C8B-B14F-4D97-AF65-F5344CB8AC3E}">
        <p14:creationId xmlns:p14="http://schemas.microsoft.com/office/powerpoint/2010/main" val="3611132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630240"/>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510670575"/>
              </p:ext>
            </p:extLst>
          </p:nvPr>
        </p:nvGraphicFramePr>
        <p:xfrm>
          <a:off x="37175" y="1097283"/>
          <a:ext cx="9111234" cy="5652049"/>
        </p:xfrm>
        <a:graphic>
          <a:graphicData uri="http://schemas.openxmlformats.org/drawingml/2006/table">
            <a:tbl>
              <a:tblPr firstRow="1" bandRow="1">
                <a:tableStyleId>{5C22544A-7EE6-4342-B048-85BDC9FD1C3A}</a:tableStyleId>
              </a:tblPr>
              <a:tblGrid>
                <a:gridCol w="829517">
                  <a:extLst>
                    <a:ext uri="{9D8B030D-6E8A-4147-A177-3AD203B41FA5}">
                      <a16:colId xmlns:a16="http://schemas.microsoft.com/office/drawing/2014/main" val="1411077708"/>
                    </a:ext>
                  </a:extLst>
                </a:gridCol>
                <a:gridCol w="930303">
                  <a:extLst>
                    <a:ext uri="{9D8B030D-6E8A-4147-A177-3AD203B41FA5}">
                      <a16:colId xmlns:a16="http://schemas.microsoft.com/office/drawing/2014/main" val="4040167514"/>
                    </a:ext>
                  </a:extLst>
                </a:gridCol>
                <a:gridCol w="3082654">
                  <a:extLst>
                    <a:ext uri="{9D8B030D-6E8A-4147-A177-3AD203B41FA5}">
                      <a16:colId xmlns:a16="http://schemas.microsoft.com/office/drawing/2014/main" val="20002"/>
                    </a:ext>
                  </a:extLst>
                </a:gridCol>
                <a:gridCol w="169429">
                  <a:extLst>
                    <a:ext uri="{9D8B030D-6E8A-4147-A177-3AD203B41FA5}">
                      <a16:colId xmlns:a16="http://schemas.microsoft.com/office/drawing/2014/main" val="2589906493"/>
                    </a:ext>
                  </a:extLst>
                </a:gridCol>
                <a:gridCol w="3275938">
                  <a:extLst>
                    <a:ext uri="{9D8B030D-6E8A-4147-A177-3AD203B41FA5}">
                      <a16:colId xmlns:a16="http://schemas.microsoft.com/office/drawing/2014/main" val="20003"/>
                    </a:ext>
                  </a:extLst>
                </a:gridCol>
                <a:gridCol w="823393">
                  <a:extLst>
                    <a:ext uri="{9D8B030D-6E8A-4147-A177-3AD203B41FA5}">
                      <a16:colId xmlns:a16="http://schemas.microsoft.com/office/drawing/2014/main" val="1894666468"/>
                    </a:ext>
                  </a:extLst>
                </a:gridCol>
              </a:tblGrid>
              <a:tr h="519572">
                <a:tc>
                  <a:txBody>
                    <a:bodyPr/>
                    <a:lstStyle/>
                    <a:p>
                      <a:pPr algn="ctr"/>
                      <a:r>
                        <a:rPr lang="en-US" sz="1500" dirty="0" err="1" smtClean="0"/>
                        <a:t>Điều</a:t>
                      </a:r>
                      <a:endParaRPr lang="en-US" sz="1500" dirty="0"/>
                    </a:p>
                  </a:txBody>
                  <a:tcPr/>
                </a:tc>
                <a:tc>
                  <a:txBody>
                    <a:bodyPr/>
                    <a:lstStyle/>
                    <a:p>
                      <a:pPr algn="ctr"/>
                      <a:endParaRPr lang="en-US" sz="1500" dirty="0"/>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h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06:2022/BXD</a:t>
                      </a:r>
                    </a:p>
                  </a:txBody>
                  <a:tcPr/>
                </a:tc>
                <a:tc>
                  <a:txBody>
                    <a:bodyPr/>
                    <a:lstStyle/>
                    <a:p>
                      <a:pPr algn="ctr"/>
                      <a:r>
                        <a:rPr lang="en-US" sz="1500" dirty="0" err="1" smtClean="0"/>
                        <a:t>Ghi</a:t>
                      </a:r>
                      <a:r>
                        <a:rPr lang="en-US" sz="1500" dirty="0" smtClean="0"/>
                        <a:t> </a:t>
                      </a:r>
                      <a:r>
                        <a:rPr lang="en-US" sz="1500" dirty="0" err="1" smtClean="0"/>
                        <a:t>chú</a:t>
                      </a:r>
                      <a:endParaRPr lang="en-US" sz="1500" dirty="0"/>
                    </a:p>
                  </a:txBody>
                  <a:tcPr/>
                </a:tc>
                <a:extLst>
                  <a:ext uri="{0D108BD9-81ED-4DB2-BD59-A6C34878D82A}">
                    <a16:rowId xmlns:a16="http://schemas.microsoft.com/office/drawing/2014/main" val="2393609304"/>
                  </a:ext>
                </a:extLst>
              </a:tr>
              <a:tr h="347117">
                <a:tc gridSpan="6">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500" b="1" dirty="0" smtClean="0">
                          <a:latin typeface="Calibri" panose="020F0502020204030204" pitchFamily="34" charset="0"/>
                          <a:ea typeface="Calibri" panose="020F0502020204030204" pitchFamily="34" charset="0"/>
                          <a:cs typeface="Calibri" panose="020F0502020204030204" pitchFamily="34" charset="0"/>
                        </a:rPr>
                        <a:t>PHỤ LỤC </a:t>
                      </a:r>
                      <a:r>
                        <a:rPr lang="en-US" sz="1500" b="1" dirty="0" smtClean="0">
                          <a:latin typeface="Calibri" panose="020F0502020204030204" pitchFamily="34" charset="0"/>
                          <a:ea typeface="Calibri" panose="020F0502020204030204" pitchFamily="34" charset="0"/>
                          <a:cs typeface="Calibri" panose="020F0502020204030204" pitchFamily="34" charset="0"/>
                        </a:rPr>
                        <a:t>D</a:t>
                      </a:r>
                      <a:r>
                        <a:rPr lang="vi-VN" sz="1500" b="1" dirty="0" smtClean="0">
                          <a:latin typeface="Calibri" panose="020F0502020204030204" pitchFamily="34" charset="0"/>
                          <a:ea typeface="Calibri" panose="020F0502020204030204" pitchFamily="34" charset="0"/>
                          <a:cs typeface="Calibri" panose="020F0502020204030204" pitchFamily="34" charset="0"/>
                        </a:rPr>
                        <a:t>. </a:t>
                      </a:r>
                      <a:r>
                        <a:rPr lang="en-US" sz="1500" b="1" i="0" u="none" strike="noStrike"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BẢO</a:t>
                      </a:r>
                      <a:r>
                        <a:rPr lang="en-US" sz="1500" b="1" i="0" u="none" strike="noStrike" kern="1200" baseline="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VỆ CHỐNG KHÓI</a:t>
                      </a:r>
                      <a:endParaRPr lang="en-US" sz="1500" b="1" dirty="0" smtClean="0">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pPr algn="just"/>
                      <a:endParaRPr lang="en-US" sz="1500" b="0" dirty="0">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pPr algn="just"/>
                      <a:endParaRPr lang="vi-VN"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en-US"/>
                    </a:p>
                  </a:txBody>
                  <a:tcPr/>
                </a:tc>
                <a:tc hMerge="1">
                  <a:txBody>
                    <a:bodyPr/>
                    <a:lstStyle/>
                    <a:p>
                      <a:pPr algn="just"/>
                      <a:endParaRPr lang="vi-VN"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pPr algn="just"/>
                      <a:endParaRPr lang="en-US" sz="1500" i="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105099367"/>
                  </a:ext>
                </a:extLst>
              </a:tr>
              <a:tr h="320040">
                <a:tc>
                  <a:txBody>
                    <a:bodyPr/>
                    <a:lstStyle/>
                    <a:p>
                      <a:r>
                        <a:rPr lang="en-US" sz="1500" dirty="0" smtClean="0">
                          <a:latin typeface="Calibri" panose="020F0502020204030204" pitchFamily="34" charset="0"/>
                          <a:ea typeface="Calibri" panose="020F0502020204030204" pitchFamily="34" charset="0"/>
                          <a:cs typeface="Calibri" panose="020F0502020204030204" pitchFamily="34" charset="0"/>
                        </a:rPr>
                        <a:t>D</a:t>
                      </a:r>
                      <a:r>
                        <a:rPr lang="vi-VN" sz="1500" dirty="0" smtClean="0">
                          <a:latin typeface="Calibri" panose="020F0502020204030204" pitchFamily="34" charset="0"/>
                          <a:ea typeface="Calibri" panose="020F0502020204030204" pitchFamily="34" charset="0"/>
                          <a:cs typeface="Calibri" panose="020F0502020204030204" pitchFamily="34" charset="0"/>
                        </a:rPr>
                        <a:t>.2</a:t>
                      </a:r>
                    </a:p>
                  </a:txBody>
                  <a:tcPr/>
                </a:tc>
                <a:tc>
                  <a:txBody>
                    <a:bodyPr/>
                    <a:lstStyle/>
                    <a:p>
                      <a:pPr algn="just"/>
                      <a:r>
                        <a:rPr lang="en-US" sz="1500" b="0" dirty="0" err="1" smtClean="0">
                          <a:latin typeface="Calibri" panose="020F0502020204030204" pitchFamily="34" charset="0"/>
                          <a:ea typeface="Calibri" panose="020F0502020204030204" pitchFamily="34" charset="0"/>
                          <a:cs typeface="Calibri" panose="020F0502020204030204" pitchFamily="34" charset="0"/>
                        </a:rPr>
                        <a:t>Hút</a:t>
                      </a:r>
                      <a:r>
                        <a:rPr lang="en-US" sz="1500" b="0" baseline="0" dirty="0" smtClean="0">
                          <a:latin typeface="Calibri" panose="020F0502020204030204" pitchFamily="34" charset="0"/>
                          <a:ea typeface="Calibri" panose="020F0502020204030204" pitchFamily="34" charset="0"/>
                          <a:cs typeface="Calibri" panose="020F0502020204030204" pitchFamily="34" charset="0"/>
                        </a:rPr>
                        <a:t> </a:t>
                      </a:r>
                      <a:r>
                        <a:rPr lang="en-US" sz="1500" b="0" baseline="0" dirty="0" err="1" smtClean="0">
                          <a:latin typeface="Calibri" panose="020F0502020204030204" pitchFamily="34" charset="0"/>
                          <a:ea typeface="Calibri" panose="020F0502020204030204" pitchFamily="34" charset="0"/>
                          <a:cs typeface="Calibri" panose="020F0502020204030204" pitchFamily="34" charset="0"/>
                        </a:rPr>
                        <a:t>khói</a:t>
                      </a:r>
                      <a:endParaRPr lang="en-US" sz="1500" b="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1400" b="0" i="0" kern="1200" dirty="0" smtClean="0">
                          <a:solidFill>
                            <a:schemeClr val="dk1"/>
                          </a:solidFill>
                          <a:effectLst/>
                          <a:latin typeface="Calibri" panose="020F0502020204030204" pitchFamily="34" charset="0"/>
                          <a:ea typeface="+mn-ea"/>
                          <a:cs typeface="Calibri" panose="020F0502020204030204" pitchFamily="34" charset="0"/>
                        </a:rPr>
                        <a:t>CHÚ THÍCH 2: Để thông gió tự nhiên khi cháy cho hành lang thì trên mỗi 30 m chiều</a:t>
                      </a:r>
                      <a:r>
                        <a:rPr lang="en-US" sz="1400" b="0" i="0" kern="1200" baseline="0" dirty="0" smtClean="0">
                          <a:solidFill>
                            <a:schemeClr val="dk1"/>
                          </a:solidFill>
                          <a:effectLst/>
                          <a:latin typeface="Calibri" panose="020F0502020204030204" pitchFamily="34" charset="0"/>
                          <a:ea typeface="+mn-ea"/>
                          <a:cs typeface="Calibri" panose="020F0502020204030204" pitchFamily="34" charset="0"/>
                        </a:rPr>
                        <a:t> </a:t>
                      </a:r>
                      <a:r>
                        <a:rPr lang="vi-VN" sz="1400" b="0" i="0" kern="1200" dirty="0" smtClean="0">
                          <a:solidFill>
                            <a:schemeClr val="dk1"/>
                          </a:solidFill>
                          <a:effectLst/>
                          <a:latin typeface="Calibri" panose="020F0502020204030204" pitchFamily="34" charset="0"/>
                          <a:ea typeface="+mn-ea"/>
                          <a:cs typeface="Calibri" panose="020F0502020204030204" pitchFamily="34" charset="0"/>
                        </a:rPr>
                        <a:t>dài hành lang phải có các </a:t>
                      </a:r>
                      <a:r>
                        <a:rPr lang="vi-VN" sz="1400" b="0" i="0" kern="1200" dirty="0" smtClean="0">
                          <a:solidFill>
                            <a:srgbClr val="7030A0"/>
                          </a:solidFill>
                          <a:effectLst/>
                          <a:latin typeface="Calibri" panose="020F0502020204030204" pitchFamily="34" charset="0"/>
                          <a:ea typeface="+mn-ea"/>
                          <a:cs typeface="Calibri" panose="020F0502020204030204" pitchFamily="34" charset="0"/>
                        </a:rPr>
                        <a:t>ô cửa mở trên kết cấu xây dựng ngoài được bố trí ở độ cao</a:t>
                      </a:r>
                      <a:r>
                        <a:rPr lang="en-US" sz="1400" b="0" i="0" kern="1200" baseline="0" dirty="0" smtClean="0">
                          <a:solidFill>
                            <a:srgbClr val="7030A0"/>
                          </a:solidFill>
                          <a:effectLst/>
                          <a:latin typeface="Calibri" panose="020F0502020204030204" pitchFamily="34" charset="0"/>
                          <a:ea typeface="+mn-ea"/>
                          <a:cs typeface="Calibri" panose="020F0502020204030204" pitchFamily="34" charset="0"/>
                        </a:rPr>
                        <a:t> </a:t>
                      </a:r>
                      <a:r>
                        <a:rPr lang="vi-VN" sz="1400" b="0" i="0" kern="1200" dirty="0" smtClean="0">
                          <a:solidFill>
                            <a:srgbClr val="7030A0"/>
                          </a:solidFill>
                          <a:effectLst/>
                          <a:latin typeface="Calibri" panose="020F0502020204030204" pitchFamily="34" charset="0"/>
                          <a:ea typeface="+mn-ea"/>
                          <a:cs typeface="Calibri" panose="020F0502020204030204" pitchFamily="34" charset="0"/>
                        </a:rPr>
                        <a:t>≥ 2,2 m từ mặt sàn đến mép dưới của ô cửa và</a:t>
                      </a:r>
                      <a:r>
                        <a:rPr lang="en-US" sz="1400" b="0" i="0" kern="1200" baseline="0" dirty="0" smtClean="0">
                          <a:solidFill>
                            <a:srgbClr val="7030A0"/>
                          </a:solidFill>
                          <a:effectLst/>
                          <a:latin typeface="Calibri" panose="020F0502020204030204" pitchFamily="34" charset="0"/>
                          <a:ea typeface="+mn-ea"/>
                          <a:cs typeface="Calibri" panose="020F0502020204030204" pitchFamily="34" charset="0"/>
                        </a:rPr>
                        <a:t> </a:t>
                      </a:r>
                      <a:r>
                        <a:rPr lang="vi-VN" sz="1400" b="0" i="0" kern="1200" dirty="0" smtClean="0">
                          <a:solidFill>
                            <a:srgbClr val="7030A0"/>
                          </a:solidFill>
                          <a:effectLst/>
                          <a:latin typeface="Calibri" panose="020F0502020204030204" pitchFamily="34" charset="0"/>
                          <a:ea typeface="+mn-ea"/>
                          <a:cs typeface="Calibri" panose="020F0502020204030204" pitchFamily="34" charset="0"/>
                        </a:rPr>
                        <a:t>tổng diện tích ≥ 2,5 % diện tích sàn hành lang</a:t>
                      </a:r>
                      <a:r>
                        <a:rPr lang="vi-VN" sz="1400" b="0" i="0" kern="1200" dirty="0" smtClean="0">
                          <a:solidFill>
                            <a:schemeClr val="dk1"/>
                          </a:solidFill>
                          <a:effectLst/>
                          <a:latin typeface="Calibri" panose="020F0502020204030204" pitchFamily="34" charset="0"/>
                          <a:ea typeface="+mn-ea"/>
                          <a:cs typeface="Calibri" panose="020F0502020204030204" pitchFamily="34" charset="0"/>
                        </a:rPr>
                        <a:t>.</a:t>
                      </a:r>
                      <a:endParaRPr lang="en-US" sz="1400" b="0" i="0" kern="1200" dirty="0" smtClean="0">
                        <a:solidFill>
                          <a:schemeClr val="dk1"/>
                        </a:solidFill>
                        <a:effectLst/>
                        <a:latin typeface="Calibri" panose="020F0502020204030204" pitchFamily="34" charset="0"/>
                        <a:ea typeface="+mn-ea"/>
                        <a:cs typeface="Calibri" panose="020F0502020204030204" pitchFamily="34" charset="0"/>
                      </a:endParaRPr>
                    </a:p>
                    <a:p>
                      <a:pPr algn="just"/>
                      <a:endParaRPr lang="en-US" sz="1400" b="0" i="0" kern="1200" dirty="0" smtClean="0">
                        <a:solidFill>
                          <a:schemeClr val="dk1"/>
                        </a:solidFill>
                        <a:effectLst/>
                        <a:latin typeface="Calibri" panose="020F0502020204030204" pitchFamily="34" charset="0"/>
                        <a:ea typeface="+mn-ea"/>
                        <a:cs typeface="Calibri" panose="020F0502020204030204" pitchFamily="34" charset="0"/>
                      </a:endParaRPr>
                    </a:p>
                    <a:p>
                      <a:pPr algn="just"/>
                      <a:endParaRPr lang="en-US" sz="1400" b="0" i="0" kern="1200" dirty="0" smtClean="0">
                        <a:solidFill>
                          <a:schemeClr val="dk1"/>
                        </a:solidFill>
                        <a:effectLst/>
                        <a:latin typeface="Calibri" panose="020F0502020204030204" pitchFamily="34" charset="0"/>
                        <a:ea typeface="+mn-ea"/>
                        <a:cs typeface="Calibri" panose="020F0502020204030204" pitchFamily="34" charset="0"/>
                      </a:endParaRPr>
                    </a:p>
                    <a:p>
                      <a:pPr algn="just"/>
                      <a:endParaRPr lang="en-US" sz="1400" b="0" i="0" kern="1200" dirty="0" smtClean="0">
                        <a:solidFill>
                          <a:schemeClr val="dk1"/>
                        </a:solidFill>
                        <a:effectLst/>
                        <a:latin typeface="Calibri" panose="020F0502020204030204" pitchFamily="34" charset="0"/>
                        <a:ea typeface="+mn-ea"/>
                        <a:cs typeface="Calibri" panose="020F0502020204030204" pitchFamily="34" charset="0"/>
                      </a:endParaRPr>
                    </a:p>
                    <a:p>
                      <a:pPr algn="just"/>
                      <a:r>
                        <a:rPr lang="vi-VN" sz="1400" b="0" i="0" kern="1200" dirty="0" smtClean="0">
                          <a:solidFill>
                            <a:schemeClr val="dk1"/>
                          </a:solidFill>
                          <a:effectLst/>
                          <a:latin typeface="Calibri" panose="020F0502020204030204" pitchFamily="34" charset="0"/>
                          <a:ea typeface="+mn-ea"/>
                          <a:cs typeface="Calibri" panose="020F0502020204030204" pitchFamily="34" charset="0"/>
                        </a:rPr>
                        <a:t>CHÚ THÍCH 3: Để thông gió tự nhiên khi cháy cho gian phòng cần phải </a:t>
                      </a:r>
                      <a:r>
                        <a:rPr lang="vi-VN" sz="1400" b="0" i="0" kern="1200" dirty="0" smtClean="0">
                          <a:solidFill>
                            <a:srgbClr val="7030A0"/>
                          </a:solidFill>
                          <a:effectLst/>
                          <a:latin typeface="Calibri" panose="020F0502020204030204" pitchFamily="34" charset="0"/>
                          <a:ea typeface="+mn-ea"/>
                          <a:cs typeface="Calibri" panose="020F0502020204030204" pitchFamily="34" charset="0"/>
                        </a:rPr>
                        <a:t>có các ô cửa</a:t>
                      </a:r>
                      <a:r>
                        <a:rPr lang="en-US" sz="1400" b="0" i="0" kern="1200" dirty="0" smtClean="0">
                          <a:solidFill>
                            <a:srgbClr val="7030A0"/>
                          </a:solidFill>
                          <a:effectLst/>
                          <a:latin typeface="Calibri" panose="020F0502020204030204" pitchFamily="34" charset="0"/>
                          <a:ea typeface="+mn-ea"/>
                          <a:cs typeface="Calibri" panose="020F0502020204030204" pitchFamily="34" charset="0"/>
                        </a:rPr>
                        <a:t> </a:t>
                      </a:r>
                      <a:r>
                        <a:rPr lang="vi-VN" sz="1400" b="0" i="0" kern="1200" dirty="0" smtClean="0">
                          <a:solidFill>
                            <a:srgbClr val="7030A0"/>
                          </a:solidFill>
                          <a:effectLst/>
                          <a:latin typeface="Calibri" panose="020F0502020204030204" pitchFamily="34" charset="0"/>
                          <a:ea typeface="+mn-ea"/>
                          <a:cs typeface="Calibri" panose="020F0502020204030204" pitchFamily="34" charset="0"/>
                        </a:rPr>
                        <a:t>mở trên kết cấu xây dựng ngoài ở độ cao ≥2,2m từ mặt sàn đến mép dưới</a:t>
                      </a:r>
                      <a:r>
                        <a:rPr lang="en-US" sz="1400" b="0" i="0" kern="1200" baseline="0" dirty="0" smtClean="0">
                          <a:solidFill>
                            <a:srgbClr val="7030A0"/>
                          </a:solidFill>
                          <a:effectLst/>
                          <a:latin typeface="Calibri" panose="020F0502020204030204" pitchFamily="34" charset="0"/>
                          <a:ea typeface="+mn-ea"/>
                          <a:cs typeface="Calibri" panose="020F0502020204030204" pitchFamily="34" charset="0"/>
                        </a:rPr>
                        <a:t> </a:t>
                      </a:r>
                      <a:r>
                        <a:rPr lang="vi-VN" sz="1400" b="0" i="0" kern="1200" dirty="0" smtClean="0">
                          <a:solidFill>
                            <a:srgbClr val="7030A0"/>
                          </a:solidFill>
                          <a:effectLst/>
                          <a:latin typeface="Calibri" panose="020F0502020204030204" pitchFamily="34" charset="0"/>
                          <a:ea typeface="+mn-ea"/>
                          <a:cs typeface="Calibri" panose="020F0502020204030204" pitchFamily="34" charset="0"/>
                        </a:rPr>
                        <a:t>của ô cửa và với </a:t>
                      </a:r>
                      <a:r>
                        <a:rPr lang="vi-VN" sz="1400" b="0" i="0" kern="1200" dirty="0" smtClean="0">
                          <a:solidFill>
                            <a:srgbClr val="7030A0"/>
                          </a:solidFill>
                          <a:effectLst/>
                          <a:latin typeface="Calibri" panose="020F0502020204030204" pitchFamily="34" charset="0"/>
                          <a:ea typeface="+mn-ea"/>
                          <a:cs typeface="Calibri" panose="020F0502020204030204" pitchFamily="34" charset="0"/>
                          <a:sym typeface="Symbol" panose="05050102010706020507" pitchFamily="18" charset="2"/>
                        </a:rPr>
                        <a:t></a:t>
                      </a:r>
                      <a:r>
                        <a:rPr lang="en-US" sz="1400" b="0" i="0" kern="1200" dirty="0" smtClean="0">
                          <a:solidFill>
                            <a:srgbClr val="7030A0"/>
                          </a:solidFill>
                          <a:effectLst/>
                          <a:latin typeface="Calibri" panose="020F0502020204030204" pitchFamily="34" charset="0"/>
                          <a:ea typeface="+mn-ea"/>
                          <a:cs typeface="Calibri" panose="020F0502020204030204" pitchFamily="34" charset="0"/>
                        </a:rPr>
                        <a:t>DT </a:t>
                      </a:r>
                      <a:r>
                        <a:rPr lang="vi-VN" sz="1400" b="0" i="0" kern="1200" dirty="0" smtClean="0">
                          <a:solidFill>
                            <a:srgbClr val="7030A0"/>
                          </a:solidFill>
                          <a:effectLst/>
                          <a:latin typeface="Calibri" panose="020F0502020204030204" pitchFamily="34" charset="0"/>
                          <a:ea typeface="+mn-ea"/>
                          <a:cs typeface="Calibri" panose="020F0502020204030204" pitchFamily="34" charset="0"/>
                        </a:rPr>
                        <a:t>≥ 2,5%</a:t>
                      </a:r>
                      <a:r>
                        <a:rPr lang="en-US" sz="1400" b="0" i="0" kern="1200" dirty="0" smtClean="0">
                          <a:solidFill>
                            <a:srgbClr val="7030A0"/>
                          </a:solidFill>
                          <a:effectLst/>
                          <a:latin typeface="Calibri" panose="020F0502020204030204" pitchFamily="34" charset="0"/>
                          <a:ea typeface="+mn-ea"/>
                          <a:cs typeface="Calibri" panose="020F0502020204030204" pitchFamily="34" charset="0"/>
                        </a:rPr>
                        <a:t>DT</a:t>
                      </a:r>
                      <a:r>
                        <a:rPr lang="vi-VN" sz="1400" b="0" i="0" kern="1200" dirty="0" smtClean="0">
                          <a:solidFill>
                            <a:srgbClr val="7030A0"/>
                          </a:solidFill>
                          <a:effectLst/>
                          <a:latin typeface="Calibri" panose="020F0502020204030204" pitchFamily="34" charset="0"/>
                          <a:ea typeface="+mn-ea"/>
                          <a:cs typeface="Calibri" panose="020F0502020204030204" pitchFamily="34" charset="0"/>
                        </a:rPr>
                        <a:t> sàn của gian phòng</a:t>
                      </a:r>
                      <a:r>
                        <a:rPr lang="vi-VN" sz="1400" b="0" i="0" kern="1200" dirty="0" smtClean="0">
                          <a:solidFill>
                            <a:schemeClr val="dk1"/>
                          </a:solidFill>
                          <a:effectLst/>
                          <a:latin typeface="Calibri" panose="020F0502020204030204" pitchFamily="34" charset="0"/>
                          <a:ea typeface="+mn-ea"/>
                          <a:cs typeface="Calibri" panose="020F0502020204030204" pitchFamily="34" charset="0"/>
                        </a:rPr>
                        <a:t>. Nếu</a:t>
                      </a:r>
                      <a:r>
                        <a:rPr lang="en-US" sz="1400" b="0" i="0" kern="1200" baseline="0" dirty="0" smtClean="0">
                          <a:solidFill>
                            <a:schemeClr val="dk1"/>
                          </a:solidFill>
                          <a:effectLst/>
                          <a:latin typeface="Calibri" panose="020F0502020204030204" pitchFamily="34" charset="0"/>
                          <a:ea typeface="+mn-ea"/>
                          <a:cs typeface="Calibri" panose="020F0502020204030204" pitchFamily="34" charset="0"/>
                        </a:rPr>
                        <a:t> </a:t>
                      </a:r>
                      <a:r>
                        <a:rPr lang="vi-VN" sz="1400" b="0" i="0" kern="1200" dirty="0" smtClean="0">
                          <a:solidFill>
                            <a:schemeClr val="dk1"/>
                          </a:solidFill>
                          <a:effectLst/>
                          <a:latin typeface="Calibri" panose="020F0502020204030204" pitchFamily="34" charset="0"/>
                          <a:ea typeface="+mn-ea"/>
                          <a:cs typeface="Calibri" panose="020F0502020204030204" pitchFamily="34" charset="0"/>
                        </a:rPr>
                        <a:t>chỉ có kết cấu xây dựng ngoài nằm ở 1 phía của gian phòng thì khoảng cách từ kết cấu</a:t>
                      </a:r>
                      <a:r>
                        <a:rPr lang="en-US" sz="1400" b="0" i="0" kern="1200" baseline="0" dirty="0" smtClean="0">
                          <a:solidFill>
                            <a:schemeClr val="dk1"/>
                          </a:solidFill>
                          <a:effectLst/>
                          <a:latin typeface="Calibri" panose="020F0502020204030204" pitchFamily="34" charset="0"/>
                          <a:ea typeface="+mn-ea"/>
                          <a:cs typeface="Calibri" panose="020F0502020204030204" pitchFamily="34" charset="0"/>
                        </a:rPr>
                        <a:t> </a:t>
                      </a:r>
                      <a:r>
                        <a:rPr lang="vi-VN" sz="1400" b="0" i="0" kern="1200" dirty="0" smtClean="0">
                          <a:solidFill>
                            <a:schemeClr val="dk1"/>
                          </a:solidFill>
                          <a:effectLst/>
                          <a:latin typeface="Calibri" panose="020F0502020204030204" pitchFamily="34" charset="0"/>
                          <a:ea typeface="+mn-ea"/>
                          <a:cs typeface="Calibri" panose="020F0502020204030204" pitchFamily="34" charset="0"/>
                        </a:rPr>
                        <a:t>xây dựng ngoài đến tường đối diện với các ô cửa mở ≤20m. Nếu các</a:t>
                      </a:r>
                      <a:r>
                        <a:rPr lang="en-US" sz="1400" b="0" i="0" kern="1200" baseline="0" dirty="0" smtClean="0">
                          <a:solidFill>
                            <a:schemeClr val="dk1"/>
                          </a:solidFill>
                          <a:effectLst/>
                          <a:latin typeface="Calibri" panose="020F0502020204030204" pitchFamily="34" charset="0"/>
                          <a:ea typeface="+mn-ea"/>
                          <a:cs typeface="Calibri" panose="020F0502020204030204" pitchFamily="34" charset="0"/>
                        </a:rPr>
                        <a:t> </a:t>
                      </a:r>
                      <a:r>
                        <a:rPr lang="vi-VN" sz="1400" b="0" i="0" kern="1200" dirty="0" smtClean="0">
                          <a:solidFill>
                            <a:schemeClr val="dk1"/>
                          </a:solidFill>
                          <a:effectLst/>
                          <a:latin typeface="Calibri" panose="020F0502020204030204" pitchFamily="34" charset="0"/>
                          <a:ea typeface="+mn-ea"/>
                          <a:cs typeface="Calibri" panose="020F0502020204030204" pitchFamily="34" charset="0"/>
                        </a:rPr>
                        <a:t>ô cửa mở nằm ở </a:t>
                      </a:r>
                      <a:r>
                        <a:rPr lang="en-US" sz="1400" b="0" i="0" kern="1200" dirty="0" smtClean="0">
                          <a:solidFill>
                            <a:schemeClr val="dk1"/>
                          </a:solidFill>
                          <a:effectLst/>
                          <a:latin typeface="Calibri" panose="020F0502020204030204" pitchFamily="34" charset="0"/>
                          <a:ea typeface="+mn-ea"/>
                          <a:cs typeface="Calibri" panose="020F0502020204030204" pitchFamily="34" charset="0"/>
                        </a:rPr>
                        <a:t>2</a:t>
                      </a:r>
                      <a:r>
                        <a:rPr lang="vi-VN" sz="1400" b="0" i="0" kern="1200" dirty="0" smtClean="0">
                          <a:solidFill>
                            <a:schemeClr val="dk1"/>
                          </a:solidFill>
                          <a:effectLst/>
                          <a:latin typeface="Calibri" panose="020F0502020204030204" pitchFamily="34" charset="0"/>
                          <a:ea typeface="+mn-ea"/>
                          <a:cs typeface="Calibri" panose="020F0502020204030204" pitchFamily="34" charset="0"/>
                        </a:rPr>
                        <a:t> kết cấu xây dựng ngoài đối diện nhau thì khoảng cách giữa </a:t>
                      </a:r>
                      <a:r>
                        <a:rPr lang="en-US" sz="1400" b="0" i="0" kern="1200" dirty="0" smtClean="0">
                          <a:solidFill>
                            <a:schemeClr val="dk1"/>
                          </a:solidFill>
                          <a:effectLst/>
                          <a:latin typeface="Calibri" panose="020F0502020204030204" pitchFamily="34" charset="0"/>
                          <a:ea typeface="+mn-ea"/>
                          <a:cs typeface="Calibri" panose="020F0502020204030204" pitchFamily="34" charset="0"/>
                        </a:rPr>
                        <a:t>2</a:t>
                      </a:r>
                      <a:r>
                        <a:rPr lang="vi-VN" sz="1400" b="0" i="0" kern="1200" dirty="0" smtClean="0">
                          <a:solidFill>
                            <a:schemeClr val="dk1"/>
                          </a:solidFill>
                          <a:effectLst/>
                          <a:latin typeface="Calibri" panose="020F0502020204030204" pitchFamily="34" charset="0"/>
                          <a:ea typeface="+mn-ea"/>
                          <a:cs typeface="Calibri" panose="020F0502020204030204" pitchFamily="34" charset="0"/>
                        </a:rPr>
                        <a:t> kết</a:t>
                      </a:r>
                      <a:r>
                        <a:rPr lang="en-US" sz="1400" b="0" i="0" kern="1200" baseline="0" dirty="0" smtClean="0">
                          <a:solidFill>
                            <a:schemeClr val="dk1"/>
                          </a:solidFill>
                          <a:effectLst/>
                          <a:latin typeface="Calibri" panose="020F0502020204030204" pitchFamily="34" charset="0"/>
                          <a:ea typeface="+mn-ea"/>
                          <a:cs typeface="Calibri" panose="020F0502020204030204" pitchFamily="34" charset="0"/>
                        </a:rPr>
                        <a:t> </a:t>
                      </a:r>
                      <a:r>
                        <a:rPr lang="vi-VN" sz="1400" b="0" i="0" kern="1200" dirty="0" smtClean="0">
                          <a:solidFill>
                            <a:schemeClr val="dk1"/>
                          </a:solidFill>
                          <a:effectLst/>
                          <a:latin typeface="Calibri" panose="020F0502020204030204" pitchFamily="34" charset="0"/>
                          <a:ea typeface="+mn-ea"/>
                          <a:cs typeface="Calibri" panose="020F0502020204030204" pitchFamily="34" charset="0"/>
                        </a:rPr>
                        <a:t>cấu đó ≤ 40m</a:t>
                      </a:r>
                      <a:r>
                        <a:rPr lang="vi-VN" sz="1400" dirty="0" smtClean="0">
                          <a:latin typeface="Calibri" panose="020F0502020204030204" pitchFamily="34" charset="0"/>
                          <a:cs typeface="Calibri" panose="020F0502020204030204" pitchFamily="34" charset="0"/>
                        </a:rPr>
                        <a:t> </a:t>
                      </a:r>
                      <a:endParaRPr lang="en-US" sz="1400" kern="120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endParaRPr>
                    </a:p>
                  </a:txBody>
                  <a:tcPr/>
                </a:tc>
                <a:tc gridSpan="2">
                  <a:txBody>
                    <a:bodyPr/>
                    <a:lstStyle/>
                    <a:p>
                      <a:pPr algn="just"/>
                      <a:r>
                        <a:rPr lang="vi-VN" sz="1400" kern="1200" dirty="0" smtClean="0">
                          <a:solidFill>
                            <a:schemeClr val="dk1"/>
                          </a:solidFill>
                          <a:effectLst/>
                          <a:latin typeface="Calibri" panose="020F0502020204030204" pitchFamily="34" charset="0"/>
                          <a:ea typeface="+mn-ea"/>
                          <a:cs typeface="Calibri" panose="020F0502020204030204" pitchFamily="34" charset="0"/>
                        </a:rPr>
                        <a:t>CHÚ THÍCH 2: Để thông gió tự nhiên khi có cháy cho các hành lang phải bố trí các ô cửa sổ mở hoặc lỗ cửa trên tường</a:t>
                      </a:r>
                      <a:endParaRPr lang="en-US" sz="1400" kern="1200" dirty="0" smtClean="0">
                        <a:solidFill>
                          <a:schemeClr val="dk1"/>
                        </a:solidFill>
                        <a:effectLst/>
                        <a:latin typeface="Calibri" panose="020F0502020204030204" pitchFamily="34" charset="0"/>
                        <a:ea typeface="+mn-ea"/>
                        <a:cs typeface="Calibri" panose="020F0502020204030204" pitchFamily="34" charset="0"/>
                      </a:endParaRPr>
                    </a:p>
                    <a:p>
                      <a:pPr algn="just"/>
                      <a:r>
                        <a:rPr lang="vi-VN" sz="1400" kern="1200" dirty="0" smtClean="0">
                          <a:solidFill>
                            <a:schemeClr val="dk1"/>
                          </a:solidFill>
                          <a:effectLst/>
                          <a:latin typeface="Calibri" panose="020F0502020204030204" pitchFamily="34" charset="0"/>
                          <a:ea typeface="+mn-ea"/>
                          <a:cs typeface="Calibri" panose="020F0502020204030204" pitchFamily="34" charset="0"/>
                        </a:rPr>
                        <a:t>ngoài với các yêu cầu sau:</a:t>
                      </a:r>
                      <a:endParaRPr lang="en-US" sz="1400" kern="1200" dirty="0" smtClean="0">
                        <a:solidFill>
                          <a:schemeClr val="dk1"/>
                        </a:solidFill>
                        <a:effectLst/>
                        <a:latin typeface="Calibri" panose="020F0502020204030204" pitchFamily="34" charset="0"/>
                        <a:ea typeface="+mn-ea"/>
                        <a:cs typeface="Calibri" panose="020F0502020204030204" pitchFamily="34" charset="0"/>
                      </a:endParaRPr>
                    </a:p>
                    <a:p>
                      <a:pPr algn="just"/>
                      <a:r>
                        <a:rPr lang="vi-VN" sz="1400" b="0" kern="1200" dirty="0" smtClean="0">
                          <a:solidFill>
                            <a:srgbClr val="FF0000"/>
                          </a:solidFill>
                          <a:effectLst/>
                          <a:latin typeface="Calibri" panose="020F0502020204030204" pitchFamily="34" charset="0"/>
                          <a:ea typeface="+mn-ea"/>
                          <a:cs typeface="Calibri" panose="020F0502020204030204" pitchFamily="34" charset="0"/>
                        </a:rPr>
                        <a:t>- Mép trên ô cửa ≥ 2,5 m và mép dưới ô cửa ≤ 1,5 m tính từ mặt sàn;</a:t>
                      </a:r>
                      <a:endParaRPr lang="en-US" sz="1400" b="0" kern="1200" dirty="0" smtClean="0">
                        <a:solidFill>
                          <a:srgbClr val="FF0000"/>
                        </a:solidFill>
                        <a:effectLst/>
                        <a:latin typeface="Calibri" panose="020F0502020204030204" pitchFamily="34" charset="0"/>
                        <a:ea typeface="+mn-ea"/>
                        <a:cs typeface="Calibri" panose="020F0502020204030204" pitchFamily="34" charset="0"/>
                      </a:endParaRPr>
                    </a:p>
                    <a:p>
                      <a:pPr algn="just"/>
                      <a:r>
                        <a:rPr lang="vi-VN" sz="1400" b="0" kern="1200" dirty="0" smtClean="0">
                          <a:solidFill>
                            <a:srgbClr val="FF0000"/>
                          </a:solidFill>
                          <a:effectLst/>
                          <a:latin typeface="Calibri" panose="020F0502020204030204" pitchFamily="34" charset="0"/>
                          <a:ea typeface="+mn-ea"/>
                          <a:cs typeface="Calibri" panose="020F0502020204030204" pitchFamily="34" charset="0"/>
                        </a:rPr>
                        <a:t>- </a:t>
                      </a:r>
                      <a:r>
                        <a:rPr lang="vi-VN" sz="1400" b="0" kern="1200" dirty="0" smtClean="0">
                          <a:solidFill>
                            <a:srgbClr val="FF0000"/>
                          </a:solidFill>
                          <a:effectLst/>
                          <a:latin typeface="Calibri" panose="020F0502020204030204" pitchFamily="34" charset="0"/>
                          <a:ea typeface="+mn-ea"/>
                          <a:cs typeface="Calibri" panose="020F0502020204030204" pitchFamily="34" charset="0"/>
                          <a:sym typeface="Symbol" panose="05050102010706020507" pitchFamily="18" charset="2"/>
                        </a:rPr>
                        <a:t></a:t>
                      </a:r>
                      <a:r>
                        <a:rPr lang="vi-VN" sz="1400" b="0" kern="1200" dirty="0" smtClean="0">
                          <a:solidFill>
                            <a:srgbClr val="FF0000"/>
                          </a:solidFill>
                          <a:effectLst/>
                          <a:latin typeface="Calibri" panose="020F0502020204030204" pitchFamily="34" charset="0"/>
                          <a:ea typeface="+mn-ea"/>
                          <a:cs typeface="Calibri" panose="020F0502020204030204" pitchFamily="34" charset="0"/>
                        </a:rPr>
                        <a:t> chiều rộng phần mở được của các ô cửa ≥ 1,6m cho mỗi đoạn 30m chiều dài hành lang;</a:t>
                      </a:r>
                      <a:endParaRPr lang="en-US" sz="1400" b="0" kern="1200" dirty="0" smtClean="0">
                        <a:solidFill>
                          <a:srgbClr val="FF0000"/>
                        </a:solidFill>
                        <a:effectLst/>
                        <a:latin typeface="Calibri" panose="020F0502020204030204" pitchFamily="34" charset="0"/>
                        <a:ea typeface="+mn-ea"/>
                        <a:cs typeface="Calibri" panose="020F0502020204030204" pitchFamily="34" charset="0"/>
                      </a:endParaRPr>
                    </a:p>
                    <a:p>
                      <a:pPr algn="just"/>
                      <a:r>
                        <a:rPr lang="vi-VN" sz="1400" kern="1200" dirty="0" smtClean="0">
                          <a:solidFill>
                            <a:srgbClr val="FF0000"/>
                          </a:solidFill>
                          <a:effectLst/>
                          <a:latin typeface="Calibri" panose="020F0502020204030204" pitchFamily="34" charset="0"/>
                          <a:ea typeface="+mn-ea"/>
                          <a:cs typeface="Calibri" panose="020F0502020204030204" pitchFamily="34" charset="0"/>
                        </a:rPr>
                        <a:t>- Ô cửa phải mở được bằng tay một cách dễ dàng khi người đứng trên sàn</a:t>
                      </a:r>
                      <a:r>
                        <a:rPr lang="vi-VN" sz="1400" kern="1200" dirty="0" smtClean="0">
                          <a:solidFill>
                            <a:schemeClr val="dk1"/>
                          </a:solidFill>
                          <a:effectLst/>
                          <a:latin typeface="Calibri" panose="020F0502020204030204" pitchFamily="34" charset="0"/>
                          <a:ea typeface="+mn-ea"/>
                          <a:cs typeface="Calibri" panose="020F0502020204030204" pitchFamily="34" charset="0"/>
                        </a:rPr>
                        <a:t>.</a:t>
                      </a:r>
                      <a:endParaRPr lang="en-US" sz="1400" kern="1200" dirty="0" smtClean="0">
                        <a:solidFill>
                          <a:schemeClr val="dk1"/>
                        </a:solidFill>
                        <a:effectLst/>
                        <a:latin typeface="Calibri" panose="020F0502020204030204" pitchFamily="34" charset="0"/>
                        <a:ea typeface="+mn-ea"/>
                        <a:cs typeface="Calibri" panose="020F0502020204030204" pitchFamily="34" charset="0"/>
                      </a:endParaRPr>
                    </a:p>
                    <a:p>
                      <a:pPr algn="just"/>
                      <a:r>
                        <a:rPr lang="vi-VN" sz="1400" kern="1200" dirty="0" smtClean="0">
                          <a:solidFill>
                            <a:schemeClr val="dk1"/>
                          </a:solidFill>
                          <a:effectLst/>
                          <a:latin typeface="Calibri" panose="020F0502020204030204" pitchFamily="34" charset="0"/>
                          <a:ea typeface="+mn-ea"/>
                          <a:cs typeface="Calibri" panose="020F0502020204030204" pitchFamily="34" charset="0"/>
                        </a:rPr>
                        <a:t>CHÚ THÍCH 3: Để thông gió tự nhiên khi cháy cho gian phòng phải </a:t>
                      </a:r>
                      <a:r>
                        <a:rPr lang="vi-VN" sz="1400" kern="1200" dirty="0" smtClean="0">
                          <a:solidFill>
                            <a:srgbClr val="FF0000"/>
                          </a:solidFill>
                          <a:effectLst/>
                          <a:latin typeface="Calibri" panose="020F0502020204030204" pitchFamily="34" charset="0"/>
                          <a:ea typeface="+mn-ea"/>
                          <a:cs typeface="Calibri" panose="020F0502020204030204" pitchFamily="34" charset="0"/>
                        </a:rPr>
                        <a:t>có các ô cửa sổ mở hoặc lỗ cửa trên tường ngoài tương</a:t>
                      </a:r>
                      <a:r>
                        <a:rPr lang="en-US" sz="1400" kern="1200" baseline="0" dirty="0" smtClean="0">
                          <a:solidFill>
                            <a:srgbClr val="FF0000"/>
                          </a:solidFill>
                          <a:effectLst/>
                          <a:latin typeface="Calibri" panose="020F0502020204030204" pitchFamily="34" charset="0"/>
                          <a:ea typeface="+mn-ea"/>
                          <a:cs typeface="Calibri" panose="020F0502020204030204" pitchFamily="34" charset="0"/>
                        </a:rPr>
                        <a:t> </a:t>
                      </a:r>
                      <a:r>
                        <a:rPr lang="vi-VN" sz="1400" kern="1200" dirty="0" smtClean="0">
                          <a:solidFill>
                            <a:srgbClr val="FF0000"/>
                          </a:solidFill>
                          <a:effectLst/>
                          <a:latin typeface="Calibri" panose="020F0502020204030204" pitchFamily="34" charset="0"/>
                          <a:ea typeface="+mn-ea"/>
                          <a:cs typeface="Calibri" panose="020F0502020204030204" pitchFamily="34" charset="0"/>
                        </a:rPr>
                        <a:t>tự như CHÚ THÍCH 2, </a:t>
                      </a:r>
                      <a:r>
                        <a:rPr lang="vi-VN" sz="1400" b="0" kern="1200" dirty="0" smtClean="0">
                          <a:solidFill>
                            <a:srgbClr val="FF0000"/>
                          </a:solidFill>
                          <a:effectLst/>
                          <a:latin typeface="Calibri" panose="020F0502020204030204" pitchFamily="34" charset="0"/>
                          <a:ea typeface="+mn-ea"/>
                          <a:cs typeface="Calibri" panose="020F0502020204030204" pitchFamily="34" charset="0"/>
                        </a:rPr>
                        <a:t>với chiều rộng tối thiểu 0,24 m cho mỗi m chiều dài tường ngoài</a:t>
                      </a:r>
                      <a:r>
                        <a:rPr lang="vi-VN" sz="1400" kern="1200" dirty="0" smtClean="0">
                          <a:solidFill>
                            <a:schemeClr val="dk1"/>
                          </a:solidFill>
                          <a:effectLst/>
                          <a:latin typeface="Calibri" panose="020F0502020204030204" pitchFamily="34" charset="0"/>
                          <a:ea typeface="+mn-ea"/>
                          <a:cs typeface="Calibri" panose="020F0502020204030204" pitchFamily="34" charset="0"/>
                        </a:rPr>
                        <a:t>. Nếu tường ngoài chỉ nằm ở 1 phía của gian phòng thì khoảng cách từ tường ngoài này đến tường ngăn bên trong </a:t>
                      </a:r>
                      <a:r>
                        <a:rPr lang="vi-VN" sz="1400" b="0" i="0" kern="1200" dirty="0" smtClean="0">
                          <a:solidFill>
                            <a:schemeClr val="dk1"/>
                          </a:solidFill>
                          <a:effectLst/>
                          <a:latin typeface="Calibri" panose="020F0502020204030204" pitchFamily="34" charset="0"/>
                          <a:ea typeface="+mn-ea"/>
                          <a:cs typeface="Calibri" panose="020F0502020204030204" pitchFamily="34" charset="0"/>
                        </a:rPr>
                        <a:t>≤</a:t>
                      </a:r>
                      <a:r>
                        <a:rPr lang="vi-VN" sz="1400" b="1" kern="1200" dirty="0" smtClean="0">
                          <a:solidFill>
                            <a:schemeClr val="dk1"/>
                          </a:solidFill>
                          <a:effectLst/>
                          <a:latin typeface="Calibri" panose="020F0502020204030204" pitchFamily="34" charset="0"/>
                          <a:ea typeface="+mn-ea"/>
                          <a:cs typeface="Calibri" panose="020F0502020204030204" pitchFamily="34" charset="0"/>
                        </a:rPr>
                        <a:t> </a:t>
                      </a:r>
                      <a:r>
                        <a:rPr lang="vi-VN" sz="1400" b="0" kern="1200" dirty="0" smtClean="0">
                          <a:solidFill>
                            <a:schemeClr val="dk1"/>
                          </a:solidFill>
                          <a:effectLst/>
                          <a:latin typeface="Calibri" panose="020F0502020204030204" pitchFamily="34" charset="0"/>
                          <a:ea typeface="+mn-ea"/>
                          <a:cs typeface="Calibri" panose="020F0502020204030204" pitchFamily="34" charset="0"/>
                        </a:rPr>
                        <a:t>20 m</a:t>
                      </a:r>
                      <a:r>
                        <a:rPr lang="vi-VN" sz="1400" kern="1200" dirty="0" smtClean="0">
                          <a:solidFill>
                            <a:schemeClr val="dk1"/>
                          </a:solidFill>
                          <a:effectLst/>
                          <a:latin typeface="Calibri" panose="020F0502020204030204" pitchFamily="34" charset="0"/>
                          <a:ea typeface="+mn-ea"/>
                          <a:cs typeface="Calibri" panose="020F0502020204030204" pitchFamily="34" charset="0"/>
                        </a:rPr>
                        <a:t>. Nếu các ô cửa mở nằm ở </a:t>
                      </a:r>
                      <a:r>
                        <a:rPr lang="en-US" sz="1400" kern="1200" dirty="0" smtClean="0">
                          <a:solidFill>
                            <a:schemeClr val="dk1"/>
                          </a:solidFill>
                          <a:effectLst/>
                          <a:latin typeface="Calibri" panose="020F0502020204030204" pitchFamily="34" charset="0"/>
                          <a:ea typeface="+mn-ea"/>
                          <a:cs typeface="Calibri" panose="020F0502020204030204" pitchFamily="34" charset="0"/>
                        </a:rPr>
                        <a:t>2</a:t>
                      </a:r>
                      <a:r>
                        <a:rPr lang="vi-VN" sz="1400" kern="1200" dirty="0" smtClean="0">
                          <a:solidFill>
                            <a:schemeClr val="dk1"/>
                          </a:solidFill>
                          <a:effectLst/>
                          <a:latin typeface="Calibri" panose="020F0502020204030204" pitchFamily="34" charset="0"/>
                          <a:ea typeface="+mn-ea"/>
                          <a:cs typeface="Calibri" panose="020F0502020204030204" pitchFamily="34" charset="0"/>
                        </a:rPr>
                        <a:t> kết cấu xây dựng ngoài đối diện nhau thì khoảng cách giữa </a:t>
                      </a:r>
                      <a:r>
                        <a:rPr lang="en-US" sz="1400" kern="1200" dirty="0" smtClean="0">
                          <a:solidFill>
                            <a:schemeClr val="dk1"/>
                          </a:solidFill>
                          <a:effectLst/>
                          <a:latin typeface="Calibri" panose="020F0502020204030204" pitchFamily="34" charset="0"/>
                          <a:ea typeface="+mn-ea"/>
                          <a:cs typeface="Calibri" panose="020F0502020204030204" pitchFamily="34" charset="0"/>
                        </a:rPr>
                        <a:t>2</a:t>
                      </a:r>
                      <a:r>
                        <a:rPr lang="vi-VN" sz="1400" kern="1200" dirty="0" smtClean="0">
                          <a:solidFill>
                            <a:schemeClr val="dk1"/>
                          </a:solidFill>
                          <a:effectLst/>
                          <a:latin typeface="Calibri" panose="020F0502020204030204" pitchFamily="34" charset="0"/>
                          <a:ea typeface="+mn-ea"/>
                          <a:cs typeface="Calibri" panose="020F0502020204030204" pitchFamily="34" charset="0"/>
                        </a:rPr>
                        <a:t> kết cấu đó </a:t>
                      </a:r>
                      <a:r>
                        <a:rPr lang="vi-VN" sz="1400" b="0" i="0" kern="1200" dirty="0" smtClean="0">
                          <a:solidFill>
                            <a:schemeClr val="dk1"/>
                          </a:solidFill>
                          <a:effectLst/>
                          <a:latin typeface="Calibri" panose="020F0502020204030204" pitchFamily="34" charset="0"/>
                          <a:ea typeface="+mn-ea"/>
                          <a:cs typeface="Calibri" panose="020F0502020204030204" pitchFamily="34" charset="0"/>
                        </a:rPr>
                        <a:t>≤</a:t>
                      </a:r>
                      <a:r>
                        <a:rPr lang="vi-VN" sz="1400" kern="1200" dirty="0" smtClean="0">
                          <a:solidFill>
                            <a:schemeClr val="dk1"/>
                          </a:solidFill>
                          <a:effectLst/>
                          <a:latin typeface="Calibri" panose="020F0502020204030204" pitchFamily="34" charset="0"/>
                          <a:ea typeface="+mn-ea"/>
                          <a:cs typeface="Calibri" panose="020F0502020204030204" pitchFamily="34" charset="0"/>
                        </a:rPr>
                        <a:t> 40 m, </a:t>
                      </a:r>
                      <a:r>
                        <a:rPr lang="vi-VN" sz="1400" kern="1200" dirty="0" smtClean="0">
                          <a:solidFill>
                            <a:srgbClr val="FF0000"/>
                          </a:solidFill>
                          <a:effectLst/>
                          <a:latin typeface="Calibri" panose="020F0502020204030204" pitchFamily="34" charset="0"/>
                          <a:ea typeface="+mn-ea"/>
                          <a:cs typeface="Calibri" panose="020F0502020204030204" pitchFamily="34" charset="0"/>
                        </a:rPr>
                        <a:t>trong trường hợp này thì </a:t>
                      </a:r>
                      <a:r>
                        <a:rPr lang="en-US" sz="1400" kern="1200" dirty="0" smtClean="0">
                          <a:solidFill>
                            <a:srgbClr val="FF0000"/>
                          </a:solidFill>
                          <a:effectLst/>
                          <a:latin typeface="Calibri" panose="020F0502020204030204" pitchFamily="34" charset="0"/>
                          <a:ea typeface="+mn-ea"/>
                          <a:cs typeface="Calibri" panose="020F0502020204030204" pitchFamily="34" charset="0"/>
                        </a:rPr>
                        <a:t>L</a:t>
                      </a:r>
                      <a:r>
                        <a:rPr lang="vi-VN" sz="1400" kern="1200" dirty="0" smtClean="0">
                          <a:solidFill>
                            <a:srgbClr val="FF0000"/>
                          </a:solidFill>
                          <a:effectLst/>
                          <a:latin typeface="Calibri" panose="020F0502020204030204" pitchFamily="34" charset="0"/>
                          <a:ea typeface="+mn-ea"/>
                          <a:cs typeface="Calibri" panose="020F0502020204030204" pitchFamily="34" charset="0"/>
                        </a:rPr>
                        <a:t> </a:t>
                      </a:r>
                      <a:r>
                        <a:rPr lang="vi-VN" sz="1400" kern="1200" baseline="-25000" dirty="0" smtClean="0">
                          <a:solidFill>
                            <a:srgbClr val="FF0000"/>
                          </a:solidFill>
                          <a:effectLst/>
                          <a:latin typeface="Calibri" panose="020F0502020204030204" pitchFamily="34" charset="0"/>
                          <a:ea typeface="+mn-ea"/>
                          <a:cs typeface="Calibri" panose="020F0502020204030204" pitchFamily="34" charset="0"/>
                        </a:rPr>
                        <a:t>tường ngoài</a:t>
                      </a:r>
                      <a:r>
                        <a:rPr lang="vi-VN" sz="1400" kern="1200" dirty="0" smtClean="0">
                          <a:solidFill>
                            <a:srgbClr val="FF0000"/>
                          </a:solidFill>
                          <a:effectLst/>
                          <a:latin typeface="Calibri" panose="020F0502020204030204" pitchFamily="34" charset="0"/>
                          <a:ea typeface="+mn-ea"/>
                          <a:cs typeface="Calibri" panose="020F0502020204030204" pitchFamily="34" charset="0"/>
                        </a:rPr>
                        <a:t> </a:t>
                      </a:r>
                      <a:r>
                        <a:rPr lang="vi-VN" sz="1400" b="0" kern="1200" dirty="0" smtClean="0">
                          <a:solidFill>
                            <a:srgbClr val="FF0000"/>
                          </a:solidFill>
                          <a:effectLst/>
                          <a:latin typeface="Calibri" panose="020F0502020204030204" pitchFamily="34" charset="0"/>
                          <a:ea typeface="+mn-ea"/>
                          <a:cs typeface="Calibri" panose="020F0502020204030204" pitchFamily="34" charset="0"/>
                        </a:rPr>
                        <a:t>≥</a:t>
                      </a:r>
                      <a:r>
                        <a:rPr lang="vi-VN" sz="1400" kern="1200" dirty="0" smtClean="0">
                          <a:solidFill>
                            <a:srgbClr val="FF0000"/>
                          </a:solidFill>
                          <a:effectLst/>
                          <a:latin typeface="Calibri" panose="020F0502020204030204" pitchFamily="34" charset="0"/>
                          <a:ea typeface="+mn-ea"/>
                          <a:cs typeface="Calibri" panose="020F0502020204030204" pitchFamily="34" charset="0"/>
                        </a:rPr>
                        <a:t> 1/3 </a:t>
                      </a:r>
                      <a:r>
                        <a:rPr lang="vi-VN" sz="1400" kern="1200" dirty="0" smtClean="0">
                          <a:solidFill>
                            <a:srgbClr val="FF0000"/>
                          </a:solidFill>
                          <a:effectLst/>
                          <a:latin typeface="Calibri" panose="020F0502020204030204" pitchFamily="34" charset="0"/>
                          <a:ea typeface="+mn-ea"/>
                          <a:cs typeface="Calibri" panose="020F0502020204030204" pitchFamily="34" charset="0"/>
                          <a:sym typeface="Symbol" panose="05050102010706020507" pitchFamily="18" charset="2"/>
                        </a:rPr>
                        <a:t></a:t>
                      </a:r>
                      <a:r>
                        <a:rPr lang="en-US" sz="1400" kern="1200" baseline="0" dirty="0" smtClean="0">
                          <a:solidFill>
                            <a:srgbClr val="FF0000"/>
                          </a:solidFill>
                          <a:effectLst/>
                          <a:latin typeface="Calibri" panose="020F0502020204030204" pitchFamily="34" charset="0"/>
                          <a:ea typeface="+mn-ea"/>
                          <a:cs typeface="Calibri" panose="020F0502020204030204" pitchFamily="34" charset="0"/>
                          <a:sym typeface="Symbol" panose="05050102010706020507" pitchFamily="18" charset="2"/>
                        </a:rPr>
                        <a:t> L</a:t>
                      </a:r>
                      <a:r>
                        <a:rPr lang="vi-VN" sz="1400" kern="1200" dirty="0" smtClean="0">
                          <a:solidFill>
                            <a:srgbClr val="FF0000"/>
                          </a:solidFill>
                          <a:effectLst/>
                          <a:latin typeface="Calibri" panose="020F0502020204030204" pitchFamily="34" charset="0"/>
                          <a:ea typeface="+mn-ea"/>
                          <a:cs typeface="Calibri" panose="020F0502020204030204" pitchFamily="34" charset="0"/>
                        </a:rPr>
                        <a:t> </a:t>
                      </a:r>
                      <a:r>
                        <a:rPr lang="vi-VN" sz="1400" kern="1200" baseline="-25000" dirty="0" smtClean="0">
                          <a:solidFill>
                            <a:srgbClr val="FF0000"/>
                          </a:solidFill>
                          <a:effectLst/>
                          <a:latin typeface="Calibri" panose="020F0502020204030204" pitchFamily="34" charset="0"/>
                          <a:ea typeface="+mn-ea"/>
                          <a:cs typeface="Calibri" panose="020F0502020204030204" pitchFamily="34" charset="0"/>
                        </a:rPr>
                        <a:t>của các tường ngăn phòng bên trong</a:t>
                      </a:r>
                      <a:r>
                        <a:rPr lang="vi-VN" sz="1400" kern="1200" dirty="0" smtClean="0">
                          <a:solidFill>
                            <a:schemeClr val="dk1"/>
                          </a:solidFill>
                          <a:effectLst/>
                          <a:latin typeface="Calibri" panose="020F0502020204030204" pitchFamily="34" charset="0"/>
                          <a:ea typeface="+mn-ea"/>
                          <a:cs typeface="Calibri" panose="020F0502020204030204" pitchFamily="34" charset="0"/>
                        </a:rPr>
                        <a:t>.</a:t>
                      </a:r>
                      <a:endParaRPr lang="en-US" sz="1400" b="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pPr algn="just"/>
                      <a:endParaRPr lang="en-US" sz="1500" b="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en-US" sz="1500" i="1" dirty="0" err="1" smtClean="0">
                          <a:latin typeface="Calibri" panose="020F0502020204030204" pitchFamily="34" charset="0"/>
                          <a:ea typeface="Calibri" panose="020F0502020204030204" pitchFamily="34" charset="0"/>
                          <a:cs typeface="Calibri" panose="020F0502020204030204" pitchFamily="34" charset="0"/>
                        </a:rPr>
                        <a:t>Điều</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ea typeface="Calibri" panose="020F0502020204030204" pitchFamily="34" charset="0"/>
                          <a:cs typeface="Calibri" panose="020F0502020204030204" pitchFamily="34" charset="0"/>
                        </a:rPr>
                        <a:t>chỉnh</a:t>
                      </a:r>
                      <a:endParaRPr lang="en-US" sz="1500" i="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14832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630240"/>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020511191"/>
              </p:ext>
            </p:extLst>
          </p:nvPr>
        </p:nvGraphicFramePr>
        <p:xfrm>
          <a:off x="32766" y="1074562"/>
          <a:ext cx="9111234" cy="5823092"/>
        </p:xfrm>
        <a:graphic>
          <a:graphicData uri="http://schemas.openxmlformats.org/drawingml/2006/table">
            <a:tbl>
              <a:tblPr firstRow="1" bandRow="1">
                <a:tableStyleId>{5C22544A-7EE6-4342-B048-85BDC9FD1C3A}</a:tableStyleId>
              </a:tblPr>
              <a:tblGrid>
                <a:gridCol w="829517">
                  <a:extLst>
                    <a:ext uri="{9D8B030D-6E8A-4147-A177-3AD203B41FA5}">
                      <a16:colId xmlns:a16="http://schemas.microsoft.com/office/drawing/2014/main" val="1411077708"/>
                    </a:ext>
                  </a:extLst>
                </a:gridCol>
                <a:gridCol w="930303">
                  <a:extLst>
                    <a:ext uri="{9D8B030D-6E8A-4147-A177-3AD203B41FA5}">
                      <a16:colId xmlns:a16="http://schemas.microsoft.com/office/drawing/2014/main" val="4040167514"/>
                    </a:ext>
                  </a:extLst>
                </a:gridCol>
                <a:gridCol w="3082654">
                  <a:extLst>
                    <a:ext uri="{9D8B030D-6E8A-4147-A177-3AD203B41FA5}">
                      <a16:colId xmlns:a16="http://schemas.microsoft.com/office/drawing/2014/main" val="20002"/>
                    </a:ext>
                  </a:extLst>
                </a:gridCol>
                <a:gridCol w="3445367">
                  <a:extLst>
                    <a:ext uri="{9D8B030D-6E8A-4147-A177-3AD203B41FA5}">
                      <a16:colId xmlns:a16="http://schemas.microsoft.com/office/drawing/2014/main" val="2589906493"/>
                    </a:ext>
                  </a:extLst>
                </a:gridCol>
                <a:gridCol w="823393">
                  <a:extLst>
                    <a:ext uri="{9D8B030D-6E8A-4147-A177-3AD203B41FA5}">
                      <a16:colId xmlns:a16="http://schemas.microsoft.com/office/drawing/2014/main" val="1894666468"/>
                    </a:ext>
                  </a:extLst>
                </a:gridCol>
              </a:tblGrid>
              <a:tr h="519572">
                <a:tc>
                  <a:txBody>
                    <a:bodyPr/>
                    <a:lstStyle/>
                    <a:p>
                      <a:pPr algn="ctr"/>
                      <a:r>
                        <a:rPr lang="en-US" sz="1500" dirty="0" err="1" smtClean="0"/>
                        <a:t>Điều</a:t>
                      </a:r>
                      <a:endParaRPr lang="en-US" sz="1500" dirty="0"/>
                    </a:p>
                  </a:txBody>
                  <a:tcPr/>
                </a:tc>
                <a:tc>
                  <a:txBody>
                    <a:bodyPr/>
                    <a:lstStyle/>
                    <a:p>
                      <a:pPr algn="ctr"/>
                      <a:endParaRPr lang="en-US"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06:2022/BXD</a:t>
                      </a:r>
                    </a:p>
                  </a:txBody>
                  <a:tcPr/>
                </a:tc>
                <a:tc>
                  <a:txBody>
                    <a:bodyPr/>
                    <a:lstStyle/>
                    <a:p>
                      <a:pPr algn="ctr"/>
                      <a:r>
                        <a:rPr lang="en-US" sz="1500" dirty="0" err="1" smtClean="0"/>
                        <a:t>Ghi</a:t>
                      </a:r>
                      <a:r>
                        <a:rPr lang="en-US" sz="1500" dirty="0" smtClean="0"/>
                        <a:t> </a:t>
                      </a:r>
                      <a:r>
                        <a:rPr lang="en-US" sz="1500" dirty="0" err="1" smtClean="0"/>
                        <a:t>chú</a:t>
                      </a:r>
                      <a:endParaRPr lang="en-US" sz="1500" dirty="0"/>
                    </a:p>
                  </a:txBody>
                  <a:tcPr/>
                </a:tc>
                <a:extLst>
                  <a:ext uri="{0D108BD9-81ED-4DB2-BD59-A6C34878D82A}">
                    <a16:rowId xmlns:a16="http://schemas.microsoft.com/office/drawing/2014/main" val="2393609304"/>
                  </a:ext>
                </a:extLst>
              </a:tr>
              <a:tr h="320040">
                <a:tc>
                  <a:txBody>
                    <a:bodyPr/>
                    <a:lstStyle/>
                    <a:p>
                      <a:r>
                        <a:rPr lang="en-US" sz="1500" dirty="0" smtClean="0">
                          <a:latin typeface="Calibri" panose="020F0502020204030204" pitchFamily="34" charset="0"/>
                          <a:ea typeface="Calibri" panose="020F0502020204030204" pitchFamily="34" charset="0"/>
                          <a:cs typeface="Calibri" panose="020F0502020204030204" pitchFamily="34" charset="0"/>
                        </a:rPr>
                        <a:t>D</a:t>
                      </a:r>
                      <a:r>
                        <a:rPr lang="vi-VN" sz="1500" dirty="0" smtClean="0">
                          <a:latin typeface="Calibri" panose="020F0502020204030204" pitchFamily="34" charset="0"/>
                          <a:ea typeface="Calibri" panose="020F0502020204030204" pitchFamily="34" charset="0"/>
                          <a:cs typeface="Calibri" panose="020F0502020204030204" pitchFamily="34" charset="0"/>
                        </a:rPr>
                        <a:t>.</a:t>
                      </a:r>
                      <a:r>
                        <a:rPr lang="en-US" sz="1500" dirty="0" smtClean="0">
                          <a:latin typeface="Calibri" panose="020F0502020204030204" pitchFamily="34" charset="0"/>
                          <a:ea typeface="Calibri" panose="020F0502020204030204" pitchFamily="34" charset="0"/>
                          <a:cs typeface="Calibri" panose="020F0502020204030204" pitchFamily="34" charset="0"/>
                        </a:rPr>
                        <a:t>5</a:t>
                      </a:r>
                      <a:endParaRPr lang="vi-VN" sz="1500" dirty="0" smtClean="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en-US" sz="1500" b="0" baseline="0" dirty="0" err="1" smtClean="0">
                          <a:latin typeface="Calibri" panose="020F0502020204030204" pitchFamily="34" charset="0"/>
                          <a:ea typeface="Calibri" panose="020F0502020204030204" pitchFamily="34" charset="0"/>
                          <a:cs typeface="Calibri" panose="020F0502020204030204" pitchFamily="34" charset="0"/>
                        </a:rPr>
                        <a:t>Hút</a:t>
                      </a:r>
                      <a:r>
                        <a:rPr lang="en-US" sz="1500" b="0" baseline="0" dirty="0" smtClean="0">
                          <a:latin typeface="Calibri" panose="020F0502020204030204" pitchFamily="34" charset="0"/>
                          <a:ea typeface="Calibri" panose="020F0502020204030204" pitchFamily="34" charset="0"/>
                          <a:cs typeface="Calibri" panose="020F0502020204030204" pitchFamily="34" charset="0"/>
                        </a:rPr>
                        <a:t> </a:t>
                      </a:r>
                      <a:r>
                        <a:rPr lang="en-US" sz="1500" b="0" baseline="0" dirty="0" err="1" smtClean="0">
                          <a:latin typeface="Calibri" panose="020F0502020204030204" pitchFamily="34" charset="0"/>
                          <a:ea typeface="Calibri" panose="020F0502020204030204" pitchFamily="34" charset="0"/>
                          <a:cs typeface="Calibri" panose="020F0502020204030204" pitchFamily="34" charset="0"/>
                        </a:rPr>
                        <a:t>khói</a:t>
                      </a:r>
                      <a:r>
                        <a:rPr lang="en-US" sz="1500" b="0" baseline="0" dirty="0" smtClean="0">
                          <a:latin typeface="Calibri" panose="020F0502020204030204" pitchFamily="34" charset="0"/>
                          <a:ea typeface="Calibri" panose="020F0502020204030204" pitchFamily="34" charset="0"/>
                          <a:cs typeface="Calibri" panose="020F0502020204030204" pitchFamily="34" charset="0"/>
                        </a:rPr>
                        <a:t> </a:t>
                      </a:r>
                      <a:r>
                        <a:rPr lang="en-US" sz="1500" b="0" baseline="0" dirty="0" err="1" smtClean="0">
                          <a:latin typeface="Calibri" panose="020F0502020204030204" pitchFamily="34" charset="0"/>
                          <a:ea typeface="Calibri" panose="020F0502020204030204" pitchFamily="34" charset="0"/>
                          <a:cs typeface="Calibri" panose="020F0502020204030204" pitchFamily="34" charset="0"/>
                        </a:rPr>
                        <a:t>hành</a:t>
                      </a:r>
                      <a:r>
                        <a:rPr lang="en-US" sz="1500" b="0" baseline="0" dirty="0" smtClean="0">
                          <a:latin typeface="Calibri" panose="020F0502020204030204" pitchFamily="34" charset="0"/>
                          <a:ea typeface="Calibri" panose="020F0502020204030204" pitchFamily="34" charset="0"/>
                          <a:cs typeface="Calibri" panose="020F0502020204030204" pitchFamily="34" charset="0"/>
                        </a:rPr>
                        <a:t> </a:t>
                      </a:r>
                      <a:r>
                        <a:rPr lang="en-US" sz="1500" b="0" baseline="0" dirty="0" err="1" smtClean="0">
                          <a:latin typeface="Calibri" panose="020F0502020204030204" pitchFamily="34" charset="0"/>
                          <a:ea typeface="Calibri" panose="020F0502020204030204" pitchFamily="34" charset="0"/>
                          <a:cs typeface="Calibri" panose="020F0502020204030204" pitchFamily="34" charset="0"/>
                        </a:rPr>
                        <a:t>lang</a:t>
                      </a:r>
                      <a:r>
                        <a:rPr lang="en-US" sz="1500" b="0" baseline="0" dirty="0" smtClean="0">
                          <a:latin typeface="Calibri" panose="020F0502020204030204" pitchFamily="34" charset="0"/>
                          <a:ea typeface="Calibri" panose="020F0502020204030204" pitchFamily="34" charset="0"/>
                          <a:cs typeface="Calibri" panose="020F0502020204030204" pitchFamily="34" charset="0"/>
                        </a:rPr>
                        <a:t> </a:t>
                      </a:r>
                      <a:r>
                        <a:rPr lang="en-US" sz="1500" b="0" baseline="0" dirty="0" err="1" smtClean="0">
                          <a:latin typeface="Calibri" panose="020F0502020204030204" pitchFamily="34" charset="0"/>
                          <a:ea typeface="Calibri" panose="020F0502020204030204" pitchFamily="34" charset="0"/>
                          <a:cs typeface="Calibri" panose="020F0502020204030204" pitchFamily="34" charset="0"/>
                        </a:rPr>
                        <a:t>riêng</a:t>
                      </a:r>
                      <a:r>
                        <a:rPr lang="en-US" sz="1500" b="0" baseline="0" dirty="0" smtClean="0">
                          <a:latin typeface="Calibri" panose="020F0502020204030204" pitchFamily="34" charset="0"/>
                          <a:ea typeface="Calibri" panose="020F0502020204030204" pitchFamily="34" charset="0"/>
                          <a:cs typeface="Calibri" panose="020F0502020204030204" pitchFamily="34" charset="0"/>
                        </a:rPr>
                        <a:t> </a:t>
                      </a:r>
                      <a:r>
                        <a:rPr lang="en-US" sz="1500" b="0" baseline="0" dirty="0" err="1" smtClean="0">
                          <a:latin typeface="Calibri" panose="020F0502020204030204" pitchFamily="34" charset="0"/>
                          <a:ea typeface="Calibri" panose="020F0502020204030204" pitchFamily="34" charset="0"/>
                          <a:cs typeface="Calibri" panose="020F0502020204030204" pitchFamily="34" charset="0"/>
                        </a:rPr>
                        <a:t>biệt</a:t>
                      </a:r>
                      <a:endParaRPr lang="en-US" sz="1500" b="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1500" b="1" kern="1200" dirty="0" smtClean="0">
                          <a:solidFill>
                            <a:schemeClr val="dk1"/>
                          </a:solidFill>
                          <a:effectLst/>
                          <a:latin typeface="Calibri" panose="020F0502020204030204" pitchFamily="34" charset="0"/>
                          <a:ea typeface="+mn-ea"/>
                          <a:cs typeface="Calibri" panose="020F0502020204030204" pitchFamily="34" charset="0"/>
                        </a:rPr>
                        <a:t>D.5</a:t>
                      </a:r>
                      <a:r>
                        <a:rPr lang="vi-VN" sz="1500" kern="1200" dirty="0" smtClean="0">
                          <a:solidFill>
                            <a:schemeClr val="dk1"/>
                          </a:solidFill>
                          <a:effectLst/>
                          <a:latin typeface="Calibri" panose="020F0502020204030204" pitchFamily="34" charset="0"/>
                          <a:ea typeface="+mn-ea"/>
                          <a:cs typeface="Calibri" panose="020F0502020204030204" pitchFamily="34" charset="0"/>
                        </a:rPr>
                        <a:t>  Thiết kế </a:t>
                      </a:r>
                      <a:r>
                        <a:rPr lang="en-US" sz="1500" kern="1200" dirty="0" smtClean="0">
                          <a:solidFill>
                            <a:schemeClr val="dk1"/>
                          </a:solidFill>
                          <a:effectLst/>
                          <a:latin typeface="Calibri" panose="020F0502020204030204" pitchFamily="34" charset="0"/>
                          <a:ea typeface="+mn-ea"/>
                          <a:cs typeface="Calibri" panose="020F0502020204030204" pitchFamily="34" charset="0"/>
                        </a:rPr>
                        <a:t>HT</a:t>
                      </a:r>
                      <a:r>
                        <a:rPr lang="vi-VN" sz="1500" kern="1200" dirty="0" smtClean="0">
                          <a:solidFill>
                            <a:schemeClr val="dk1"/>
                          </a:solidFill>
                          <a:effectLst/>
                          <a:latin typeface="Calibri" panose="020F0502020204030204" pitchFamily="34" charset="0"/>
                          <a:ea typeface="+mn-ea"/>
                          <a:cs typeface="Calibri" panose="020F0502020204030204" pitchFamily="34" charset="0"/>
                        </a:rPr>
                        <a:t> hút khói bảo vệ các hành lang phải riêng biệt với hệ thống hút khói để bảo vệ các phòng.</a:t>
                      </a:r>
                      <a:endParaRPr lang="en-US" sz="1500" kern="1200" dirty="0">
                        <a:solidFill>
                          <a:schemeClr val="dk1"/>
                        </a:solidFill>
                        <a:effectLst/>
                        <a:latin typeface="Calibri" panose="020F0502020204030204" pitchFamily="34" charset="0"/>
                        <a:ea typeface="+mn-ea"/>
                        <a:cs typeface="Calibri" panose="020F0502020204030204" pitchFamily="34" charset="0"/>
                      </a:endParaRPr>
                    </a:p>
                  </a:txBody>
                  <a:tcPr/>
                </a:tc>
                <a:tc>
                  <a:txBody>
                    <a:bodyPr/>
                    <a:lstStyle/>
                    <a:p>
                      <a:pPr algn="just"/>
                      <a:r>
                        <a:rPr lang="vi-VN" sz="1500" b="1" kern="1200" dirty="0" smtClean="0">
                          <a:solidFill>
                            <a:schemeClr val="dk1"/>
                          </a:solidFill>
                          <a:effectLst/>
                          <a:latin typeface="Calibri" panose="020F0502020204030204" pitchFamily="34" charset="0"/>
                          <a:ea typeface="+mn-ea"/>
                          <a:cs typeface="Calibri" panose="020F0502020204030204" pitchFamily="34" charset="0"/>
                        </a:rPr>
                        <a:t>D.5</a:t>
                      </a:r>
                      <a:r>
                        <a:rPr lang="vi-VN" sz="1500" kern="1200" dirty="0" smtClean="0">
                          <a:solidFill>
                            <a:schemeClr val="dk1"/>
                          </a:solidFill>
                          <a:effectLst/>
                          <a:latin typeface="Calibri" panose="020F0502020204030204" pitchFamily="34" charset="0"/>
                          <a:ea typeface="+mn-ea"/>
                          <a:cs typeface="Calibri" panose="020F0502020204030204" pitchFamily="34" charset="0"/>
                        </a:rPr>
                        <a:t> Thiết kế </a:t>
                      </a:r>
                      <a:r>
                        <a:rPr lang="en-US" sz="1500" kern="1200" dirty="0" smtClean="0">
                          <a:solidFill>
                            <a:schemeClr val="dk1"/>
                          </a:solidFill>
                          <a:effectLst/>
                          <a:latin typeface="Calibri" panose="020F0502020204030204" pitchFamily="34" charset="0"/>
                          <a:ea typeface="+mn-ea"/>
                          <a:cs typeface="Calibri" panose="020F0502020204030204" pitchFamily="34" charset="0"/>
                        </a:rPr>
                        <a:t>HT</a:t>
                      </a:r>
                      <a:r>
                        <a:rPr lang="vi-VN" sz="1500" kern="1200" dirty="0" smtClean="0">
                          <a:solidFill>
                            <a:schemeClr val="dk1"/>
                          </a:solidFill>
                          <a:effectLst/>
                          <a:latin typeface="Calibri" panose="020F0502020204030204" pitchFamily="34" charset="0"/>
                          <a:ea typeface="+mn-ea"/>
                          <a:cs typeface="Calibri" panose="020F0502020204030204" pitchFamily="34" charset="0"/>
                        </a:rPr>
                        <a:t> hút xả khói bảo vệ các hành lang phải riêng biệt với </a:t>
                      </a:r>
                      <a:r>
                        <a:rPr lang="en-US" sz="1500" kern="1200" dirty="0" smtClean="0">
                          <a:solidFill>
                            <a:schemeClr val="dk1"/>
                          </a:solidFill>
                          <a:effectLst/>
                          <a:latin typeface="Calibri" panose="020F0502020204030204" pitchFamily="34" charset="0"/>
                          <a:ea typeface="+mn-ea"/>
                          <a:cs typeface="Calibri" panose="020F0502020204030204" pitchFamily="34" charset="0"/>
                        </a:rPr>
                        <a:t>HT</a:t>
                      </a:r>
                      <a:r>
                        <a:rPr lang="vi-VN" sz="1500" kern="1200" dirty="0" smtClean="0">
                          <a:solidFill>
                            <a:schemeClr val="dk1"/>
                          </a:solidFill>
                          <a:effectLst/>
                          <a:latin typeface="Calibri" panose="020F0502020204030204" pitchFamily="34" charset="0"/>
                          <a:ea typeface="+mn-ea"/>
                          <a:cs typeface="Calibri" panose="020F0502020204030204" pitchFamily="34" charset="0"/>
                        </a:rPr>
                        <a:t> hút xả khói để bảo vệ các phòng.</a:t>
                      </a:r>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p>
                      <a:pPr algn="just"/>
                      <a:r>
                        <a:rPr lang="vi-VN" sz="1500" kern="1200" dirty="0" smtClean="0">
                          <a:solidFill>
                            <a:srgbClr val="FF0000"/>
                          </a:solidFill>
                          <a:effectLst/>
                          <a:latin typeface="Calibri" panose="020F0502020204030204" pitchFamily="34" charset="0"/>
                          <a:ea typeface="+mn-ea"/>
                          <a:cs typeface="Calibri" panose="020F0502020204030204" pitchFamily="34" charset="0"/>
                        </a:rPr>
                        <a:t>Cho phép sử dụng </a:t>
                      </a:r>
                      <a:r>
                        <a:rPr lang="en-US" sz="1500" kern="1200" dirty="0" smtClean="0">
                          <a:solidFill>
                            <a:srgbClr val="FF0000"/>
                          </a:solidFill>
                          <a:effectLst/>
                          <a:latin typeface="Calibri" panose="020F0502020204030204" pitchFamily="34" charset="0"/>
                          <a:ea typeface="+mn-ea"/>
                          <a:cs typeface="Calibri" panose="020F0502020204030204" pitchFamily="34" charset="0"/>
                        </a:rPr>
                        <a:t>HT</a:t>
                      </a:r>
                      <a:r>
                        <a:rPr lang="vi-VN" sz="1500" kern="1200" dirty="0" smtClean="0">
                          <a:solidFill>
                            <a:srgbClr val="FF0000"/>
                          </a:solidFill>
                          <a:effectLst/>
                          <a:latin typeface="Calibri" panose="020F0502020204030204" pitchFamily="34" charset="0"/>
                          <a:ea typeface="+mn-ea"/>
                          <a:cs typeface="Calibri" panose="020F0502020204030204" pitchFamily="34" charset="0"/>
                        </a:rPr>
                        <a:t> hút xả khói chung cho việc bảo vệ các hành lang của các gian phòng tại D.3 f) và các hành lang của các phòng ở thuộc các tầng trên, nếu toàn bộ các gian phòng này đều nằm trong </a:t>
                      </a:r>
                      <a:r>
                        <a:rPr lang="en-US" sz="1500" kern="1200" dirty="0" smtClean="0">
                          <a:solidFill>
                            <a:srgbClr val="FF0000"/>
                          </a:solidFill>
                          <a:effectLst/>
                          <a:latin typeface="Calibri" panose="020F0502020204030204" pitchFamily="34" charset="0"/>
                          <a:ea typeface="+mn-ea"/>
                          <a:cs typeface="Calibri" panose="020F0502020204030204" pitchFamily="34" charset="0"/>
                        </a:rPr>
                        <a:t>1</a:t>
                      </a:r>
                      <a:r>
                        <a:rPr lang="vi-VN" sz="1500" kern="1200" dirty="0" smtClean="0">
                          <a:solidFill>
                            <a:srgbClr val="FF0000"/>
                          </a:solidFill>
                          <a:effectLst/>
                          <a:latin typeface="Calibri" panose="020F0502020204030204" pitchFamily="34" charset="0"/>
                          <a:ea typeface="+mn-ea"/>
                          <a:cs typeface="Calibri" panose="020F0502020204030204" pitchFamily="34" charset="0"/>
                        </a:rPr>
                        <a:t> khoang cháy</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txBody>
                  <a:tcPr/>
                </a:tc>
                <a:tc>
                  <a:txBody>
                    <a:bodyPr/>
                    <a:lstStyle/>
                    <a:p>
                      <a:pPr algn="just"/>
                      <a:r>
                        <a:rPr lang="en-US" sz="1500" i="1" dirty="0" err="1" smtClean="0">
                          <a:latin typeface="Calibri" panose="020F0502020204030204" pitchFamily="34" charset="0"/>
                          <a:ea typeface="Calibri" panose="020F0502020204030204" pitchFamily="34" charset="0"/>
                          <a:cs typeface="Calibri" panose="020F0502020204030204" pitchFamily="34" charset="0"/>
                        </a:rPr>
                        <a:t>Bổ</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sung</a:t>
                      </a:r>
                      <a:endParaRPr lang="en-US" sz="1500" i="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3"/>
                  </a:ext>
                </a:extLst>
              </a:tr>
              <a:tr h="320040">
                <a:tc>
                  <a:txBody>
                    <a:bodyPr/>
                    <a:lstStyle/>
                    <a:p>
                      <a:endParaRPr lang="vi-VN" sz="1500" dirty="0" smtClean="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endParaRPr lang="en-US" sz="1500" b="0" dirty="0">
                        <a:latin typeface="Calibri" panose="020F0502020204030204" pitchFamily="34" charset="0"/>
                        <a:ea typeface="Calibri" panose="020F0502020204030204" pitchFamily="34" charset="0"/>
                        <a:cs typeface="Calibri" panose="020F0502020204030204" pitchFamily="34" charset="0"/>
                      </a:endParaRPr>
                    </a:p>
                  </a:txBody>
                  <a:tcPr/>
                </a:tc>
                <a:tc gridSpan="2">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500" i="1" kern="1200" dirty="0" smtClean="0">
                          <a:solidFill>
                            <a:schemeClr val="tx1"/>
                          </a:solidFill>
                          <a:effectLst/>
                          <a:latin typeface="Calibri" panose="020F0502020204030204" pitchFamily="34" charset="0"/>
                          <a:ea typeface="+mn-ea"/>
                          <a:cs typeface="Calibri" panose="020F0502020204030204" pitchFamily="34" charset="0"/>
                        </a:rPr>
                        <a:t>(D.3 </a:t>
                      </a:r>
                      <a:r>
                        <a:rPr lang="vi-VN" sz="1500" i="1" kern="1200" dirty="0" smtClean="0">
                          <a:solidFill>
                            <a:schemeClr val="tx1"/>
                          </a:solidFill>
                          <a:effectLst/>
                          <a:latin typeface="Calibri" panose="020F0502020204030204" pitchFamily="34" charset="0"/>
                          <a:ea typeface="+mn-ea"/>
                          <a:cs typeface="Calibri" panose="020F0502020204030204" pitchFamily="34" charset="0"/>
                        </a:rPr>
                        <a:t>f) Các gian phòng công năng công cộng xây dựng tại tầng 1 (tầng trệt) trong các nhóm F1.2 và F1.3, có kết cấu ngăn cách với khu vực ở và có lối ra thoát nạn trực tiếp ra bên ngoài khi khoảng cách từ điểm xa nhất của gian phòng đến lối ra này ≤ 25 m và diện tích ≤ 800 m</a:t>
                      </a:r>
                      <a:r>
                        <a:rPr lang="vi-VN" sz="1500" i="1" kern="1200" baseline="30000" dirty="0" smtClean="0">
                          <a:solidFill>
                            <a:schemeClr val="tx1"/>
                          </a:solidFill>
                          <a:effectLst/>
                          <a:latin typeface="Calibri" panose="020F0502020204030204" pitchFamily="34" charset="0"/>
                          <a:ea typeface="+mn-ea"/>
                          <a:cs typeface="Calibri" panose="020F0502020204030204" pitchFamily="34" charset="0"/>
                        </a:rPr>
                        <a:t>2</a:t>
                      </a:r>
                      <a:r>
                        <a:rPr lang="en-US" sz="1500" i="1" kern="1200" baseline="0" dirty="0" smtClean="0">
                          <a:solidFill>
                            <a:schemeClr val="tx1"/>
                          </a:solidFill>
                          <a:effectLst/>
                          <a:latin typeface="Calibri" panose="020F0502020204030204" pitchFamily="34" charset="0"/>
                          <a:ea typeface="+mn-ea"/>
                          <a:cs typeface="Calibri" panose="020F0502020204030204" pitchFamily="34" charset="0"/>
                        </a:rPr>
                        <a:t>)</a:t>
                      </a:r>
                      <a:endParaRPr lang="en-US" sz="1500" b="0" kern="1200"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pPr algn="just"/>
                      <a:endParaRPr lang="en-US" sz="1500" b="0" kern="1200"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endParaRPr lang="en-US" sz="1500" i="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91301620"/>
                  </a:ext>
                </a:extLst>
              </a:tr>
              <a:tr h="320040">
                <a:tc>
                  <a:txBody>
                    <a:bodyPr/>
                    <a:lstStyle/>
                    <a:p>
                      <a:r>
                        <a:rPr lang="en-US" sz="1500" dirty="0" smtClean="0">
                          <a:latin typeface="Calibri" panose="020F0502020204030204" pitchFamily="34" charset="0"/>
                          <a:ea typeface="Calibri" panose="020F0502020204030204" pitchFamily="34" charset="0"/>
                          <a:cs typeface="Calibri" panose="020F0502020204030204" pitchFamily="34" charset="0"/>
                        </a:rPr>
                        <a:t>D</a:t>
                      </a:r>
                      <a:r>
                        <a:rPr lang="vi-VN" sz="1500" dirty="0" smtClean="0">
                          <a:latin typeface="Calibri" panose="020F0502020204030204" pitchFamily="34" charset="0"/>
                          <a:ea typeface="Calibri" panose="020F0502020204030204" pitchFamily="34" charset="0"/>
                          <a:cs typeface="Calibri" panose="020F0502020204030204" pitchFamily="34" charset="0"/>
                        </a:rPr>
                        <a:t>.</a:t>
                      </a:r>
                      <a:r>
                        <a:rPr lang="en-US" sz="1500" dirty="0" smtClean="0">
                          <a:latin typeface="Calibri" panose="020F0502020204030204" pitchFamily="34" charset="0"/>
                          <a:ea typeface="Calibri" panose="020F0502020204030204" pitchFamily="34" charset="0"/>
                          <a:cs typeface="Calibri" panose="020F0502020204030204" pitchFamily="34" charset="0"/>
                        </a:rPr>
                        <a:t>6</a:t>
                      </a:r>
                      <a:endParaRPr lang="vi-VN" sz="1500" dirty="0" smtClean="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en-US" sz="1500" b="0" baseline="0" dirty="0" err="1" smtClean="0">
                          <a:latin typeface="Calibri" panose="020F0502020204030204" pitchFamily="34" charset="0"/>
                          <a:ea typeface="Calibri" panose="020F0502020204030204" pitchFamily="34" charset="0"/>
                          <a:cs typeface="Calibri" panose="020F0502020204030204" pitchFamily="34" charset="0"/>
                        </a:rPr>
                        <a:t>Cửa</a:t>
                      </a:r>
                      <a:r>
                        <a:rPr lang="en-US" sz="1500" b="0" baseline="0" dirty="0" smtClean="0">
                          <a:latin typeface="Calibri" panose="020F0502020204030204" pitchFamily="34" charset="0"/>
                          <a:ea typeface="Calibri" panose="020F0502020204030204" pitchFamily="34" charset="0"/>
                          <a:cs typeface="Calibri" panose="020F0502020204030204" pitchFamily="34" charset="0"/>
                        </a:rPr>
                        <a:t> </a:t>
                      </a:r>
                      <a:r>
                        <a:rPr lang="en-US" sz="1500" b="0" baseline="0" dirty="0" err="1" smtClean="0">
                          <a:latin typeface="Calibri" panose="020F0502020204030204" pitchFamily="34" charset="0"/>
                          <a:ea typeface="Calibri" panose="020F0502020204030204" pitchFamily="34" charset="0"/>
                          <a:cs typeface="Calibri" panose="020F0502020204030204" pitchFamily="34" charset="0"/>
                        </a:rPr>
                        <a:t>thu</a:t>
                      </a:r>
                      <a:r>
                        <a:rPr lang="en-US" sz="1500" b="0" baseline="0" dirty="0" smtClean="0">
                          <a:latin typeface="Calibri" panose="020F0502020204030204" pitchFamily="34" charset="0"/>
                          <a:ea typeface="Calibri" panose="020F0502020204030204" pitchFamily="34" charset="0"/>
                          <a:cs typeface="Calibri" panose="020F0502020204030204" pitchFamily="34" charset="0"/>
                        </a:rPr>
                        <a:t> </a:t>
                      </a:r>
                      <a:r>
                        <a:rPr lang="en-US" sz="1500" b="0" baseline="0" dirty="0" err="1" smtClean="0">
                          <a:latin typeface="Calibri" panose="020F0502020204030204" pitchFamily="34" charset="0"/>
                          <a:ea typeface="Calibri" panose="020F0502020204030204" pitchFamily="34" charset="0"/>
                          <a:cs typeface="Calibri" panose="020F0502020204030204" pitchFamily="34" charset="0"/>
                        </a:rPr>
                        <a:t>khói</a:t>
                      </a:r>
                      <a:endParaRPr lang="en-US" sz="1500" b="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1500" b="1" kern="1200" dirty="0" smtClean="0">
                          <a:solidFill>
                            <a:schemeClr val="dk1"/>
                          </a:solidFill>
                          <a:effectLst/>
                          <a:latin typeface="Calibri" panose="020F0502020204030204" pitchFamily="34" charset="0"/>
                          <a:ea typeface="+mn-ea"/>
                          <a:cs typeface="Calibri" panose="020F0502020204030204" pitchFamily="34" charset="0"/>
                        </a:rPr>
                        <a:t>D.6</a:t>
                      </a:r>
                      <a:r>
                        <a:rPr lang="vi-VN" sz="1500" kern="1200" dirty="0" smtClean="0">
                          <a:solidFill>
                            <a:schemeClr val="dk1"/>
                          </a:solidFill>
                          <a:effectLst/>
                          <a:latin typeface="Calibri" panose="020F0502020204030204" pitchFamily="34" charset="0"/>
                          <a:ea typeface="+mn-ea"/>
                          <a:cs typeface="Calibri" panose="020F0502020204030204" pitchFamily="34" charset="0"/>
                        </a:rPr>
                        <a:t>  Cửa thu khói của các giếng hút khói để hút khói từ các hành lang phải đặt ở dưới trần của hành lang và không được thấp hơn dạ cửa (cạnh trên của lỗ cửa đi của lối ra thoát nạn). Cho phép đặt các cửa thu khói trên các ống nhánh dẫn vào giếng hút khói. </a:t>
                      </a:r>
                      <a:r>
                        <a:rPr lang="vi-VN" sz="1500" kern="1200" dirty="0" smtClean="0">
                          <a:solidFill>
                            <a:srgbClr val="7030A0"/>
                          </a:solidFill>
                          <a:effectLst/>
                          <a:latin typeface="Calibri" panose="020F0502020204030204" pitchFamily="34" charset="0"/>
                          <a:ea typeface="+mn-ea"/>
                          <a:cs typeface="Calibri" panose="020F0502020204030204" pitchFamily="34" charset="0"/>
                        </a:rPr>
                        <a:t>Chiều dài hành lang cần lắp </a:t>
                      </a:r>
                      <a:r>
                        <a:rPr lang="en-US" sz="1500" kern="1200" dirty="0" smtClean="0">
                          <a:solidFill>
                            <a:srgbClr val="7030A0"/>
                          </a:solidFill>
                          <a:effectLst/>
                          <a:latin typeface="Calibri" panose="020F0502020204030204" pitchFamily="34" charset="0"/>
                          <a:ea typeface="+mn-ea"/>
                          <a:cs typeface="Calibri" panose="020F0502020204030204" pitchFamily="34" charset="0"/>
                        </a:rPr>
                        <a:t>1</a:t>
                      </a:r>
                      <a:r>
                        <a:rPr lang="vi-VN" sz="1500" kern="1200" dirty="0" smtClean="0">
                          <a:solidFill>
                            <a:srgbClr val="7030A0"/>
                          </a:solidFill>
                          <a:effectLst/>
                          <a:latin typeface="Calibri" panose="020F0502020204030204" pitchFamily="34" charset="0"/>
                          <a:ea typeface="+mn-ea"/>
                          <a:cs typeface="Calibri" panose="020F0502020204030204" pitchFamily="34" charset="0"/>
                        </a:rPr>
                        <a:t> cửa thu khói ≤</a:t>
                      </a:r>
                      <a:r>
                        <a:rPr lang="vi-VN" sz="1500" b="1" kern="1200" dirty="0" smtClean="0">
                          <a:solidFill>
                            <a:srgbClr val="7030A0"/>
                          </a:solidFill>
                          <a:effectLst/>
                          <a:latin typeface="Calibri" panose="020F0502020204030204" pitchFamily="34" charset="0"/>
                          <a:ea typeface="+mn-ea"/>
                          <a:cs typeface="Calibri" panose="020F0502020204030204" pitchFamily="34" charset="0"/>
                        </a:rPr>
                        <a:t> 30 m</a:t>
                      </a:r>
                      <a:endParaRPr lang="en-US" sz="1500" kern="1200" dirty="0">
                        <a:solidFill>
                          <a:srgbClr val="7030A0"/>
                        </a:solidFill>
                        <a:effectLst/>
                        <a:latin typeface="Calibri" panose="020F0502020204030204" pitchFamily="34" charset="0"/>
                        <a:ea typeface="+mn-ea"/>
                        <a:cs typeface="Calibri" panose="020F0502020204030204" pitchFamily="34" charset="0"/>
                      </a:endParaRPr>
                    </a:p>
                  </a:txBody>
                  <a:tcPr/>
                </a:tc>
                <a:tc>
                  <a:txBody>
                    <a:bodyPr/>
                    <a:lstStyle/>
                    <a:p>
                      <a:r>
                        <a:rPr lang="vi-VN" sz="1500" b="1" kern="1200" dirty="0" smtClean="0">
                          <a:solidFill>
                            <a:schemeClr val="dk1"/>
                          </a:solidFill>
                          <a:effectLst/>
                          <a:latin typeface="Calibri" panose="020F0502020204030204" pitchFamily="34" charset="0"/>
                          <a:ea typeface="+mn-ea"/>
                          <a:cs typeface="Calibri" panose="020F0502020204030204" pitchFamily="34" charset="0"/>
                        </a:rPr>
                        <a:t>D.6</a:t>
                      </a:r>
                      <a:r>
                        <a:rPr lang="vi-VN"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Điều</a:t>
                      </a:r>
                      <a:r>
                        <a:rPr lang="en-US" sz="150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kern="1200" baseline="0" dirty="0" err="1" smtClean="0">
                          <a:solidFill>
                            <a:schemeClr val="dk1"/>
                          </a:solidFill>
                          <a:effectLst/>
                          <a:latin typeface="Calibri" panose="020F0502020204030204" pitchFamily="34" charset="0"/>
                          <a:ea typeface="+mn-ea"/>
                          <a:cs typeface="Calibri" panose="020F0502020204030204" pitchFamily="34" charset="0"/>
                        </a:rPr>
                        <a:t>chỉnh</a:t>
                      </a:r>
                      <a:r>
                        <a:rPr lang="en-US" sz="1500" kern="1200" baseline="0" dirty="0" smtClean="0">
                          <a:solidFill>
                            <a:schemeClr val="dk1"/>
                          </a:solidFill>
                          <a:effectLst/>
                          <a:latin typeface="Calibri" panose="020F0502020204030204" pitchFamily="34" charset="0"/>
                          <a:ea typeface="+mn-ea"/>
                          <a:cs typeface="Calibri" panose="020F0502020204030204" pitchFamily="34" charset="0"/>
                        </a:rPr>
                        <a:t> c</a:t>
                      </a:r>
                      <a:r>
                        <a:rPr lang="vi-VN" sz="1500" kern="1200" dirty="0" smtClean="0">
                          <a:solidFill>
                            <a:schemeClr val="dk1"/>
                          </a:solidFill>
                          <a:effectLst/>
                          <a:latin typeface="Calibri" panose="020F0502020204030204" pitchFamily="34" charset="0"/>
                          <a:ea typeface="+mn-ea"/>
                          <a:cs typeface="Calibri" panose="020F0502020204030204" pitchFamily="34" charset="0"/>
                        </a:rPr>
                        <a:t>hiều dài hành lang cần lắp </a:t>
                      </a:r>
                      <a:r>
                        <a:rPr lang="en-US" sz="1500" kern="1200" dirty="0" smtClean="0">
                          <a:solidFill>
                            <a:schemeClr val="dk1"/>
                          </a:solidFill>
                          <a:effectLst/>
                          <a:latin typeface="Calibri" panose="020F0502020204030204" pitchFamily="34" charset="0"/>
                          <a:ea typeface="+mn-ea"/>
                          <a:cs typeface="Calibri" panose="020F0502020204030204" pitchFamily="34" charset="0"/>
                        </a:rPr>
                        <a:t>1</a:t>
                      </a:r>
                      <a:r>
                        <a:rPr lang="vi-VN" sz="1500" kern="1200" dirty="0" smtClean="0">
                          <a:solidFill>
                            <a:schemeClr val="dk1"/>
                          </a:solidFill>
                          <a:effectLst/>
                          <a:latin typeface="Calibri" panose="020F0502020204030204" pitchFamily="34" charset="0"/>
                          <a:ea typeface="+mn-ea"/>
                          <a:cs typeface="Calibri" panose="020F0502020204030204" pitchFamily="34" charset="0"/>
                        </a:rPr>
                        <a:t> cửa thu khói</a:t>
                      </a:r>
                      <a:r>
                        <a:rPr lang="en-US" sz="1500" kern="1200" baseline="0" dirty="0" smtClean="0">
                          <a:solidFill>
                            <a:schemeClr val="dk1"/>
                          </a:solidFill>
                          <a:effectLst/>
                          <a:latin typeface="Calibri" panose="020F0502020204030204" pitchFamily="34" charset="0"/>
                          <a:ea typeface="+mn-ea"/>
                          <a:cs typeface="Calibri" panose="020F0502020204030204" pitchFamily="34" charset="0"/>
                        </a:rPr>
                        <a:t> </a:t>
                      </a:r>
                      <a:r>
                        <a:rPr lang="vi-VN" sz="1500" kern="1200" dirty="0" smtClean="0">
                          <a:solidFill>
                            <a:schemeClr val="dk1"/>
                          </a:solidFill>
                          <a:effectLst/>
                          <a:latin typeface="Calibri" panose="020F0502020204030204" pitchFamily="34" charset="0"/>
                          <a:ea typeface="+mn-ea"/>
                          <a:cs typeface="Calibri" panose="020F0502020204030204" pitchFamily="34" charset="0"/>
                        </a:rPr>
                        <a:t>như sau</a:t>
                      </a:r>
                      <a:r>
                        <a:rPr lang="en-US" sz="1500" kern="1200" dirty="0" smtClean="0">
                          <a:solidFill>
                            <a:schemeClr val="dk1"/>
                          </a:solidFill>
                          <a:effectLst/>
                          <a:latin typeface="Calibri" panose="020F0502020204030204" pitchFamily="34" charset="0"/>
                          <a:ea typeface="+mn-ea"/>
                          <a:cs typeface="Calibri" panose="020F0502020204030204" pitchFamily="34" charset="0"/>
                        </a:rPr>
                        <a:t>:</a:t>
                      </a:r>
                    </a:p>
                    <a:p>
                      <a:pPr marL="174625" lvl="0" indent="-174625">
                        <a:buFontTx/>
                        <a:buChar char="-"/>
                      </a:pPr>
                      <a:r>
                        <a:rPr lang="en-US" sz="1500" kern="1200" dirty="0" smtClean="0">
                          <a:solidFill>
                            <a:srgbClr val="FF0000"/>
                          </a:solidFill>
                          <a:effectLst/>
                          <a:latin typeface="Calibri" panose="020F0502020204030204" pitchFamily="34" charset="0"/>
                          <a:ea typeface="+mn-ea"/>
                          <a:cs typeface="Calibri" panose="020F0502020204030204" pitchFamily="34" charset="0"/>
                        </a:rPr>
                        <a:t>H</a:t>
                      </a:r>
                      <a:r>
                        <a:rPr lang="vi-VN" sz="1500" kern="1200" dirty="0" smtClean="0">
                          <a:solidFill>
                            <a:srgbClr val="FF0000"/>
                          </a:solidFill>
                          <a:effectLst/>
                          <a:latin typeface="Calibri" panose="020F0502020204030204" pitchFamily="34" charset="0"/>
                          <a:ea typeface="+mn-ea"/>
                          <a:cs typeface="Calibri" panose="020F0502020204030204" pitchFamily="34" charset="0"/>
                        </a:rPr>
                        <a:t>ành lang thẳng</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baseline="0" dirty="0" err="1" smtClean="0">
                          <a:solidFill>
                            <a:srgbClr val="FF0000"/>
                          </a:solidFill>
                          <a:effectLst/>
                          <a:latin typeface="Calibri" panose="020F0502020204030204" pitchFamily="34" charset="0"/>
                          <a:ea typeface="+mn-ea"/>
                          <a:cs typeface="Calibri" panose="020F0502020204030204" pitchFamily="34" charset="0"/>
                        </a:rPr>
                        <a:t>L</a:t>
                      </a:r>
                      <a:r>
                        <a:rPr lang="en-US" sz="1500" kern="1200" baseline="-25000" dirty="0" err="1" smtClean="0">
                          <a:solidFill>
                            <a:srgbClr val="FF0000"/>
                          </a:solidFill>
                          <a:effectLst/>
                          <a:latin typeface="Calibri" panose="020F0502020204030204" pitchFamily="34" charset="0"/>
                          <a:ea typeface="+mn-ea"/>
                          <a:cs typeface="Calibri" panose="020F0502020204030204" pitchFamily="34" charset="0"/>
                        </a:rPr>
                        <a:t>hành</a:t>
                      </a:r>
                      <a:r>
                        <a:rPr lang="en-US" sz="1500" kern="1200" baseline="-25000" dirty="0" smtClean="0">
                          <a:solidFill>
                            <a:srgbClr val="FF0000"/>
                          </a:solidFill>
                          <a:effectLst/>
                          <a:latin typeface="Calibri" panose="020F0502020204030204" pitchFamily="34" charset="0"/>
                          <a:ea typeface="+mn-ea"/>
                          <a:cs typeface="Calibri" panose="020F0502020204030204" pitchFamily="34" charset="0"/>
                        </a:rPr>
                        <a:t> </a:t>
                      </a:r>
                      <a:r>
                        <a:rPr lang="en-US" sz="1500" kern="1200" baseline="-25000" dirty="0" err="1" smtClean="0">
                          <a:solidFill>
                            <a:srgbClr val="FF0000"/>
                          </a:solidFill>
                          <a:effectLst/>
                          <a:latin typeface="Calibri" panose="020F0502020204030204" pitchFamily="34" charset="0"/>
                          <a:ea typeface="+mn-ea"/>
                          <a:cs typeface="Calibri" panose="020F0502020204030204" pitchFamily="34" charset="0"/>
                        </a:rPr>
                        <a:t>lang</a:t>
                      </a:r>
                      <a:r>
                        <a:rPr lang="en-US" sz="1500" kern="1200" baseline="0" dirty="0" smtClean="0">
                          <a:solidFill>
                            <a:srgbClr val="FF0000"/>
                          </a:solidFill>
                          <a:effectLst/>
                          <a:latin typeface="Calibri" panose="020F0502020204030204" pitchFamily="34" charset="0"/>
                          <a:ea typeface="+mn-ea"/>
                          <a:cs typeface="Calibri" panose="020F0502020204030204" pitchFamily="34" charset="0"/>
                        </a:rPr>
                        <a:t> </a:t>
                      </a:r>
                      <a:r>
                        <a:rPr lang="vi-VN" sz="1500" kern="1200" dirty="0" smtClean="0">
                          <a:solidFill>
                            <a:srgbClr val="FF0000"/>
                          </a:solidFill>
                          <a:effectLst/>
                          <a:latin typeface="Calibri" panose="020F0502020204030204" pitchFamily="34" charset="0"/>
                          <a:ea typeface="+mn-ea"/>
                          <a:cs typeface="Calibri" panose="020F0502020204030204" pitchFamily="34" charset="0"/>
                        </a:rPr>
                        <a:t>≤</a:t>
                      </a:r>
                      <a:r>
                        <a:rPr lang="vi-VN" sz="1500" b="1" kern="1200" dirty="0" smtClean="0">
                          <a:solidFill>
                            <a:srgbClr val="FF0000"/>
                          </a:solidFill>
                          <a:effectLst/>
                          <a:latin typeface="Calibri" panose="020F0502020204030204" pitchFamily="34" charset="0"/>
                          <a:ea typeface="+mn-ea"/>
                          <a:cs typeface="Calibri" panose="020F0502020204030204" pitchFamily="34" charset="0"/>
                        </a:rPr>
                        <a:t> 45 m</a:t>
                      </a:r>
                      <a:r>
                        <a:rPr lang="vi-VN" sz="1500" kern="1200" dirty="0" smtClean="0">
                          <a:solidFill>
                            <a:srgbClr val="FF0000"/>
                          </a:solidFill>
                          <a:effectLst/>
                          <a:latin typeface="Calibri" panose="020F0502020204030204" pitchFamily="34" charset="0"/>
                          <a:ea typeface="+mn-ea"/>
                          <a:cs typeface="Calibri" panose="020F0502020204030204" pitchFamily="34" charset="0"/>
                        </a:rPr>
                        <a:t>;</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p>
                      <a:pPr marL="174625" marR="0" lvl="0" indent="-174625" algn="l" defTabSz="914400" rtl="0" eaLnBrk="1" fontAlgn="auto" latinLnBrk="0" hangingPunct="1">
                        <a:lnSpc>
                          <a:spcPct val="100000"/>
                        </a:lnSpc>
                        <a:spcBef>
                          <a:spcPts val="0"/>
                        </a:spcBef>
                        <a:spcAft>
                          <a:spcPts val="0"/>
                        </a:spcAft>
                        <a:buClrTx/>
                        <a:buSzTx/>
                        <a:buFontTx/>
                        <a:buChar char="-"/>
                        <a:tabLst/>
                        <a:defRPr/>
                      </a:pPr>
                      <a:r>
                        <a:rPr lang="en-US" sz="1500" kern="1200" dirty="0" smtClean="0">
                          <a:solidFill>
                            <a:srgbClr val="FF0000"/>
                          </a:solidFill>
                          <a:effectLst/>
                          <a:latin typeface="Calibri" panose="020F0502020204030204" pitchFamily="34" charset="0"/>
                          <a:ea typeface="+mn-ea"/>
                          <a:cs typeface="Calibri" panose="020F0502020204030204" pitchFamily="34" charset="0"/>
                        </a:rPr>
                        <a:t>H</a:t>
                      </a:r>
                      <a:r>
                        <a:rPr lang="vi-VN" sz="1500" kern="1200" dirty="0" smtClean="0">
                          <a:solidFill>
                            <a:srgbClr val="FF0000"/>
                          </a:solidFill>
                          <a:effectLst/>
                          <a:latin typeface="Calibri" panose="020F0502020204030204" pitchFamily="34" charset="0"/>
                          <a:ea typeface="+mn-ea"/>
                          <a:cs typeface="Calibri" panose="020F0502020204030204" pitchFamily="34" charset="0"/>
                        </a:rPr>
                        <a:t>ành lang gấp khúc</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baseline="0" dirty="0" err="1" smtClean="0">
                          <a:solidFill>
                            <a:srgbClr val="FF0000"/>
                          </a:solidFill>
                          <a:effectLst/>
                          <a:latin typeface="Calibri" panose="020F0502020204030204" pitchFamily="34" charset="0"/>
                          <a:ea typeface="+mn-ea"/>
                          <a:cs typeface="Calibri" panose="020F0502020204030204" pitchFamily="34" charset="0"/>
                        </a:rPr>
                        <a:t>L</a:t>
                      </a:r>
                      <a:r>
                        <a:rPr lang="en-US" sz="1500" kern="1200" baseline="-25000" dirty="0" err="1" smtClean="0">
                          <a:solidFill>
                            <a:srgbClr val="FF0000"/>
                          </a:solidFill>
                          <a:effectLst/>
                          <a:latin typeface="Calibri" panose="020F0502020204030204" pitchFamily="34" charset="0"/>
                          <a:ea typeface="+mn-ea"/>
                          <a:cs typeface="Calibri" panose="020F0502020204030204" pitchFamily="34" charset="0"/>
                        </a:rPr>
                        <a:t>hành</a:t>
                      </a:r>
                      <a:r>
                        <a:rPr lang="en-US" sz="1500" kern="1200" baseline="-25000" dirty="0" smtClean="0">
                          <a:solidFill>
                            <a:srgbClr val="FF0000"/>
                          </a:solidFill>
                          <a:effectLst/>
                          <a:latin typeface="Calibri" panose="020F0502020204030204" pitchFamily="34" charset="0"/>
                          <a:ea typeface="+mn-ea"/>
                          <a:cs typeface="Calibri" panose="020F0502020204030204" pitchFamily="34" charset="0"/>
                        </a:rPr>
                        <a:t> </a:t>
                      </a:r>
                      <a:r>
                        <a:rPr lang="en-US" sz="1500" kern="1200" baseline="-25000" dirty="0" err="1" smtClean="0">
                          <a:solidFill>
                            <a:srgbClr val="FF0000"/>
                          </a:solidFill>
                          <a:effectLst/>
                          <a:latin typeface="Calibri" panose="020F0502020204030204" pitchFamily="34" charset="0"/>
                          <a:ea typeface="+mn-ea"/>
                          <a:cs typeface="Calibri" panose="020F0502020204030204" pitchFamily="34" charset="0"/>
                        </a:rPr>
                        <a:t>lang</a:t>
                      </a:r>
                      <a:r>
                        <a:rPr lang="en-US" sz="1500" kern="1200" baseline="0" dirty="0" smtClean="0">
                          <a:solidFill>
                            <a:srgbClr val="FF0000"/>
                          </a:solidFill>
                          <a:effectLst/>
                          <a:latin typeface="Calibri" panose="020F0502020204030204" pitchFamily="34" charset="0"/>
                          <a:ea typeface="+mn-ea"/>
                          <a:cs typeface="Calibri" panose="020F0502020204030204" pitchFamily="34" charset="0"/>
                        </a:rPr>
                        <a:t> </a:t>
                      </a:r>
                      <a:r>
                        <a:rPr lang="vi-VN" sz="1500" kern="1200" dirty="0" smtClean="0">
                          <a:solidFill>
                            <a:srgbClr val="FF0000"/>
                          </a:solidFill>
                          <a:effectLst/>
                          <a:latin typeface="Calibri" panose="020F0502020204030204" pitchFamily="34" charset="0"/>
                          <a:ea typeface="+mn-ea"/>
                          <a:cs typeface="Calibri" panose="020F0502020204030204" pitchFamily="34" charset="0"/>
                        </a:rPr>
                        <a:t>≤</a:t>
                      </a:r>
                      <a:r>
                        <a:rPr lang="vi-VN" sz="1500" b="1" kern="1200" dirty="0" smtClean="0">
                          <a:solidFill>
                            <a:srgbClr val="FF0000"/>
                          </a:solidFill>
                          <a:effectLst/>
                          <a:latin typeface="Calibri" panose="020F0502020204030204" pitchFamily="34" charset="0"/>
                          <a:ea typeface="+mn-ea"/>
                          <a:cs typeface="Calibri" panose="020F0502020204030204" pitchFamily="34" charset="0"/>
                        </a:rPr>
                        <a:t> </a:t>
                      </a:r>
                      <a:r>
                        <a:rPr lang="en-US" sz="1500" b="1" kern="1200" dirty="0" smtClean="0">
                          <a:solidFill>
                            <a:srgbClr val="FF0000"/>
                          </a:solidFill>
                          <a:effectLst/>
                          <a:latin typeface="Calibri" panose="020F0502020204030204" pitchFamily="34" charset="0"/>
                          <a:ea typeface="+mn-ea"/>
                          <a:cs typeface="Calibri" panose="020F0502020204030204" pitchFamily="34" charset="0"/>
                        </a:rPr>
                        <a:t>30</a:t>
                      </a:r>
                      <a:r>
                        <a:rPr lang="vi-VN" sz="1500" b="1" kern="1200" dirty="0" smtClean="0">
                          <a:solidFill>
                            <a:srgbClr val="FF0000"/>
                          </a:solidFill>
                          <a:effectLst/>
                          <a:latin typeface="Calibri" panose="020F0502020204030204" pitchFamily="34" charset="0"/>
                          <a:ea typeface="+mn-ea"/>
                          <a:cs typeface="Calibri" panose="020F0502020204030204" pitchFamily="34" charset="0"/>
                        </a:rPr>
                        <a:t> m</a:t>
                      </a:r>
                      <a:r>
                        <a:rPr lang="vi-VN" sz="1500" kern="1200" dirty="0" smtClean="0">
                          <a:solidFill>
                            <a:srgbClr val="FF0000"/>
                          </a:solidFill>
                          <a:effectLst/>
                          <a:latin typeface="Calibri" panose="020F0502020204030204" pitchFamily="34" charset="0"/>
                          <a:ea typeface="+mn-ea"/>
                          <a:cs typeface="Calibri" panose="020F0502020204030204" pitchFamily="34" charset="0"/>
                        </a:rPr>
                        <a:t>;</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p>
                      <a:pPr marL="174625" marR="0" lvl="0" indent="-174625" algn="l" defTabSz="914400" rtl="0" eaLnBrk="1" fontAlgn="auto" latinLnBrk="0" hangingPunct="1">
                        <a:lnSpc>
                          <a:spcPct val="100000"/>
                        </a:lnSpc>
                        <a:spcBef>
                          <a:spcPts val="0"/>
                        </a:spcBef>
                        <a:spcAft>
                          <a:spcPts val="0"/>
                        </a:spcAft>
                        <a:buClrTx/>
                        <a:buSzTx/>
                        <a:buFontTx/>
                        <a:buChar char="-"/>
                        <a:tabLst/>
                        <a:defRPr/>
                      </a:pPr>
                      <a:r>
                        <a:rPr lang="en-US" sz="1500" kern="1200" dirty="0" smtClean="0">
                          <a:solidFill>
                            <a:srgbClr val="FF0000"/>
                          </a:solidFill>
                          <a:effectLst/>
                          <a:latin typeface="Calibri" panose="020F0502020204030204" pitchFamily="34" charset="0"/>
                          <a:ea typeface="+mn-ea"/>
                          <a:cs typeface="Calibri" panose="020F0502020204030204" pitchFamily="34" charset="0"/>
                        </a:rPr>
                        <a:t>H</a:t>
                      </a:r>
                      <a:r>
                        <a:rPr lang="vi-VN" sz="1500" kern="1200" dirty="0" smtClean="0">
                          <a:solidFill>
                            <a:srgbClr val="FF0000"/>
                          </a:solidFill>
                          <a:effectLst/>
                          <a:latin typeface="Calibri" panose="020F0502020204030204" pitchFamily="34" charset="0"/>
                          <a:ea typeface="+mn-ea"/>
                          <a:cs typeface="Calibri" panose="020F0502020204030204" pitchFamily="34" charset="0"/>
                        </a:rPr>
                        <a:t>ành lang dạng vòng khép kín</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baseline="0" dirty="0" err="1" smtClean="0">
                          <a:solidFill>
                            <a:srgbClr val="FF0000"/>
                          </a:solidFill>
                          <a:effectLst/>
                          <a:latin typeface="Calibri" panose="020F0502020204030204" pitchFamily="34" charset="0"/>
                          <a:ea typeface="+mn-ea"/>
                          <a:cs typeface="Calibri" panose="020F0502020204030204" pitchFamily="34" charset="0"/>
                        </a:rPr>
                        <a:t>L</a:t>
                      </a:r>
                      <a:r>
                        <a:rPr lang="en-US" sz="1500" kern="1200" baseline="-25000" dirty="0" err="1" smtClean="0">
                          <a:solidFill>
                            <a:srgbClr val="FF0000"/>
                          </a:solidFill>
                          <a:effectLst/>
                          <a:latin typeface="Calibri" panose="020F0502020204030204" pitchFamily="34" charset="0"/>
                          <a:ea typeface="+mn-ea"/>
                          <a:cs typeface="Calibri" panose="020F0502020204030204" pitchFamily="34" charset="0"/>
                        </a:rPr>
                        <a:t>hành</a:t>
                      </a:r>
                      <a:r>
                        <a:rPr lang="en-US" sz="1500" kern="1200" baseline="-25000" dirty="0" smtClean="0">
                          <a:solidFill>
                            <a:srgbClr val="FF0000"/>
                          </a:solidFill>
                          <a:effectLst/>
                          <a:latin typeface="Calibri" panose="020F0502020204030204" pitchFamily="34" charset="0"/>
                          <a:ea typeface="+mn-ea"/>
                          <a:cs typeface="Calibri" panose="020F0502020204030204" pitchFamily="34" charset="0"/>
                        </a:rPr>
                        <a:t> </a:t>
                      </a:r>
                      <a:r>
                        <a:rPr lang="en-US" sz="1500" kern="1200" baseline="-25000" dirty="0" err="1" smtClean="0">
                          <a:solidFill>
                            <a:srgbClr val="FF0000"/>
                          </a:solidFill>
                          <a:effectLst/>
                          <a:latin typeface="Calibri" panose="020F0502020204030204" pitchFamily="34" charset="0"/>
                          <a:ea typeface="+mn-ea"/>
                          <a:cs typeface="Calibri" panose="020F0502020204030204" pitchFamily="34" charset="0"/>
                        </a:rPr>
                        <a:t>lang</a:t>
                      </a:r>
                      <a:r>
                        <a:rPr lang="en-US" sz="1500" kern="1200" baseline="0" dirty="0" smtClean="0">
                          <a:solidFill>
                            <a:srgbClr val="FF0000"/>
                          </a:solidFill>
                          <a:effectLst/>
                          <a:latin typeface="Calibri" panose="020F0502020204030204" pitchFamily="34" charset="0"/>
                          <a:ea typeface="+mn-ea"/>
                          <a:cs typeface="Calibri" panose="020F0502020204030204" pitchFamily="34" charset="0"/>
                        </a:rPr>
                        <a:t> </a:t>
                      </a:r>
                      <a:r>
                        <a:rPr lang="vi-VN" sz="1500" kern="1200" dirty="0" smtClean="0">
                          <a:solidFill>
                            <a:srgbClr val="FF0000"/>
                          </a:solidFill>
                          <a:effectLst/>
                          <a:latin typeface="Calibri" panose="020F0502020204030204" pitchFamily="34" charset="0"/>
                          <a:ea typeface="+mn-ea"/>
                          <a:cs typeface="Calibri" panose="020F0502020204030204" pitchFamily="34" charset="0"/>
                        </a:rPr>
                        <a:t>≤</a:t>
                      </a:r>
                      <a:r>
                        <a:rPr lang="vi-VN" sz="1500" b="1" kern="1200" dirty="0" smtClean="0">
                          <a:solidFill>
                            <a:srgbClr val="FF0000"/>
                          </a:solidFill>
                          <a:effectLst/>
                          <a:latin typeface="Calibri" panose="020F0502020204030204" pitchFamily="34" charset="0"/>
                          <a:ea typeface="+mn-ea"/>
                          <a:cs typeface="Calibri" panose="020F0502020204030204" pitchFamily="34" charset="0"/>
                        </a:rPr>
                        <a:t> </a:t>
                      </a:r>
                      <a:r>
                        <a:rPr lang="en-US" sz="1500" b="1" kern="1200" dirty="0" smtClean="0">
                          <a:solidFill>
                            <a:srgbClr val="FF0000"/>
                          </a:solidFill>
                          <a:effectLst/>
                          <a:latin typeface="Calibri" panose="020F0502020204030204" pitchFamily="34" charset="0"/>
                          <a:ea typeface="+mn-ea"/>
                          <a:cs typeface="Calibri" panose="020F0502020204030204" pitchFamily="34" charset="0"/>
                        </a:rPr>
                        <a:t>20</a:t>
                      </a:r>
                      <a:r>
                        <a:rPr lang="vi-VN" sz="1500" b="1" kern="1200" dirty="0" smtClean="0">
                          <a:solidFill>
                            <a:srgbClr val="FF0000"/>
                          </a:solidFill>
                          <a:effectLst/>
                          <a:latin typeface="Calibri" panose="020F0502020204030204" pitchFamily="34" charset="0"/>
                          <a:ea typeface="+mn-ea"/>
                          <a:cs typeface="Calibri" panose="020F0502020204030204" pitchFamily="34" charset="0"/>
                        </a:rPr>
                        <a:t> m</a:t>
                      </a:r>
                      <a:r>
                        <a:rPr lang="vi-VN" sz="1500" kern="1200" dirty="0" smtClean="0">
                          <a:solidFill>
                            <a:srgbClr val="FF0000"/>
                          </a:solidFill>
                          <a:effectLst/>
                          <a:latin typeface="Calibri" panose="020F0502020204030204" pitchFamily="34" charset="0"/>
                          <a:ea typeface="+mn-ea"/>
                          <a:cs typeface="Calibri" panose="020F0502020204030204" pitchFamily="34" charset="0"/>
                        </a:rPr>
                        <a:t>;</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p>
                      <a:r>
                        <a:rPr lang="en-US" sz="1500" kern="1200" baseline="0" dirty="0" err="1" smtClean="0">
                          <a:solidFill>
                            <a:srgbClr val="FF0000"/>
                          </a:solidFill>
                          <a:effectLst/>
                          <a:latin typeface="Calibri" panose="020F0502020204030204" pitchFamily="34" charset="0"/>
                          <a:ea typeface="+mn-ea"/>
                          <a:cs typeface="Calibri" panose="020F0502020204030204" pitchFamily="34" charset="0"/>
                        </a:rPr>
                        <a:t>L</a:t>
                      </a:r>
                      <a:r>
                        <a:rPr lang="en-US" sz="1500" kern="1200" baseline="-25000" dirty="0" err="1" smtClean="0">
                          <a:solidFill>
                            <a:srgbClr val="FF0000"/>
                          </a:solidFill>
                          <a:effectLst/>
                          <a:latin typeface="Calibri" panose="020F0502020204030204" pitchFamily="34" charset="0"/>
                          <a:ea typeface="+mn-ea"/>
                          <a:cs typeface="Calibri" panose="020F0502020204030204" pitchFamily="34" charset="0"/>
                        </a:rPr>
                        <a:t>hành</a:t>
                      </a:r>
                      <a:r>
                        <a:rPr lang="en-US" sz="1500" kern="1200" baseline="-25000" dirty="0" smtClean="0">
                          <a:solidFill>
                            <a:srgbClr val="FF0000"/>
                          </a:solidFill>
                          <a:effectLst/>
                          <a:latin typeface="Calibri" panose="020F0502020204030204" pitchFamily="34" charset="0"/>
                          <a:ea typeface="+mn-ea"/>
                          <a:cs typeface="Calibri" panose="020F0502020204030204" pitchFamily="34" charset="0"/>
                        </a:rPr>
                        <a:t> </a:t>
                      </a:r>
                      <a:r>
                        <a:rPr lang="en-US" sz="1500" kern="1200" baseline="-25000" dirty="0" err="1" smtClean="0">
                          <a:solidFill>
                            <a:srgbClr val="FF0000"/>
                          </a:solidFill>
                          <a:effectLst/>
                          <a:latin typeface="Calibri" panose="020F0502020204030204" pitchFamily="34" charset="0"/>
                          <a:ea typeface="+mn-ea"/>
                          <a:cs typeface="Calibri" panose="020F0502020204030204" pitchFamily="34" charset="0"/>
                        </a:rPr>
                        <a:t>lang</a:t>
                      </a:r>
                      <a:r>
                        <a:rPr lang="en-US" sz="1500" kern="1200" baseline="0" dirty="0" smtClean="0">
                          <a:solidFill>
                            <a:srgbClr val="FF0000"/>
                          </a:solidFill>
                          <a:effectLst/>
                          <a:latin typeface="Calibri" panose="020F0502020204030204" pitchFamily="34" charset="0"/>
                          <a:ea typeface="+mn-ea"/>
                          <a:cs typeface="Calibri" panose="020F0502020204030204" pitchFamily="34" charset="0"/>
                        </a:rPr>
                        <a:t> </a:t>
                      </a:r>
                      <a:r>
                        <a:rPr lang="vi-VN"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smtClean="0">
                          <a:solidFill>
                            <a:srgbClr val="FF0000"/>
                          </a:solidFill>
                          <a:effectLst/>
                          <a:latin typeface="Calibri" panose="020F0502020204030204" pitchFamily="34" charset="0"/>
                          <a:ea typeface="+mn-ea"/>
                          <a:cs typeface="Calibri" panose="020F0502020204030204" pitchFamily="34" charset="0"/>
                        </a:rPr>
                        <a:t>=</a:t>
                      </a:r>
                      <a:r>
                        <a:rPr lang="vi-VN" sz="1500" kern="1200" dirty="0" smtClean="0">
                          <a:solidFill>
                            <a:srgbClr val="FF0000"/>
                          </a:solidFill>
                          <a:effectLst/>
                          <a:latin typeface="Calibri" panose="020F0502020204030204" pitchFamily="34" charset="0"/>
                          <a:ea typeface="+mn-ea"/>
                          <a:cs typeface="Calibri" panose="020F0502020204030204" pitchFamily="34" charset="0"/>
                        </a:rPr>
                        <a:t> </a:t>
                      </a:r>
                      <a:r>
                        <a:rPr lang="vi-VN" sz="1500" kern="1200" dirty="0" smtClean="0">
                          <a:solidFill>
                            <a:srgbClr val="FF0000"/>
                          </a:solidFill>
                          <a:effectLst/>
                          <a:latin typeface="Calibri" panose="020F0502020204030204" pitchFamily="34" charset="0"/>
                          <a:ea typeface="+mn-ea"/>
                          <a:cs typeface="Calibri" panose="020F0502020204030204" pitchFamily="34" charset="0"/>
                          <a:sym typeface="Symbol" panose="05050102010706020507" pitchFamily="18" charset="2"/>
                        </a:rPr>
                        <a:t></a:t>
                      </a:r>
                      <a:r>
                        <a:rPr lang="vi-VN"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baseline="0" dirty="0" smtClean="0">
                          <a:solidFill>
                            <a:srgbClr val="FF0000"/>
                          </a:solidFill>
                          <a:effectLst/>
                          <a:latin typeface="Calibri" panose="020F0502020204030204" pitchFamily="34" charset="0"/>
                          <a:ea typeface="+mn-ea"/>
                          <a:cs typeface="Calibri" panose="020F0502020204030204" pitchFamily="34" charset="0"/>
                        </a:rPr>
                        <a:t>L</a:t>
                      </a:r>
                      <a:r>
                        <a:rPr lang="vi-VN" sz="1500" kern="1200" dirty="0" smtClean="0">
                          <a:solidFill>
                            <a:srgbClr val="FF0000"/>
                          </a:solidFill>
                          <a:effectLst/>
                          <a:latin typeface="Calibri" panose="020F0502020204030204" pitchFamily="34" charset="0"/>
                          <a:ea typeface="+mn-ea"/>
                          <a:cs typeface="Calibri" panose="020F0502020204030204" pitchFamily="34" charset="0"/>
                        </a:rPr>
                        <a:t> </a:t>
                      </a:r>
                      <a:r>
                        <a:rPr lang="vi-VN" sz="1500" kern="1200" baseline="-25000" dirty="0" smtClean="0">
                          <a:solidFill>
                            <a:srgbClr val="FF0000"/>
                          </a:solidFill>
                          <a:effectLst/>
                          <a:latin typeface="Calibri" panose="020F0502020204030204" pitchFamily="34" charset="0"/>
                          <a:ea typeface="+mn-ea"/>
                          <a:cs typeface="Calibri" panose="020F0502020204030204" pitchFamily="34" charset="0"/>
                        </a:rPr>
                        <a:t>các đoạn hành lang nằm liên tiếp nhau</a:t>
                      </a:r>
                      <a:r>
                        <a:rPr lang="vi-VN" sz="1500" kern="1200" dirty="0" smtClean="0">
                          <a:solidFill>
                            <a:srgbClr val="FF0000"/>
                          </a:solidFill>
                          <a:effectLst/>
                          <a:latin typeface="Calibri" panose="020F0502020204030204" pitchFamily="34" charset="0"/>
                          <a:ea typeface="+mn-ea"/>
                          <a:cs typeface="Calibri" panose="020F0502020204030204" pitchFamily="34" charset="0"/>
                        </a:rPr>
                        <a:t> có hình</a:t>
                      </a:r>
                      <a:r>
                        <a:rPr lang="en-US" sz="1500" kern="1200" baseline="0" dirty="0" smtClean="0">
                          <a:solidFill>
                            <a:srgbClr val="FF0000"/>
                          </a:solidFill>
                          <a:effectLst/>
                          <a:latin typeface="Calibri" panose="020F0502020204030204" pitchFamily="34" charset="0"/>
                          <a:ea typeface="+mn-ea"/>
                          <a:cs typeface="Calibri" panose="020F0502020204030204" pitchFamily="34" charset="0"/>
                        </a:rPr>
                        <a:t> </a:t>
                      </a:r>
                      <a:r>
                        <a:rPr lang="vi-VN" sz="1500" kern="1200" dirty="0" smtClean="0">
                          <a:solidFill>
                            <a:srgbClr val="FF0000"/>
                          </a:solidFill>
                          <a:effectLst/>
                          <a:latin typeface="Calibri" panose="020F0502020204030204" pitchFamily="34" charset="0"/>
                          <a:ea typeface="+mn-ea"/>
                          <a:cs typeface="Calibri" panose="020F0502020204030204" pitchFamily="34" charset="0"/>
                        </a:rPr>
                        <a:t>chữ nhật hoặc gần chữ nhật</a:t>
                      </a:r>
                      <a:endParaRPr lang="en-US" sz="1500" b="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en-US" sz="1500" i="1" dirty="0" err="1" smtClean="0">
                          <a:latin typeface="Calibri" panose="020F0502020204030204" pitchFamily="34" charset="0"/>
                          <a:ea typeface="Calibri" panose="020F0502020204030204" pitchFamily="34" charset="0"/>
                          <a:cs typeface="Calibri" panose="020F0502020204030204" pitchFamily="34" charset="0"/>
                        </a:rPr>
                        <a:t>Điều</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ea typeface="Calibri" panose="020F0502020204030204" pitchFamily="34" charset="0"/>
                          <a:cs typeface="Calibri" panose="020F0502020204030204" pitchFamily="34" charset="0"/>
                        </a:rPr>
                        <a:t>chỉnh</a:t>
                      </a:r>
                      <a:endParaRPr lang="en-US" sz="1500" i="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597419137"/>
                  </a:ext>
                </a:extLst>
              </a:tr>
            </a:tbl>
          </a:graphicData>
        </a:graphic>
      </p:graphicFrame>
    </p:spTree>
    <p:extLst>
      <p:ext uri="{BB962C8B-B14F-4D97-AF65-F5344CB8AC3E}">
        <p14:creationId xmlns:p14="http://schemas.microsoft.com/office/powerpoint/2010/main" val="3026923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630240"/>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695789014"/>
              </p:ext>
            </p:extLst>
          </p:nvPr>
        </p:nvGraphicFramePr>
        <p:xfrm>
          <a:off x="32766" y="1096778"/>
          <a:ext cx="9111234" cy="5693552"/>
        </p:xfrm>
        <a:graphic>
          <a:graphicData uri="http://schemas.openxmlformats.org/drawingml/2006/table">
            <a:tbl>
              <a:tblPr firstRow="1" bandRow="1">
                <a:tableStyleId>{5C22544A-7EE6-4342-B048-85BDC9FD1C3A}</a:tableStyleId>
              </a:tblPr>
              <a:tblGrid>
                <a:gridCol w="829517">
                  <a:extLst>
                    <a:ext uri="{9D8B030D-6E8A-4147-A177-3AD203B41FA5}">
                      <a16:colId xmlns:a16="http://schemas.microsoft.com/office/drawing/2014/main" val="1411077708"/>
                    </a:ext>
                  </a:extLst>
                </a:gridCol>
                <a:gridCol w="930303">
                  <a:extLst>
                    <a:ext uri="{9D8B030D-6E8A-4147-A177-3AD203B41FA5}">
                      <a16:colId xmlns:a16="http://schemas.microsoft.com/office/drawing/2014/main" val="4040167514"/>
                    </a:ext>
                  </a:extLst>
                </a:gridCol>
                <a:gridCol w="2223937">
                  <a:extLst>
                    <a:ext uri="{9D8B030D-6E8A-4147-A177-3AD203B41FA5}">
                      <a16:colId xmlns:a16="http://schemas.microsoft.com/office/drawing/2014/main" val="20002"/>
                    </a:ext>
                  </a:extLst>
                </a:gridCol>
                <a:gridCol w="4304084">
                  <a:extLst>
                    <a:ext uri="{9D8B030D-6E8A-4147-A177-3AD203B41FA5}">
                      <a16:colId xmlns:a16="http://schemas.microsoft.com/office/drawing/2014/main" val="2589906493"/>
                    </a:ext>
                  </a:extLst>
                </a:gridCol>
                <a:gridCol w="823393">
                  <a:extLst>
                    <a:ext uri="{9D8B030D-6E8A-4147-A177-3AD203B41FA5}">
                      <a16:colId xmlns:a16="http://schemas.microsoft.com/office/drawing/2014/main" val="1894666468"/>
                    </a:ext>
                  </a:extLst>
                </a:gridCol>
              </a:tblGrid>
              <a:tr h="519572">
                <a:tc>
                  <a:txBody>
                    <a:bodyPr/>
                    <a:lstStyle/>
                    <a:p>
                      <a:pPr algn="ctr"/>
                      <a:r>
                        <a:rPr lang="en-US" sz="1500" dirty="0" err="1" smtClean="0"/>
                        <a:t>Điều</a:t>
                      </a:r>
                      <a:endParaRPr lang="en-US" sz="1500" dirty="0"/>
                    </a:p>
                  </a:txBody>
                  <a:tcPr/>
                </a:tc>
                <a:tc>
                  <a:txBody>
                    <a:bodyPr/>
                    <a:lstStyle/>
                    <a:p>
                      <a:pPr algn="ctr"/>
                      <a:endParaRPr lang="en-US"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06:2022/BXD</a:t>
                      </a:r>
                    </a:p>
                  </a:txBody>
                  <a:tcPr/>
                </a:tc>
                <a:tc>
                  <a:txBody>
                    <a:bodyPr/>
                    <a:lstStyle/>
                    <a:p>
                      <a:pPr algn="ctr"/>
                      <a:r>
                        <a:rPr lang="en-US" sz="1500" dirty="0" err="1" smtClean="0"/>
                        <a:t>Ghi</a:t>
                      </a:r>
                      <a:r>
                        <a:rPr lang="en-US" sz="1500" dirty="0" smtClean="0"/>
                        <a:t> </a:t>
                      </a:r>
                      <a:r>
                        <a:rPr lang="en-US" sz="1500" dirty="0" err="1" smtClean="0"/>
                        <a:t>chú</a:t>
                      </a:r>
                      <a:endParaRPr lang="en-US" sz="1500" dirty="0"/>
                    </a:p>
                  </a:txBody>
                  <a:tcPr/>
                </a:tc>
                <a:extLst>
                  <a:ext uri="{0D108BD9-81ED-4DB2-BD59-A6C34878D82A}">
                    <a16:rowId xmlns:a16="http://schemas.microsoft.com/office/drawing/2014/main" val="2393609304"/>
                  </a:ext>
                </a:extLst>
              </a:tr>
              <a:tr h="320040">
                <a:tc>
                  <a:txBody>
                    <a:bodyPr/>
                    <a:lstStyle/>
                    <a:p>
                      <a:r>
                        <a:rPr lang="en-US" sz="1500" dirty="0" smtClean="0">
                          <a:latin typeface="Calibri" panose="020F0502020204030204" pitchFamily="34" charset="0"/>
                          <a:ea typeface="Calibri" panose="020F0502020204030204" pitchFamily="34" charset="0"/>
                          <a:cs typeface="Calibri" panose="020F0502020204030204" pitchFamily="34" charset="0"/>
                        </a:rPr>
                        <a:t>D</a:t>
                      </a:r>
                      <a:r>
                        <a:rPr lang="vi-VN" sz="1500" dirty="0" smtClean="0">
                          <a:latin typeface="Calibri" panose="020F0502020204030204" pitchFamily="34" charset="0"/>
                          <a:ea typeface="Calibri" panose="020F0502020204030204" pitchFamily="34" charset="0"/>
                          <a:cs typeface="Calibri" panose="020F0502020204030204" pitchFamily="34" charset="0"/>
                        </a:rPr>
                        <a:t>.</a:t>
                      </a:r>
                      <a:r>
                        <a:rPr lang="en-US" sz="1500" dirty="0" smtClean="0">
                          <a:latin typeface="Calibri" panose="020F0502020204030204" pitchFamily="34" charset="0"/>
                          <a:ea typeface="Calibri" panose="020F0502020204030204" pitchFamily="34" charset="0"/>
                          <a:cs typeface="Calibri" panose="020F0502020204030204" pitchFamily="34" charset="0"/>
                        </a:rPr>
                        <a:t>7</a:t>
                      </a:r>
                      <a:endParaRPr lang="vi-VN" sz="1500" dirty="0" smtClean="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1500" b="1" kern="1200" dirty="0" err="1" smtClean="0">
                          <a:solidFill>
                            <a:schemeClr val="dk1"/>
                          </a:solidFill>
                          <a:effectLst/>
                          <a:latin typeface="Calibri" panose="020F0502020204030204" pitchFamily="34" charset="0"/>
                          <a:ea typeface="+mn-ea"/>
                          <a:cs typeface="Calibri" panose="020F0502020204030204" pitchFamily="34" charset="0"/>
                        </a:rPr>
                        <a:t>Hút</a:t>
                      </a:r>
                      <a:r>
                        <a:rPr lang="en-US" sz="1500" b="1" kern="120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dirty="0" err="1" smtClean="0">
                          <a:solidFill>
                            <a:schemeClr val="dk1"/>
                          </a:solidFill>
                          <a:effectLst/>
                          <a:latin typeface="Calibri" panose="020F0502020204030204" pitchFamily="34" charset="0"/>
                          <a:ea typeface="+mn-ea"/>
                          <a:cs typeface="Calibri" panose="020F0502020204030204" pitchFamily="34" charset="0"/>
                        </a:rPr>
                        <a:t>khói</a:t>
                      </a:r>
                      <a:r>
                        <a:rPr lang="en-US" sz="1500" b="1" kern="120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dirty="0" err="1" smtClean="0">
                          <a:solidFill>
                            <a:schemeClr val="dk1"/>
                          </a:solidFill>
                          <a:effectLst/>
                          <a:latin typeface="Calibri" panose="020F0502020204030204" pitchFamily="34" charset="0"/>
                          <a:ea typeface="+mn-ea"/>
                          <a:cs typeface="Calibri" panose="020F0502020204030204" pitchFamily="34" charset="0"/>
                        </a:rPr>
                        <a:t>từ</a:t>
                      </a:r>
                      <a:r>
                        <a:rPr lang="en-US" sz="1500" b="1" kern="120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dirty="0" err="1" smtClean="0">
                          <a:solidFill>
                            <a:schemeClr val="dk1"/>
                          </a:solidFill>
                          <a:effectLst/>
                          <a:latin typeface="Calibri" panose="020F0502020204030204" pitchFamily="34" charset="0"/>
                          <a:ea typeface="+mn-ea"/>
                          <a:cs typeface="Calibri" panose="020F0502020204030204" pitchFamily="34" charset="0"/>
                        </a:rPr>
                        <a:t>phòng</a:t>
                      </a:r>
                      <a:r>
                        <a:rPr lang="en-US" sz="1500" b="1" kern="120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dirty="0" err="1" smtClean="0">
                          <a:solidFill>
                            <a:schemeClr val="dk1"/>
                          </a:solidFill>
                          <a:effectLst/>
                          <a:latin typeface="Calibri" panose="020F0502020204030204" pitchFamily="34" charset="0"/>
                          <a:ea typeface="+mn-ea"/>
                          <a:cs typeface="Calibri" panose="020F0502020204030204" pitchFamily="34" charset="0"/>
                        </a:rPr>
                        <a:t>có</a:t>
                      </a:r>
                      <a:r>
                        <a:rPr lang="en-US" sz="1500" b="1" kern="1200" dirty="0" smtClean="0">
                          <a:solidFill>
                            <a:schemeClr val="dk1"/>
                          </a:solidFill>
                          <a:effectLst/>
                          <a:latin typeface="Calibri" panose="020F0502020204030204" pitchFamily="34" charset="0"/>
                          <a:ea typeface="+mn-ea"/>
                          <a:cs typeface="Calibri" panose="020F0502020204030204" pitchFamily="34" charset="0"/>
                        </a:rPr>
                        <a:t> DT &gt; 3.000m</a:t>
                      </a:r>
                      <a:r>
                        <a:rPr lang="en-US" sz="1500" b="1" kern="1200" baseline="30000" dirty="0" smtClean="0">
                          <a:solidFill>
                            <a:schemeClr val="dk1"/>
                          </a:solidFill>
                          <a:effectLst/>
                          <a:latin typeface="Calibri" panose="020F0502020204030204" pitchFamily="34" charset="0"/>
                          <a:ea typeface="+mn-ea"/>
                          <a:cs typeface="Calibri" panose="020F0502020204030204" pitchFamily="34" charset="0"/>
                        </a:rPr>
                        <a:t>2</a:t>
                      </a:r>
                      <a:endParaRPr lang="en-US" sz="1500" kern="1200" dirty="0">
                        <a:solidFill>
                          <a:schemeClr val="dk1"/>
                        </a:solidFill>
                        <a:effectLst/>
                        <a:latin typeface="Calibri" panose="020F0502020204030204" pitchFamily="34" charset="0"/>
                        <a:ea typeface="+mn-ea"/>
                        <a:cs typeface="Calibri" panose="020F0502020204030204" pitchFamily="34" charset="0"/>
                      </a:endParaRPr>
                    </a:p>
                  </a:txBody>
                  <a:tcPr/>
                </a:tc>
                <a:tc>
                  <a:txBody>
                    <a:bodyPr/>
                    <a:lstStyle/>
                    <a:p>
                      <a:pPr algn="just"/>
                      <a:r>
                        <a:rPr lang="vi-VN" sz="1500" b="1" kern="1200" dirty="0" smtClean="0">
                          <a:solidFill>
                            <a:schemeClr val="dk1"/>
                          </a:solidFill>
                          <a:effectLst/>
                          <a:latin typeface="Calibri" panose="020F0502020204030204" pitchFamily="34" charset="0"/>
                          <a:ea typeface="+mn-ea"/>
                          <a:cs typeface="Calibri" panose="020F0502020204030204" pitchFamily="34" charset="0"/>
                        </a:rPr>
                        <a:t>D.7</a:t>
                      </a:r>
                      <a:r>
                        <a:rPr lang="vi-VN" sz="1500" kern="1200" dirty="0" smtClean="0">
                          <a:solidFill>
                            <a:schemeClr val="dk1"/>
                          </a:solidFill>
                          <a:effectLst/>
                          <a:latin typeface="Calibri" panose="020F0502020204030204" pitchFamily="34" charset="0"/>
                          <a:ea typeface="+mn-ea"/>
                          <a:cs typeface="Calibri" panose="020F0502020204030204" pitchFamily="34" charset="0"/>
                        </a:rPr>
                        <a:t>  Khi hút khói trực tiếp từ các gian phòng có </a:t>
                      </a:r>
                      <a:r>
                        <a:rPr lang="en-US" sz="1500" kern="1200" dirty="0" smtClean="0">
                          <a:solidFill>
                            <a:schemeClr val="dk1"/>
                          </a:solidFill>
                          <a:effectLst/>
                          <a:latin typeface="Calibri" panose="020F0502020204030204" pitchFamily="34" charset="0"/>
                          <a:ea typeface="+mn-ea"/>
                          <a:cs typeface="Calibri" panose="020F0502020204030204" pitchFamily="34" charset="0"/>
                        </a:rPr>
                        <a:t>DT</a:t>
                      </a:r>
                      <a:r>
                        <a:rPr lang="vi-VN"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smtClean="0">
                          <a:solidFill>
                            <a:schemeClr val="dk1"/>
                          </a:solidFill>
                          <a:effectLst/>
                          <a:latin typeface="Calibri" panose="020F0502020204030204" pitchFamily="34" charset="0"/>
                          <a:ea typeface="+mn-ea"/>
                          <a:cs typeface="Calibri" panose="020F0502020204030204" pitchFamily="34" charset="0"/>
                        </a:rPr>
                        <a:t>&gt;</a:t>
                      </a:r>
                      <a:r>
                        <a:rPr lang="vi-VN" sz="1500" kern="1200" dirty="0" smtClean="0">
                          <a:solidFill>
                            <a:schemeClr val="dk1"/>
                          </a:solidFill>
                          <a:effectLst/>
                          <a:latin typeface="Calibri" panose="020F0502020204030204" pitchFamily="34" charset="0"/>
                          <a:ea typeface="+mn-ea"/>
                          <a:cs typeface="Calibri" panose="020F0502020204030204" pitchFamily="34" charset="0"/>
                        </a:rPr>
                        <a:t> 3000 m</a:t>
                      </a:r>
                      <a:r>
                        <a:rPr lang="vi-VN" sz="1500" kern="1200" baseline="30000" dirty="0" smtClean="0">
                          <a:solidFill>
                            <a:schemeClr val="dk1"/>
                          </a:solidFill>
                          <a:effectLst/>
                          <a:latin typeface="Calibri" panose="020F0502020204030204" pitchFamily="34" charset="0"/>
                          <a:ea typeface="+mn-ea"/>
                          <a:cs typeface="Calibri" panose="020F0502020204030204" pitchFamily="34" charset="0"/>
                        </a:rPr>
                        <a:t>2</a:t>
                      </a:r>
                      <a:r>
                        <a:rPr lang="vi-VN" sz="1500" kern="1200" dirty="0" smtClean="0">
                          <a:solidFill>
                            <a:schemeClr val="dk1"/>
                          </a:solidFill>
                          <a:effectLst/>
                          <a:latin typeface="Calibri" panose="020F0502020204030204" pitchFamily="34" charset="0"/>
                          <a:ea typeface="+mn-ea"/>
                          <a:cs typeface="Calibri" panose="020F0502020204030204" pitchFamily="34" charset="0"/>
                        </a:rPr>
                        <a:t> thì phải chia thành các vùng khói có diện tích ≤ 3000 m</a:t>
                      </a:r>
                      <a:r>
                        <a:rPr lang="vi-VN" sz="1500" kern="1200" baseline="30000" dirty="0" smtClean="0">
                          <a:solidFill>
                            <a:schemeClr val="dk1"/>
                          </a:solidFill>
                          <a:effectLst/>
                          <a:latin typeface="Calibri" panose="020F0502020204030204" pitchFamily="34" charset="0"/>
                          <a:ea typeface="+mn-ea"/>
                          <a:cs typeface="Calibri" panose="020F0502020204030204" pitchFamily="34" charset="0"/>
                        </a:rPr>
                        <a:t>2 </a:t>
                      </a:r>
                      <a:r>
                        <a:rPr lang="vi-VN" sz="1500" kern="1200" dirty="0" smtClean="0">
                          <a:solidFill>
                            <a:schemeClr val="dk1"/>
                          </a:solidFill>
                          <a:effectLst/>
                          <a:latin typeface="Calibri" panose="020F0502020204030204" pitchFamily="34" charset="0"/>
                          <a:ea typeface="+mn-ea"/>
                          <a:cs typeface="Calibri" panose="020F0502020204030204" pitchFamily="34" charset="0"/>
                        </a:rPr>
                        <a:t>và phải tính đến khả năng xảy ra cháy ở một trong các vùng đó. Mỗi cửa thu khói chỉ được tính phục vụ cho một </a:t>
                      </a:r>
                      <a:r>
                        <a:rPr lang="en-US" sz="1500" kern="1200" dirty="0" smtClean="0">
                          <a:solidFill>
                            <a:schemeClr val="dk1"/>
                          </a:solidFill>
                          <a:effectLst/>
                          <a:latin typeface="Calibri" panose="020F0502020204030204" pitchFamily="34" charset="0"/>
                          <a:ea typeface="+mn-ea"/>
                          <a:cs typeface="Calibri" panose="020F0502020204030204" pitchFamily="34" charset="0"/>
                        </a:rPr>
                        <a:t>DT</a:t>
                      </a:r>
                      <a:r>
                        <a:rPr lang="vi-VN" sz="1500" kern="1200" dirty="0" smtClean="0">
                          <a:solidFill>
                            <a:schemeClr val="dk1"/>
                          </a:solidFill>
                          <a:effectLst/>
                          <a:latin typeface="Calibri" panose="020F0502020204030204" pitchFamily="34" charset="0"/>
                          <a:ea typeface="+mn-ea"/>
                          <a:cs typeface="Calibri" panose="020F0502020204030204" pitchFamily="34" charset="0"/>
                        </a:rPr>
                        <a:t> ≤ 1000 m</a:t>
                      </a:r>
                      <a:r>
                        <a:rPr lang="vi-VN" sz="1500" kern="1200" baseline="30000" dirty="0" smtClean="0">
                          <a:solidFill>
                            <a:schemeClr val="dk1"/>
                          </a:solidFill>
                          <a:effectLst/>
                          <a:latin typeface="Calibri" panose="020F0502020204030204" pitchFamily="34" charset="0"/>
                          <a:ea typeface="+mn-ea"/>
                          <a:cs typeface="Calibri" panose="020F0502020204030204" pitchFamily="34" charset="0"/>
                        </a:rPr>
                        <a:t>2</a:t>
                      </a:r>
                      <a:r>
                        <a:rPr lang="vi-VN" sz="1500" kern="1200" dirty="0" smtClean="0">
                          <a:solidFill>
                            <a:schemeClr val="dk1"/>
                          </a:solidFill>
                          <a:effectLst/>
                          <a:latin typeface="Calibri" panose="020F0502020204030204" pitchFamily="34" charset="0"/>
                          <a:ea typeface="+mn-ea"/>
                          <a:cs typeface="Calibri" panose="020F0502020204030204" pitchFamily="34" charset="0"/>
                        </a:rPr>
                        <a:t>.</a:t>
                      </a:r>
                      <a:endParaRPr lang="en-US" sz="1500" kern="1200" dirty="0">
                        <a:solidFill>
                          <a:srgbClr val="7030A0"/>
                        </a:solidFill>
                        <a:effectLst/>
                        <a:latin typeface="Calibri" panose="020F0502020204030204" pitchFamily="34" charset="0"/>
                        <a:ea typeface="+mn-ea"/>
                        <a:cs typeface="Calibri" panose="020F0502020204030204" pitchFamily="34" charset="0"/>
                      </a:endParaRPr>
                    </a:p>
                  </a:txBody>
                  <a:tcPr/>
                </a:tc>
                <a:tc>
                  <a:txBody>
                    <a:bodyPr/>
                    <a:lstStyle/>
                    <a:p>
                      <a:pPr algn="just"/>
                      <a:r>
                        <a:rPr lang="vi-VN" sz="1450" b="1" kern="1200" dirty="0" smtClean="0">
                          <a:solidFill>
                            <a:schemeClr val="dk1"/>
                          </a:solidFill>
                          <a:effectLst/>
                          <a:latin typeface="Calibri" panose="020F0502020204030204" pitchFamily="34" charset="0"/>
                          <a:ea typeface="+mn-ea"/>
                          <a:cs typeface="Calibri" panose="020F0502020204030204" pitchFamily="34" charset="0"/>
                        </a:rPr>
                        <a:t>D.7</a:t>
                      </a:r>
                      <a:r>
                        <a:rPr lang="vi-VN" sz="1450" kern="1200" dirty="0" smtClean="0">
                          <a:solidFill>
                            <a:schemeClr val="dk1"/>
                          </a:solidFill>
                          <a:effectLst/>
                          <a:latin typeface="Calibri" panose="020F0502020204030204" pitchFamily="34" charset="0"/>
                          <a:ea typeface="+mn-ea"/>
                          <a:cs typeface="Calibri" panose="020F0502020204030204" pitchFamily="34" charset="0"/>
                        </a:rPr>
                        <a:t> Khi hút khói trực tiếp từ các gian phòng có </a:t>
                      </a:r>
                      <a:r>
                        <a:rPr lang="en-US" sz="1450" kern="1200" dirty="0" smtClean="0">
                          <a:solidFill>
                            <a:schemeClr val="dk1"/>
                          </a:solidFill>
                          <a:effectLst/>
                          <a:latin typeface="Calibri" panose="020F0502020204030204" pitchFamily="34" charset="0"/>
                          <a:ea typeface="+mn-ea"/>
                          <a:cs typeface="Calibri" panose="020F0502020204030204" pitchFamily="34" charset="0"/>
                        </a:rPr>
                        <a:t>DT</a:t>
                      </a:r>
                      <a:r>
                        <a:rPr lang="vi-VN" sz="1450" kern="1200" dirty="0" smtClean="0">
                          <a:solidFill>
                            <a:schemeClr val="dk1"/>
                          </a:solidFill>
                          <a:effectLst/>
                          <a:latin typeface="Calibri" panose="020F0502020204030204" pitchFamily="34" charset="0"/>
                          <a:ea typeface="+mn-ea"/>
                          <a:cs typeface="Calibri" panose="020F0502020204030204" pitchFamily="34" charset="0"/>
                        </a:rPr>
                        <a:t> </a:t>
                      </a:r>
                      <a:r>
                        <a:rPr lang="en-US" sz="1450" kern="1200" dirty="0" smtClean="0">
                          <a:solidFill>
                            <a:schemeClr val="dk1"/>
                          </a:solidFill>
                          <a:effectLst/>
                          <a:latin typeface="Calibri" panose="020F0502020204030204" pitchFamily="34" charset="0"/>
                          <a:ea typeface="+mn-ea"/>
                          <a:cs typeface="Calibri" panose="020F0502020204030204" pitchFamily="34" charset="0"/>
                        </a:rPr>
                        <a:t>&gt;</a:t>
                      </a:r>
                      <a:r>
                        <a:rPr lang="vi-VN" sz="1450" kern="1200" dirty="0" smtClean="0">
                          <a:solidFill>
                            <a:schemeClr val="dk1"/>
                          </a:solidFill>
                          <a:effectLst/>
                          <a:latin typeface="Calibri" panose="020F0502020204030204" pitchFamily="34" charset="0"/>
                          <a:ea typeface="+mn-ea"/>
                          <a:cs typeface="Calibri" panose="020F0502020204030204" pitchFamily="34" charset="0"/>
                        </a:rPr>
                        <a:t> 3000 m</a:t>
                      </a:r>
                      <a:r>
                        <a:rPr lang="vi-VN" sz="1450" kern="1200" baseline="30000" dirty="0" smtClean="0">
                          <a:solidFill>
                            <a:schemeClr val="dk1"/>
                          </a:solidFill>
                          <a:effectLst/>
                          <a:latin typeface="Calibri" panose="020F0502020204030204" pitchFamily="34" charset="0"/>
                          <a:ea typeface="+mn-ea"/>
                          <a:cs typeface="Calibri" panose="020F0502020204030204" pitchFamily="34" charset="0"/>
                        </a:rPr>
                        <a:t>2</a:t>
                      </a:r>
                      <a:r>
                        <a:rPr lang="vi-VN" sz="1450" kern="1200" dirty="0" smtClean="0">
                          <a:solidFill>
                            <a:schemeClr val="dk1"/>
                          </a:solidFill>
                          <a:effectLst/>
                          <a:latin typeface="Calibri" panose="020F0502020204030204" pitchFamily="34" charset="0"/>
                          <a:ea typeface="+mn-ea"/>
                          <a:cs typeface="Calibri" panose="020F0502020204030204" pitchFamily="34" charset="0"/>
                        </a:rPr>
                        <a:t> thì phải ngăn chia gian</a:t>
                      </a:r>
                      <a:r>
                        <a:rPr lang="en-US" sz="1450" kern="1200" baseline="0" dirty="0" smtClean="0">
                          <a:solidFill>
                            <a:schemeClr val="dk1"/>
                          </a:solidFill>
                          <a:effectLst/>
                          <a:latin typeface="Calibri" panose="020F0502020204030204" pitchFamily="34" charset="0"/>
                          <a:ea typeface="+mn-ea"/>
                          <a:cs typeface="Calibri" panose="020F0502020204030204" pitchFamily="34" charset="0"/>
                        </a:rPr>
                        <a:t> </a:t>
                      </a:r>
                      <a:r>
                        <a:rPr lang="vi-VN" sz="1450" kern="1200" dirty="0" smtClean="0">
                          <a:solidFill>
                            <a:schemeClr val="dk1"/>
                          </a:solidFill>
                          <a:effectLst/>
                          <a:latin typeface="Calibri" panose="020F0502020204030204" pitchFamily="34" charset="0"/>
                          <a:ea typeface="+mn-ea"/>
                          <a:cs typeface="Calibri" panose="020F0502020204030204" pitchFamily="34" charset="0"/>
                        </a:rPr>
                        <a:t>phòng (bằng giải pháp bao che (sử dụng các bộ phận ngăn khói) </a:t>
                      </a:r>
                      <a:r>
                        <a:rPr lang="vi-VN" sz="1450" b="1" kern="1200" dirty="0" smtClean="0">
                          <a:solidFill>
                            <a:srgbClr val="FF0000"/>
                          </a:solidFill>
                          <a:effectLst/>
                          <a:latin typeface="Calibri" panose="020F0502020204030204" pitchFamily="34" charset="0"/>
                          <a:ea typeface="+mn-ea"/>
                          <a:cs typeface="Calibri" panose="020F0502020204030204" pitchFamily="34" charset="0"/>
                        </a:rPr>
                        <a:t>hoặc giải pháp giả định</a:t>
                      </a:r>
                      <a:r>
                        <a:rPr lang="vi-VN" sz="1450" b="1" kern="1200" dirty="0" smtClean="0">
                          <a:solidFill>
                            <a:schemeClr val="dk1"/>
                          </a:solidFill>
                          <a:effectLst/>
                          <a:latin typeface="Calibri" panose="020F0502020204030204" pitchFamily="34" charset="0"/>
                          <a:ea typeface="+mn-ea"/>
                          <a:cs typeface="Calibri" panose="020F0502020204030204" pitchFamily="34" charset="0"/>
                        </a:rPr>
                        <a:t>)</a:t>
                      </a:r>
                      <a:r>
                        <a:rPr lang="vi-VN" sz="1450" kern="1200" dirty="0" smtClean="0">
                          <a:solidFill>
                            <a:schemeClr val="dk1"/>
                          </a:solidFill>
                          <a:effectLst/>
                          <a:latin typeface="Calibri" panose="020F0502020204030204" pitchFamily="34" charset="0"/>
                          <a:ea typeface="+mn-ea"/>
                          <a:cs typeface="Calibri" panose="020F0502020204030204" pitchFamily="34" charset="0"/>
                        </a:rPr>
                        <a:t> thành các vùng khói có </a:t>
                      </a:r>
                      <a:r>
                        <a:rPr lang="en-US" sz="1450" kern="1200" dirty="0" smtClean="0">
                          <a:solidFill>
                            <a:schemeClr val="dk1"/>
                          </a:solidFill>
                          <a:effectLst/>
                          <a:latin typeface="Calibri" panose="020F0502020204030204" pitchFamily="34" charset="0"/>
                          <a:ea typeface="+mn-ea"/>
                          <a:cs typeface="Calibri" panose="020F0502020204030204" pitchFamily="34" charset="0"/>
                        </a:rPr>
                        <a:t>DT</a:t>
                      </a:r>
                      <a:r>
                        <a:rPr lang="vi-VN" sz="1450" kern="1200" dirty="0" smtClean="0">
                          <a:solidFill>
                            <a:schemeClr val="dk1"/>
                          </a:solidFill>
                          <a:effectLst/>
                          <a:latin typeface="Calibri" panose="020F0502020204030204" pitchFamily="34" charset="0"/>
                          <a:ea typeface="+mn-ea"/>
                          <a:cs typeface="Calibri" panose="020F0502020204030204" pitchFamily="34" charset="0"/>
                        </a:rPr>
                        <a:t> ≤ 3000 m</a:t>
                      </a:r>
                      <a:r>
                        <a:rPr lang="vi-VN" sz="1450" kern="1200" baseline="30000" dirty="0" smtClean="0">
                          <a:solidFill>
                            <a:schemeClr val="dk1"/>
                          </a:solidFill>
                          <a:effectLst/>
                          <a:latin typeface="Calibri" panose="020F0502020204030204" pitchFamily="34" charset="0"/>
                          <a:ea typeface="+mn-ea"/>
                          <a:cs typeface="Calibri" panose="020F0502020204030204" pitchFamily="34" charset="0"/>
                        </a:rPr>
                        <a:t>2</a:t>
                      </a:r>
                      <a:r>
                        <a:rPr lang="vi-VN" sz="1450" kern="1200" dirty="0" smtClean="0">
                          <a:solidFill>
                            <a:schemeClr val="dk1"/>
                          </a:solidFill>
                          <a:effectLst/>
                          <a:latin typeface="Calibri" panose="020F0502020204030204" pitchFamily="34" charset="0"/>
                          <a:ea typeface="+mn-ea"/>
                          <a:cs typeface="Calibri" panose="020F0502020204030204" pitchFamily="34" charset="0"/>
                        </a:rPr>
                        <a:t> và phải tính đến khả năng xảy ra cháy ở một trong các vùng đó. Mỗi cửa thu khói chỉ được tính phục vụ cho một </a:t>
                      </a:r>
                      <a:r>
                        <a:rPr lang="en-US" sz="1450" kern="1200" dirty="0" smtClean="0">
                          <a:solidFill>
                            <a:schemeClr val="dk1"/>
                          </a:solidFill>
                          <a:effectLst/>
                          <a:latin typeface="Calibri" panose="020F0502020204030204" pitchFamily="34" charset="0"/>
                          <a:ea typeface="+mn-ea"/>
                          <a:cs typeface="Calibri" panose="020F0502020204030204" pitchFamily="34" charset="0"/>
                        </a:rPr>
                        <a:t>DT</a:t>
                      </a:r>
                      <a:r>
                        <a:rPr lang="vi-VN" sz="1450" kern="1200" dirty="0" smtClean="0">
                          <a:solidFill>
                            <a:schemeClr val="dk1"/>
                          </a:solidFill>
                          <a:effectLst/>
                          <a:latin typeface="Calibri" panose="020F0502020204030204" pitchFamily="34" charset="0"/>
                          <a:ea typeface="+mn-ea"/>
                          <a:cs typeface="Calibri" panose="020F0502020204030204" pitchFamily="34" charset="0"/>
                        </a:rPr>
                        <a:t> ≤ 1000 m</a:t>
                      </a:r>
                      <a:r>
                        <a:rPr lang="vi-VN" sz="1450" kern="1200" baseline="30000" dirty="0" smtClean="0">
                          <a:solidFill>
                            <a:schemeClr val="dk1"/>
                          </a:solidFill>
                          <a:effectLst/>
                          <a:latin typeface="Calibri" panose="020F0502020204030204" pitchFamily="34" charset="0"/>
                          <a:ea typeface="+mn-ea"/>
                          <a:cs typeface="Calibri" panose="020F0502020204030204" pitchFamily="34" charset="0"/>
                        </a:rPr>
                        <a:t>2</a:t>
                      </a:r>
                      <a:r>
                        <a:rPr lang="vi-VN" sz="1450" kern="1200" dirty="0" smtClean="0">
                          <a:solidFill>
                            <a:schemeClr val="dk1"/>
                          </a:solidFill>
                          <a:effectLst/>
                          <a:latin typeface="Calibri" panose="020F0502020204030204" pitchFamily="34" charset="0"/>
                          <a:ea typeface="+mn-ea"/>
                          <a:cs typeface="Calibri" panose="020F0502020204030204" pitchFamily="34" charset="0"/>
                        </a:rPr>
                        <a:t>.</a:t>
                      </a:r>
                      <a:endParaRPr lang="en-US" sz="1450" kern="1200" dirty="0" smtClean="0">
                        <a:solidFill>
                          <a:schemeClr val="dk1"/>
                        </a:solidFill>
                        <a:effectLst/>
                        <a:latin typeface="Calibri" panose="020F0502020204030204" pitchFamily="34" charset="0"/>
                        <a:ea typeface="+mn-ea"/>
                        <a:cs typeface="Calibri" panose="020F0502020204030204" pitchFamily="34" charset="0"/>
                      </a:endParaRPr>
                    </a:p>
                    <a:p>
                      <a:pPr algn="just"/>
                      <a:r>
                        <a:rPr lang="vi-VN" sz="1450" kern="1200" dirty="0" smtClean="0">
                          <a:solidFill>
                            <a:srgbClr val="FF0000"/>
                          </a:solidFill>
                          <a:effectLst/>
                          <a:latin typeface="Calibri" panose="020F0502020204030204" pitchFamily="34" charset="0"/>
                          <a:ea typeface="+mn-ea"/>
                          <a:cs typeface="Calibri" panose="020F0502020204030204" pitchFamily="34" charset="0"/>
                        </a:rPr>
                        <a:t>Nếu sử dụng các bộ phận ngăn khói (màn ngăn khói) để phân chia gian phòng thành các vùng khói thì cho phép thiết kế chỉ bật </a:t>
                      </a:r>
                      <a:r>
                        <a:rPr lang="en-US" sz="1450" kern="1200" dirty="0" smtClean="0">
                          <a:solidFill>
                            <a:srgbClr val="FF0000"/>
                          </a:solidFill>
                          <a:effectLst/>
                          <a:latin typeface="Calibri" panose="020F0502020204030204" pitchFamily="34" charset="0"/>
                          <a:ea typeface="+mn-ea"/>
                          <a:cs typeface="Calibri" panose="020F0502020204030204" pitchFamily="34" charset="0"/>
                        </a:rPr>
                        <a:t>1</a:t>
                      </a:r>
                      <a:r>
                        <a:rPr lang="vi-VN" sz="1450" kern="1200" dirty="0" smtClean="0">
                          <a:solidFill>
                            <a:srgbClr val="FF0000"/>
                          </a:solidFill>
                          <a:effectLst/>
                          <a:latin typeface="Calibri" panose="020F0502020204030204" pitchFamily="34" charset="0"/>
                          <a:ea typeface="+mn-ea"/>
                          <a:cs typeface="Calibri" panose="020F0502020204030204" pitchFamily="34" charset="0"/>
                        </a:rPr>
                        <a:t> </a:t>
                      </a:r>
                      <a:r>
                        <a:rPr lang="en-US" sz="1450" kern="1200" dirty="0" smtClean="0">
                          <a:solidFill>
                            <a:srgbClr val="FF0000"/>
                          </a:solidFill>
                          <a:effectLst/>
                          <a:latin typeface="Calibri" panose="020F0502020204030204" pitchFamily="34" charset="0"/>
                          <a:ea typeface="+mn-ea"/>
                          <a:cs typeface="Calibri" panose="020F0502020204030204" pitchFamily="34" charset="0"/>
                        </a:rPr>
                        <a:t>HT</a:t>
                      </a:r>
                      <a:r>
                        <a:rPr lang="vi-VN" sz="1450" kern="1200" dirty="0" smtClean="0">
                          <a:solidFill>
                            <a:srgbClr val="FF0000"/>
                          </a:solidFill>
                          <a:effectLst/>
                          <a:latin typeface="Calibri" panose="020F0502020204030204" pitchFamily="34" charset="0"/>
                          <a:ea typeface="+mn-ea"/>
                          <a:cs typeface="Calibri" panose="020F0502020204030204" pitchFamily="34" charset="0"/>
                        </a:rPr>
                        <a:t> hút xả khói tại vùng khói có cháy. Nếu sử dụng giải pháp </a:t>
                      </a:r>
                      <a:r>
                        <a:rPr lang="vi-VN" sz="1450" b="1" kern="1200" dirty="0" smtClean="0">
                          <a:solidFill>
                            <a:srgbClr val="FF0000"/>
                          </a:solidFill>
                          <a:effectLst/>
                          <a:latin typeface="Calibri" panose="020F0502020204030204" pitchFamily="34" charset="0"/>
                          <a:ea typeface="+mn-ea"/>
                          <a:cs typeface="Calibri" panose="020F0502020204030204" pitchFamily="34" charset="0"/>
                        </a:rPr>
                        <a:t>giả định</a:t>
                      </a:r>
                      <a:r>
                        <a:rPr lang="vi-VN" sz="1450" kern="1200" dirty="0" smtClean="0">
                          <a:solidFill>
                            <a:srgbClr val="FF0000"/>
                          </a:solidFill>
                          <a:effectLst/>
                          <a:latin typeface="Calibri" panose="020F0502020204030204" pitchFamily="34" charset="0"/>
                          <a:ea typeface="+mn-ea"/>
                          <a:cs typeface="Calibri" panose="020F0502020204030204" pitchFamily="34" charset="0"/>
                        </a:rPr>
                        <a:t> để phân chia gian phòng thành các vùng khói thì phải có cơ sở tính toán tương ứng và phải thiết </a:t>
                      </a:r>
                      <a:r>
                        <a:rPr lang="vi-VN" sz="1450" b="1" kern="1200" dirty="0" smtClean="0">
                          <a:solidFill>
                            <a:srgbClr val="FF0000"/>
                          </a:solidFill>
                          <a:effectLst/>
                          <a:latin typeface="Calibri" panose="020F0502020204030204" pitchFamily="34" charset="0"/>
                          <a:ea typeface="+mn-ea"/>
                          <a:cs typeface="Calibri" panose="020F0502020204030204" pitchFamily="34" charset="0"/>
                        </a:rPr>
                        <a:t>kế bật tất cả các </a:t>
                      </a:r>
                      <a:r>
                        <a:rPr lang="en-US" sz="1450" b="1" kern="1200" dirty="0" smtClean="0">
                          <a:solidFill>
                            <a:srgbClr val="FF0000"/>
                          </a:solidFill>
                          <a:effectLst/>
                          <a:latin typeface="Calibri" panose="020F0502020204030204" pitchFamily="34" charset="0"/>
                          <a:ea typeface="+mn-ea"/>
                          <a:cs typeface="Calibri" panose="020F0502020204030204" pitchFamily="34" charset="0"/>
                        </a:rPr>
                        <a:t>HT</a:t>
                      </a:r>
                      <a:r>
                        <a:rPr lang="vi-VN" sz="1450" b="1" kern="1200" dirty="0" smtClean="0">
                          <a:solidFill>
                            <a:srgbClr val="FF0000"/>
                          </a:solidFill>
                          <a:effectLst/>
                          <a:latin typeface="Calibri" panose="020F0502020204030204" pitchFamily="34" charset="0"/>
                          <a:ea typeface="+mn-ea"/>
                          <a:cs typeface="Calibri" panose="020F0502020204030204" pitchFamily="34" charset="0"/>
                        </a:rPr>
                        <a:t> hút xả khói đồng thời cho tất cả các vùng khói</a:t>
                      </a:r>
                      <a:r>
                        <a:rPr lang="vi-VN" sz="1450" kern="1200" dirty="0" smtClean="0">
                          <a:solidFill>
                            <a:srgbClr val="FF0000"/>
                          </a:solidFill>
                          <a:effectLst/>
                          <a:latin typeface="Calibri" panose="020F0502020204030204" pitchFamily="34" charset="0"/>
                          <a:ea typeface="+mn-ea"/>
                          <a:cs typeface="Calibri" panose="020F0502020204030204" pitchFamily="34" charset="0"/>
                        </a:rPr>
                        <a:t>.</a:t>
                      </a:r>
                      <a:endParaRPr lang="en-US" sz="1450" kern="1200" dirty="0" smtClean="0">
                        <a:solidFill>
                          <a:srgbClr val="FF0000"/>
                        </a:solidFill>
                        <a:effectLst/>
                        <a:latin typeface="Calibri" panose="020F0502020204030204" pitchFamily="34" charset="0"/>
                        <a:ea typeface="+mn-ea"/>
                        <a:cs typeface="Calibri" panose="020F0502020204030204" pitchFamily="34" charset="0"/>
                      </a:endParaRPr>
                    </a:p>
                    <a:p>
                      <a:pPr algn="just"/>
                      <a:r>
                        <a:rPr lang="vi-VN" sz="1450" kern="1200" dirty="0" smtClean="0">
                          <a:solidFill>
                            <a:srgbClr val="FF0000"/>
                          </a:solidFill>
                          <a:effectLst/>
                          <a:latin typeface="Calibri" panose="020F0502020204030204" pitchFamily="34" charset="0"/>
                          <a:ea typeface="+mn-ea"/>
                          <a:cs typeface="Calibri" panose="020F0502020204030204" pitchFamily="34" charset="0"/>
                        </a:rPr>
                        <a:t>CHÚ THÍCH: Màn ngăn khói là màn cuốn được điều khiển tự động và điều khiển từ xa, hoặc là bộ phận kết cấu cố định làm từ vật liệu không cho khói xuyên qua với tính cháy không nguy hiểm hơn Ch1 trên nền không cháy (dạng lưới, vải và các dạng khác), được gắn vào trần gian phòng được bảo vệ hoặc gắn vào lỗ mở trên tường và hạ xuống một đoạn không nhỏ hơn chiều dày lớp khói tạo thành, có tác dụng ngăn khói lan cũng như phân chia gian phòng thành các vùng khói</a:t>
                      </a:r>
                      <a:endParaRPr lang="en-US" sz="1450" b="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en-US" sz="1500" i="1" dirty="0" err="1" smtClean="0">
                          <a:latin typeface="Calibri" panose="020F0502020204030204" pitchFamily="34" charset="0"/>
                          <a:ea typeface="Calibri" panose="020F0502020204030204" pitchFamily="34" charset="0"/>
                          <a:cs typeface="Calibri" panose="020F0502020204030204" pitchFamily="34" charset="0"/>
                        </a:rPr>
                        <a:t>Bổ</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sung chi </a:t>
                      </a:r>
                      <a:r>
                        <a:rPr lang="en-US" sz="1500" i="1" baseline="0" dirty="0" err="1" smtClean="0">
                          <a:latin typeface="Calibri" panose="020F0502020204030204" pitchFamily="34" charset="0"/>
                          <a:ea typeface="Calibri" panose="020F0502020204030204" pitchFamily="34" charset="0"/>
                          <a:cs typeface="Calibri" panose="020F0502020204030204" pitchFamily="34" charset="0"/>
                        </a:rPr>
                        <a:t>tiết</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ea typeface="Calibri" panose="020F0502020204030204" pitchFamily="34" charset="0"/>
                          <a:cs typeface="Calibri" panose="020F0502020204030204" pitchFamily="34" charset="0"/>
                        </a:rPr>
                        <a:t>hơn</a:t>
                      </a:r>
                      <a:endParaRPr lang="en-US" sz="1500" i="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9183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630240"/>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232970458"/>
              </p:ext>
            </p:extLst>
          </p:nvPr>
        </p:nvGraphicFramePr>
        <p:xfrm>
          <a:off x="32766" y="1074562"/>
          <a:ext cx="9111234" cy="5669280"/>
        </p:xfrm>
        <a:graphic>
          <a:graphicData uri="http://schemas.openxmlformats.org/drawingml/2006/table">
            <a:tbl>
              <a:tblPr firstRow="1" bandRow="1">
                <a:tableStyleId>{5C22544A-7EE6-4342-B048-85BDC9FD1C3A}</a:tableStyleId>
              </a:tblPr>
              <a:tblGrid>
                <a:gridCol w="829517">
                  <a:extLst>
                    <a:ext uri="{9D8B030D-6E8A-4147-A177-3AD203B41FA5}">
                      <a16:colId xmlns:a16="http://schemas.microsoft.com/office/drawing/2014/main" val="1411077708"/>
                    </a:ext>
                  </a:extLst>
                </a:gridCol>
                <a:gridCol w="930303">
                  <a:extLst>
                    <a:ext uri="{9D8B030D-6E8A-4147-A177-3AD203B41FA5}">
                      <a16:colId xmlns:a16="http://schemas.microsoft.com/office/drawing/2014/main" val="4040167514"/>
                    </a:ext>
                  </a:extLst>
                </a:gridCol>
                <a:gridCol w="3010150">
                  <a:extLst>
                    <a:ext uri="{9D8B030D-6E8A-4147-A177-3AD203B41FA5}">
                      <a16:colId xmlns:a16="http://schemas.microsoft.com/office/drawing/2014/main" val="20002"/>
                    </a:ext>
                  </a:extLst>
                </a:gridCol>
                <a:gridCol w="3589234">
                  <a:extLst>
                    <a:ext uri="{9D8B030D-6E8A-4147-A177-3AD203B41FA5}">
                      <a16:colId xmlns:a16="http://schemas.microsoft.com/office/drawing/2014/main" val="2589906493"/>
                    </a:ext>
                  </a:extLst>
                </a:gridCol>
                <a:gridCol w="752030">
                  <a:extLst>
                    <a:ext uri="{9D8B030D-6E8A-4147-A177-3AD203B41FA5}">
                      <a16:colId xmlns:a16="http://schemas.microsoft.com/office/drawing/2014/main" val="1894666468"/>
                    </a:ext>
                  </a:extLst>
                </a:gridCol>
              </a:tblGrid>
              <a:tr h="519572">
                <a:tc>
                  <a:txBody>
                    <a:bodyPr/>
                    <a:lstStyle/>
                    <a:p>
                      <a:pPr algn="ctr"/>
                      <a:r>
                        <a:rPr lang="en-US" sz="1500" dirty="0" err="1" smtClean="0"/>
                        <a:t>Điều</a:t>
                      </a:r>
                      <a:endParaRPr lang="en-US" sz="1500" dirty="0"/>
                    </a:p>
                  </a:txBody>
                  <a:tcPr/>
                </a:tc>
                <a:tc>
                  <a:txBody>
                    <a:bodyPr/>
                    <a:lstStyle/>
                    <a:p>
                      <a:pPr algn="ctr"/>
                      <a:endParaRPr lang="en-US"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06:2022/BXD</a:t>
                      </a:r>
                    </a:p>
                  </a:txBody>
                  <a:tcPr/>
                </a:tc>
                <a:tc>
                  <a:txBody>
                    <a:bodyPr/>
                    <a:lstStyle/>
                    <a:p>
                      <a:pPr algn="ctr"/>
                      <a:r>
                        <a:rPr lang="en-US" sz="1500" dirty="0" err="1" smtClean="0"/>
                        <a:t>Ghi</a:t>
                      </a:r>
                      <a:r>
                        <a:rPr lang="en-US" sz="1500" dirty="0" smtClean="0"/>
                        <a:t> </a:t>
                      </a:r>
                      <a:r>
                        <a:rPr lang="en-US" sz="1500" dirty="0" err="1" smtClean="0"/>
                        <a:t>chú</a:t>
                      </a:r>
                      <a:endParaRPr lang="en-US" sz="1500" dirty="0"/>
                    </a:p>
                  </a:txBody>
                  <a:tcPr/>
                </a:tc>
                <a:extLst>
                  <a:ext uri="{0D108BD9-81ED-4DB2-BD59-A6C34878D82A}">
                    <a16:rowId xmlns:a16="http://schemas.microsoft.com/office/drawing/2014/main" val="2393609304"/>
                  </a:ext>
                </a:extLst>
              </a:tr>
              <a:tr h="320040">
                <a:tc>
                  <a:txBody>
                    <a:bodyPr/>
                    <a:lstStyle/>
                    <a:p>
                      <a:r>
                        <a:rPr lang="en-US" sz="1500" dirty="0" smtClean="0">
                          <a:latin typeface="Calibri" panose="020F0502020204030204" pitchFamily="34" charset="0"/>
                          <a:ea typeface="Calibri" panose="020F0502020204030204" pitchFamily="34" charset="0"/>
                          <a:cs typeface="Calibri" panose="020F0502020204030204" pitchFamily="34" charset="0"/>
                        </a:rPr>
                        <a:t>D</a:t>
                      </a:r>
                      <a:r>
                        <a:rPr lang="vi-VN" sz="1500" dirty="0" smtClean="0">
                          <a:latin typeface="Calibri" panose="020F0502020204030204" pitchFamily="34" charset="0"/>
                          <a:ea typeface="Calibri" panose="020F0502020204030204" pitchFamily="34" charset="0"/>
                          <a:cs typeface="Calibri" panose="020F0502020204030204" pitchFamily="34" charset="0"/>
                        </a:rPr>
                        <a:t>.</a:t>
                      </a:r>
                      <a:r>
                        <a:rPr lang="en-US" sz="1500" dirty="0" smtClean="0">
                          <a:latin typeface="Calibri" panose="020F0502020204030204" pitchFamily="34" charset="0"/>
                          <a:ea typeface="Calibri" panose="020F0502020204030204" pitchFamily="34" charset="0"/>
                          <a:cs typeface="Calibri" panose="020F0502020204030204" pitchFamily="34" charset="0"/>
                        </a:rPr>
                        <a:t>8</a:t>
                      </a:r>
                      <a:endParaRPr lang="vi-VN" sz="1500" dirty="0" smtClean="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en-US" sz="1500" b="1" kern="1200" dirty="0" err="1" smtClean="0">
                          <a:solidFill>
                            <a:schemeClr val="dk1"/>
                          </a:solidFill>
                          <a:effectLst/>
                          <a:latin typeface="Calibri" panose="020F0502020204030204" pitchFamily="34" charset="0"/>
                          <a:ea typeface="+mn-ea"/>
                          <a:cs typeface="Calibri" panose="020F0502020204030204" pitchFamily="34" charset="0"/>
                        </a:rPr>
                        <a:t>Hút</a:t>
                      </a:r>
                      <a:r>
                        <a:rPr lang="en-US" sz="1500" b="1" kern="120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dirty="0" err="1" smtClean="0">
                          <a:solidFill>
                            <a:schemeClr val="dk1"/>
                          </a:solidFill>
                          <a:effectLst/>
                          <a:latin typeface="Calibri" panose="020F0502020204030204" pitchFamily="34" charset="0"/>
                          <a:ea typeface="+mn-ea"/>
                          <a:cs typeface="Calibri" panose="020F0502020204030204" pitchFamily="34" charset="0"/>
                        </a:rPr>
                        <a:t>khói</a:t>
                      </a:r>
                      <a:r>
                        <a:rPr lang="en-US" sz="1500" b="1" kern="120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dirty="0" err="1" smtClean="0">
                          <a:solidFill>
                            <a:schemeClr val="dk1"/>
                          </a:solidFill>
                          <a:effectLst/>
                          <a:latin typeface="Calibri" panose="020F0502020204030204" pitchFamily="34" charset="0"/>
                          <a:ea typeface="+mn-ea"/>
                          <a:cs typeface="Calibri" panose="020F0502020204030204" pitchFamily="34" charset="0"/>
                        </a:rPr>
                        <a:t>cho</a:t>
                      </a:r>
                      <a:r>
                        <a:rPr lang="en-US" sz="1500" b="1" kern="120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dirty="0" err="1" smtClean="0">
                          <a:solidFill>
                            <a:schemeClr val="dk1"/>
                          </a:solidFill>
                          <a:effectLst/>
                          <a:latin typeface="Calibri" panose="020F0502020204030204" pitchFamily="34" charset="0"/>
                          <a:ea typeface="+mn-ea"/>
                          <a:cs typeface="Calibri" panose="020F0502020204030204" pitchFamily="34" charset="0"/>
                        </a:rPr>
                        <a:t>nhà</a:t>
                      </a:r>
                      <a:r>
                        <a:rPr lang="en-US" sz="1500" b="1" kern="1200" dirty="0" smtClean="0">
                          <a:solidFill>
                            <a:schemeClr val="dk1"/>
                          </a:solidFill>
                          <a:effectLst/>
                          <a:latin typeface="Calibri" panose="020F0502020204030204" pitchFamily="34" charset="0"/>
                          <a:ea typeface="+mn-ea"/>
                          <a:cs typeface="Calibri" panose="020F0502020204030204" pitchFamily="34" charset="0"/>
                        </a:rPr>
                        <a:t> </a:t>
                      </a:r>
                      <a:endParaRPr lang="en-US" sz="1500" b="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1500" b="1" i="0" kern="1200" dirty="0" smtClean="0">
                          <a:solidFill>
                            <a:schemeClr val="dk1"/>
                          </a:solidFill>
                          <a:effectLst/>
                          <a:latin typeface="Calibri" panose="020F0502020204030204" pitchFamily="34" charset="0"/>
                          <a:ea typeface="+mn-ea"/>
                          <a:cs typeface="Calibri" panose="020F0502020204030204" pitchFamily="34" charset="0"/>
                        </a:rPr>
                        <a:t>D.8 </a:t>
                      </a:r>
                      <a:r>
                        <a:rPr lang="vi-VN" sz="1500" b="0" i="0" kern="1200" dirty="0" smtClean="0">
                          <a:solidFill>
                            <a:schemeClr val="dk1"/>
                          </a:solidFill>
                          <a:effectLst/>
                          <a:latin typeface="Calibri" panose="020F0502020204030204" pitchFamily="34" charset="0"/>
                          <a:ea typeface="+mn-ea"/>
                          <a:cs typeface="Calibri" panose="020F0502020204030204" pitchFamily="34" charset="0"/>
                        </a:rPr>
                        <a:t>Việc thoát khói trực tiếp cho các gian phòng của nhà 1 tầng phải bao gồm cả thoát</a:t>
                      </a:r>
                      <a:r>
                        <a:rPr lang="en-US" sz="1500" b="0" i="0" kern="1200" baseline="0" dirty="0" smtClean="0">
                          <a:solidFill>
                            <a:schemeClr val="dk1"/>
                          </a:solidFill>
                          <a:effectLst/>
                          <a:latin typeface="Calibri" panose="020F0502020204030204" pitchFamily="34" charset="0"/>
                          <a:ea typeface="+mn-ea"/>
                          <a:cs typeface="Calibri" panose="020F0502020204030204" pitchFamily="34" charset="0"/>
                        </a:rPr>
                        <a:t> </a:t>
                      </a:r>
                      <a:r>
                        <a:rPr lang="vi-VN" sz="1500" b="0" i="0" kern="1200" dirty="0" smtClean="0">
                          <a:solidFill>
                            <a:schemeClr val="dk1"/>
                          </a:solidFill>
                          <a:effectLst/>
                          <a:latin typeface="Calibri" panose="020F0502020204030204" pitchFamily="34" charset="0"/>
                          <a:ea typeface="+mn-ea"/>
                          <a:cs typeface="Calibri" panose="020F0502020204030204" pitchFamily="34" charset="0"/>
                        </a:rPr>
                        <a:t>khói tự nhiên qua các ống có van, cửa nắp hoặc các ô lấy sáng không bịt kín.</a:t>
                      </a:r>
                      <a:r>
                        <a:rPr lang="en-US" sz="1500" b="0" i="0" kern="1200" baseline="0" dirty="0" smtClean="0">
                          <a:solidFill>
                            <a:schemeClr val="dk1"/>
                          </a:solidFill>
                          <a:effectLst/>
                          <a:latin typeface="Calibri" panose="020F0502020204030204" pitchFamily="34" charset="0"/>
                          <a:ea typeface="+mn-ea"/>
                          <a:cs typeface="Calibri" panose="020F0502020204030204" pitchFamily="34" charset="0"/>
                        </a:rPr>
                        <a:t> </a:t>
                      </a:r>
                      <a:r>
                        <a:rPr lang="vi-VN" sz="1500" b="0" i="0" kern="1200" dirty="0" smtClean="0">
                          <a:solidFill>
                            <a:schemeClr val="dk1"/>
                          </a:solidFill>
                          <a:effectLst/>
                          <a:latin typeface="Calibri" panose="020F0502020204030204" pitchFamily="34" charset="0"/>
                          <a:ea typeface="+mn-ea"/>
                          <a:cs typeface="Calibri" panose="020F0502020204030204" pitchFamily="34" charset="0"/>
                        </a:rPr>
                        <a:t>Từ các vùng gần cửa sổ, với chiều rộng tới 15m, cho phép thoát khói qua các lỗ cửa nhỏ</a:t>
                      </a:r>
                      <a:r>
                        <a:rPr lang="en-US" sz="1500" b="0" i="0" kern="1200" baseline="0" dirty="0" smtClean="0">
                          <a:solidFill>
                            <a:schemeClr val="dk1"/>
                          </a:solidFill>
                          <a:effectLst/>
                          <a:latin typeface="Calibri" panose="020F0502020204030204" pitchFamily="34" charset="0"/>
                          <a:ea typeface="+mn-ea"/>
                          <a:cs typeface="Calibri" panose="020F0502020204030204" pitchFamily="34" charset="0"/>
                        </a:rPr>
                        <a:t> </a:t>
                      </a:r>
                      <a:r>
                        <a:rPr lang="vi-VN" sz="1500" b="0" i="0" kern="1200" dirty="0" smtClean="0">
                          <a:solidFill>
                            <a:schemeClr val="dk1"/>
                          </a:solidFill>
                          <a:effectLst/>
                          <a:latin typeface="Calibri" panose="020F0502020204030204" pitchFamily="34" charset="0"/>
                          <a:ea typeface="+mn-ea"/>
                          <a:cs typeface="Calibri" panose="020F0502020204030204" pitchFamily="34" charset="0"/>
                        </a:rPr>
                        <a:t>của cửa sổ (cửa chớp) mà cạnh dưới của lỗ cửa ở độ cao ≥2,2m tính từ mặt</a:t>
                      </a:r>
                      <a:r>
                        <a:rPr lang="en-US" sz="1500" b="0" i="0" kern="1200" baseline="0" dirty="0" smtClean="0">
                          <a:solidFill>
                            <a:schemeClr val="dk1"/>
                          </a:solidFill>
                          <a:effectLst/>
                          <a:latin typeface="Calibri" panose="020F0502020204030204" pitchFamily="34" charset="0"/>
                          <a:ea typeface="+mn-ea"/>
                          <a:cs typeface="Calibri" panose="020F0502020204030204" pitchFamily="34" charset="0"/>
                        </a:rPr>
                        <a:t> </a:t>
                      </a:r>
                      <a:r>
                        <a:rPr lang="vi-VN" sz="1500" b="0" i="0" kern="1200" dirty="0" smtClean="0">
                          <a:solidFill>
                            <a:schemeClr val="dk1"/>
                          </a:solidFill>
                          <a:effectLst/>
                          <a:latin typeface="Calibri" panose="020F0502020204030204" pitchFamily="34" charset="0"/>
                          <a:ea typeface="+mn-ea"/>
                          <a:cs typeface="Calibri" panose="020F0502020204030204" pitchFamily="34" charset="0"/>
                        </a:rPr>
                        <a:t>nền.</a:t>
                      </a:r>
                      <a:r>
                        <a:rPr lang="en-US" sz="1500" b="0" i="0" kern="1200" baseline="0" dirty="0" smtClean="0">
                          <a:solidFill>
                            <a:schemeClr val="dk1"/>
                          </a:solidFill>
                          <a:effectLst/>
                          <a:latin typeface="Calibri" panose="020F0502020204030204" pitchFamily="34" charset="0"/>
                          <a:ea typeface="+mn-ea"/>
                          <a:cs typeface="Calibri" panose="020F0502020204030204" pitchFamily="34" charset="0"/>
                        </a:rPr>
                        <a:t> </a:t>
                      </a:r>
                    </a:p>
                    <a:p>
                      <a:pPr algn="just"/>
                      <a:r>
                        <a:rPr lang="vi-VN" sz="1500" dirty="0" smtClean="0">
                          <a:latin typeface="Calibri" panose="020F0502020204030204" pitchFamily="34" charset="0"/>
                          <a:cs typeface="Calibri" panose="020F0502020204030204" pitchFamily="34" charset="0"/>
                        </a:rPr>
                        <a:t/>
                      </a:r>
                      <a:br>
                        <a:rPr lang="vi-VN" sz="1500" dirty="0" smtClean="0">
                          <a:latin typeface="Calibri" panose="020F0502020204030204" pitchFamily="34" charset="0"/>
                          <a:cs typeface="Calibri" panose="020F0502020204030204" pitchFamily="34" charset="0"/>
                        </a:rPr>
                      </a:br>
                      <a:endParaRPr lang="en-US" sz="1500" kern="1200" dirty="0">
                        <a:solidFill>
                          <a:schemeClr val="dk1"/>
                        </a:solidFill>
                        <a:effectLst/>
                        <a:latin typeface="Calibri" panose="020F0502020204030204" pitchFamily="34" charset="0"/>
                        <a:ea typeface="+mn-ea"/>
                        <a:cs typeface="Calibri" panose="020F0502020204030204" pitchFamily="34" charset="0"/>
                      </a:endParaRPr>
                    </a:p>
                  </a:txBody>
                  <a:tcPr/>
                </a:tc>
                <a:tc>
                  <a:txBody>
                    <a:bodyPr/>
                    <a:lstStyle/>
                    <a:p>
                      <a:pPr algn="just"/>
                      <a:r>
                        <a:rPr lang="en-US" sz="1500" b="1" kern="1200" dirty="0" smtClean="0">
                          <a:solidFill>
                            <a:schemeClr val="tx1"/>
                          </a:solidFill>
                          <a:effectLst/>
                          <a:latin typeface="Calibri" panose="020F0502020204030204" pitchFamily="34" charset="0"/>
                          <a:ea typeface="+mn-ea"/>
                          <a:cs typeface="Calibri" panose="020F0502020204030204" pitchFamily="34" charset="0"/>
                        </a:rPr>
                        <a:t>D.</a:t>
                      </a:r>
                      <a:r>
                        <a:rPr lang="vi-VN" sz="1500" b="1" kern="1200" dirty="0" smtClean="0">
                          <a:solidFill>
                            <a:schemeClr val="tx1"/>
                          </a:solidFill>
                          <a:effectLst/>
                          <a:latin typeface="Calibri" panose="020F0502020204030204" pitchFamily="34" charset="0"/>
                          <a:ea typeface="+mn-ea"/>
                          <a:cs typeface="Calibri" panose="020F0502020204030204" pitchFamily="34" charset="0"/>
                        </a:rPr>
                        <a:t>8</a:t>
                      </a:r>
                      <a:r>
                        <a:rPr lang="vi-VN" sz="1500" kern="1200" dirty="0" smtClean="0">
                          <a:solidFill>
                            <a:schemeClr val="tx1"/>
                          </a:solidFill>
                          <a:effectLst/>
                          <a:latin typeface="Calibri" panose="020F0502020204030204" pitchFamily="34" charset="0"/>
                          <a:ea typeface="+mn-ea"/>
                          <a:cs typeface="Calibri" panose="020F0502020204030204" pitchFamily="34" charset="0"/>
                        </a:rPr>
                        <a:t> Để thoát khói trực tiếp cho các gian phòng và hành lang của nhà </a:t>
                      </a:r>
                      <a:r>
                        <a:rPr lang="en-US" sz="1500" kern="1200" dirty="0" smtClean="0">
                          <a:solidFill>
                            <a:schemeClr val="tx1"/>
                          </a:solidFill>
                          <a:effectLst/>
                          <a:latin typeface="Calibri" panose="020F0502020204030204" pitchFamily="34" charset="0"/>
                          <a:ea typeface="+mn-ea"/>
                          <a:cs typeface="Calibri" panose="020F0502020204030204" pitchFamily="34" charset="0"/>
                        </a:rPr>
                        <a:t>1</a:t>
                      </a:r>
                      <a:r>
                        <a:rPr lang="vi-VN" sz="1500" kern="1200" dirty="0" smtClean="0">
                          <a:solidFill>
                            <a:schemeClr val="tx1"/>
                          </a:solidFill>
                          <a:effectLst/>
                          <a:latin typeface="Calibri" panose="020F0502020204030204" pitchFamily="34" charset="0"/>
                          <a:ea typeface="+mn-ea"/>
                          <a:cs typeface="Calibri" panose="020F0502020204030204" pitchFamily="34" charset="0"/>
                        </a:rPr>
                        <a:t> tầng có thể áp dụng </a:t>
                      </a:r>
                      <a:r>
                        <a:rPr lang="en-US" sz="1500" kern="1200" dirty="0" smtClean="0">
                          <a:solidFill>
                            <a:schemeClr val="tx1"/>
                          </a:solidFill>
                          <a:effectLst/>
                          <a:latin typeface="Calibri" panose="020F0502020204030204" pitchFamily="34" charset="0"/>
                          <a:ea typeface="+mn-ea"/>
                          <a:cs typeface="Calibri" panose="020F0502020204030204" pitchFamily="34" charset="0"/>
                        </a:rPr>
                        <a:t>HT</a:t>
                      </a:r>
                      <a:r>
                        <a:rPr lang="vi-VN" sz="1500" kern="1200" dirty="0" smtClean="0">
                          <a:solidFill>
                            <a:schemeClr val="tx1"/>
                          </a:solidFill>
                          <a:effectLst/>
                          <a:latin typeface="Calibri" panose="020F0502020204030204" pitchFamily="34" charset="0"/>
                          <a:ea typeface="+mn-ea"/>
                          <a:cs typeface="Calibri" panose="020F0502020204030204" pitchFamily="34" charset="0"/>
                        </a:rPr>
                        <a:t> hút xả khói </a:t>
                      </a:r>
                      <a:r>
                        <a:rPr lang="vi-VN" sz="1500" b="1" kern="1200" dirty="0" smtClean="0">
                          <a:solidFill>
                            <a:srgbClr val="FF0000"/>
                          </a:solidFill>
                          <a:effectLst/>
                          <a:latin typeface="Calibri" panose="020F0502020204030204" pitchFamily="34" charset="0"/>
                          <a:ea typeface="+mn-ea"/>
                          <a:cs typeface="Calibri" panose="020F0502020204030204" pitchFamily="34" charset="0"/>
                        </a:rPr>
                        <a:t>theo cơ chế cưỡng bức</a:t>
                      </a:r>
                      <a:r>
                        <a:rPr lang="vi-VN" sz="1500" kern="1200" dirty="0" smtClean="0">
                          <a:solidFill>
                            <a:schemeClr val="tx1"/>
                          </a:solidFill>
                          <a:effectLst/>
                          <a:latin typeface="Calibri" panose="020F0502020204030204" pitchFamily="34" charset="0"/>
                          <a:ea typeface="+mn-ea"/>
                          <a:cs typeface="Calibri" panose="020F0502020204030204" pitchFamily="34" charset="0"/>
                        </a:rPr>
                        <a:t>, hoặc theo cơ chế tự</a:t>
                      </a:r>
                      <a:r>
                        <a:rPr lang="en-US" sz="1500" kern="1200" baseline="0" dirty="0" smtClean="0">
                          <a:solidFill>
                            <a:schemeClr val="tx1"/>
                          </a:solidFill>
                          <a:effectLst/>
                          <a:latin typeface="Calibri" panose="020F0502020204030204" pitchFamily="34" charset="0"/>
                          <a:ea typeface="+mn-ea"/>
                          <a:cs typeface="Calibri" panose="020F0502020204030204" pitchFamily="34" charset="0"/>
                        </a:rPr>
                        <a:t> </a:t>
                      </a:r>
                      <a:r>
                        <a:rPr lang="vi-VN" sz="1500" kern="1200" dirty="0" smtClean="0">
                          <a:solidFill>
                            <a:schemeClr val="tx1"/>
                          </a:solidFill>
                          <a:effectLst/>
                          <a:latin typeface="Calibri" panose="020F0502020204030204" pitchFamily="34" charset="0"/>
                          <a:ea typeface="+mn-ea"/>
                          <a:cs typeface="Calibri" panose="020F0502020204030204" pitchFamily="34" charset="0"/>
                        </a:rPr>
                        <a:t>nhiên thông qua các giếng (ống) thu khói với van khói, thông qua các cửa nắp hút khói, hoặc thông qua các cửa trời mở </a:t>
                      </a:r>
                      <a:r>
                        <a:rPr lang="vi-VN" sz="1500" kern="1200" dirty="0" smtClean="0">
                          <a:solidFill>
                            <a:srgbClr val="FF0000"/>
                          </a:solidFill>
                          <a:effectLst/>
                          <a:latin typeface="Calibri" panose="020F0502020204030204" pitchFamily="34" charset="0"/>
                          <a:ea typeface="+mn-ea"/>
                          <a:cs typeface="Calibri" panose="020F0502020204030204" pitchFamily="34" charset="0"/>
                        </a:rPr>
                        <a:t>và không đón gió vào</a:t>
                      </a:r>
                      <a:r>
                        <a:rPr lang="vi-VN" sz="1500" kern="1200" dirty="0" smtClean="0">
                          <a:solidFill>
                            <a:schemeClr val="tx1"/>
                          </a:solidFill>
                          <a:effectLst/>
                          <a:latin typeface="Calibri" panose="020F0502020204030204" pitchFamily="34" charset="0"/>
                          <a:ea typeface="+mn-ea"/>
                          <a:cs typeface="Calibri" panose="020F0502020204030204" pitchFamily="34" charset="0"/>
                        </a:rPr>
                        <a:t>.</a:t>
                      </a:r>
                      <a:endParaRPr lang="en-US" sz="1500" kern="1200" dirty="0" smtClean="0">
                        <a:solidFill>
                          <a:schemeClr val="tx1"/>
                        </a:solidFill>
                        <a:effectLst/>
                        <a:latin typeface="Calibri" panose="020F0502020204030204" pitchFamily="34" charset="0"/>
                        <a:ea typeface="+mn-ea"/>
                        <a:cs typeface="Calibri" panose="020F0502020204030204" pitchFamily="34" charset="0"/>
                      </a:endParaRPr>
                    </a:p>
                    <a:p>
                      <a:pPr algn="just"/>
                      <a:r>
                        <a:rPr lang="vi-VN" sz="1500" i="1" kern="1200" dirty="0" smtClean="0">
                          <a:solidFill>
                            <a:srgbClr val="FF0000"/>
                          </a:solidFill>
                          <a:effectLst/>
                          <a:latin typeface="Calibri" panose="020F0502020204030204" pitchFamily="34" charset="0"/>
                          <a:ea typeface="+mn-ea"/>
                          <a:cs typeface="Calibri" panose="020F0502020204030204" pitchFamily="34" charset="0"/>
                        </a:rPr>
                        <a:t>CHÚ THÍCH 1: </a:t>
                      </a:r>
                      <a:r>
                        <a:rPr lang="en-US" sz="1500" i="1" kern="1200" dirty="0" smtClean="0">
                          <a:solidFill>
                            <a:srgbClr val="FF0000"/>
                          </a:solidFill>
                          <a:effectLst/>
                          <a:latin typeface="Calibri" panose="020F0502020204030204" pitchFamily="34" charset="0"/>
                          <a:ea typeface="+mn-ea"/>
                          <a:cs typeface="Calibri" panose="020F0502020204030204" pitchFamily="34" charset="0"/>
                        </a:rPr>
                        <a:t>HT</a:t>
                      </a:r>
                      <a:r>
                        <a:rPr lang="vi-VN" sz="1500" i="1" kern="1200" dirty="0" smtClean="0">
                          <a:solidFill>
                            <a:srgbClr val="FF0000"/>
                          </a:solidFill>
                          <a:effectLst/>
                          <a:latin typeface="Calibri" panose="020F0502020204030204" pitchFamily="34" charset="0"/>
                          <a:ea typeface="+mn-ea"/>
                          <a:cs typeface="Calibri" panose="020F0502020204030204" pitchFamily="34" charset="0"/>
                        </a:rPr>
                        <a:t> hút xả khói theo cơ chế cưỡng bức là </a:t>
                      </a:r>
                      <a:r>
                        <a:rPr lang="en-US" sz="1500" i="1" kern="1200" dirty="0" smtClean="0">
                          <a:solidFill>
                            <a:srgbClr val="FF0000"/>
                          </a:solidFill>
                          <a:effectLst/>
                          <a:latin typeface="Calibri" panose="020F0502020204030204" pitchFamily="34" charset="0"/>
                          <a:ea typeface="+mn-ea"/>
                          <a:cs typeface="Calibri" panose="020F0502020204030204" pitchFamily="34" charset="0"/>
                        </a:rPr>
                        <a:t>HT</a:t>
                      </a:r>
                      <a:r>
                        <a:rPr lang="vi-VN" sz="1500" i="1" kern="1200" dirty="0" smtClean="0">
                          <a:solidFill>
                            <a:srgbClr val="FF0000"/>
                          </a:solidFill>
                          <a:effectLst/>
                          <a:latin typeface="Calibri" panose="020F0502020204030204" pitchFamily="34" charset="0"/>
                          <a:ea typeface="+mn-ea"/>
                          <a:cs typeface="Calibri" panose="020F0502020204030204" pitchFamily="34" charset="0"/>
                        </a:rPr>
                        <a:t> hút xả khói, trong đó lực hút khói ra ngoài được tạo ra và duy trì bởi quạt hút.</a:t>
                      </a:r>
                      <a:endParaRPr lang="en-US" sz="1500" i="1" kern="1200" dirty="0" smtClean="0">
                        <a:solidFill>
                          <a:srgbClr val="FF0000"/>
                        </a:solidFill>
                        <a:effectLst/>
                        <a:latin typeface="Calibri" panose="020F0502020204030204" pitchFamily="34" charset="0"/>
                        <a:ea typeface="+mn-ea"/>
                        <a:cs typeface="Calibri" panose="020F0502020204030204" pitchFamily="34" charset="0"/>
                      </a:endParaRPr>
                    </a:p>
                    <a:p>
                      <a:pPr algn="just"/>
                      <a:r>
                        <a:rPr lang="vi-VN" sz="1500" i="1" kern="1200" dirty="0" smtClean="0">
                          <a:solidFill>
                            <a:srgbClr val="FF0000"/>
                          </a:solidFill>
                          <a:effectLst/>
                          <a:latin typeface="Calibri" panose="020F0502020204030204" pitchFamily="34" charset="0"/>
                          <a:ea typeface="+mn-ea"/>
                          <a:cs typeface="Calibri" panose="020F0502020204030204" pitchFamily="34" charset="0"/>
                        </a:rPr>
                        <a:t>CHÚ THÍCH 2: </a:t>
                      </a:r>
                      <a:r>
                        <a:rPr lang="en-US" sz="1500" i="1" kern="1200" dirty="0" smtClean="0">
                          <a:solidFill>
                            <a:srgbClr val="FF0000"/>
                          </a:solidFill>
                          <a:effectLst/>
                          <a:latin typeface="Calibri" panose="020F0502020204030204" pitchFamily="34" charset="0"/>
                          <a:ea typeface="+mn-ea"/>
                          <a:cs typeface="Calibri" panose="020F0502020204030204" pitchFamily="34" charset="0"/>
                        </a:rPr>
                        <a:t>HT</a:t>
                      </a:r>
                      <a:r>
                        <a:rPr lang="vi-VN" sz="1500" i="1" kern="1200" dirty="0" smtClean="0">
                          <a:solidFill>
                            <a:srgbClr val="FF0000"/>
                          </a:solidFill>
                          <a:effectLst/>
                          <a:latin typeface="Calibri" panose="020F0502020204030204" pitchFamily="34" charset="0"/>
                          <a:ea typeface="+mn-ea"/>
                          <a:cs typeface="Calibri" panose="020F0502020204030204" pitchFamily="34" charset="0"/>
                        </a:rPr>
                        <a:t> hút xả khói theo cơ chế tự nhiên là </a:t>
                      </a:r>
                      <a:r>
                        <a:rPr lang="en-US" sz="1500" i="1" kern="1200" dirty="0" smtClean="0">
                          <a:solidFill>
                            <a:srgbClr val="FF0000"/>
                          </a:solidFill>
                          <a:effectLst/>
                          <a:latin typeface="Calibri" panose="020F0502020204030204" pitchFamily="34" charset="0"/>
                          <a:ea typeface="+mn-ea"/>
                          <a:cs typeface="Calibri" panose="020F0502020204030204" pitchFamily="34" charset="0"/>
                        </a:rPr>
                        <a:t>HT</a:t>
                      </a:r>
                      <a:r>
                        <a:rPr lang="vi-VN" sz="1500" i="1" kern="1200" dirty="0" smtClean="0">
                          <a:solidFill>
                            <a:srgbClr val="FF0000"/>
                          </a:solidFill>
                          <a:effectLst/>
                          <a:latin typeface="Calibri" panose="020F0502020204030204" pitchFamily="34" charset="0"/>
                          <a:ea typeface="+mn-ea"/>
                          <a:cs typeface="Calibri" panose="020F0502020204030204" pitchFamily="34" charset="0"/>
                        </a:rPr>
                        <a:t> hút xả khói, trong đó khói tự thoát ra ngoài nhà qua các lỗ mở trên kết cấu bao che của nhà theo các định luật vật lý tự nhiên.</a:t>
                      </a:r>
                      <a:r>
                        <a:rPr lang="en-US" sz="1500" i="1" kern="1200" baseline="0" dirty="0" smtClean="0">
                          <a:solidFill>
                            <a:srgbClr val="FF0000"/>
                          </a:solidFill>
                          <a:effectLst/>
                          <a:latin typeface="Calibri" panose="020F0502020204030204" pitchFamily="34" charset="0"/>
                          <a:ea typeface="+mn-ea"/>
                          <a:cs typeface="Calibri" panose="020F0502020204030204" pitchFamily="34" charset="0"/>
                        </a:rPr>
                        <a:t> </a:t>
                      </a:r>
                      <a:r>
                        <a:rPr lang="vi-VN" sz="1500" i="1" kern="1200" dirty="0" smtClean="0">
                          <a:solidFill>
                            <a:srgbClr val="FF0000"/>
                          </a:solidFill>
                          <a:effectLst/>
                          <a:latin typeface="Calibri" panose="020F0502020204030204" pitchFamily="34" charset="0"/>
                          <a:ea typeface="+mn-ea"/>
                          <a:cs typeface="Calibri" panose="020F0502020204030204" pitchFamily="34" charset="0"/>
                        </a:rPr>
                        <a:t>Trong các nhà nhiều tầng cần sử dụng </a:t>
                      </a:r>
                      <a:r>
                        <a:rPr lang="en-US" sz="1500" i="1" kern="1200" dirty="0" smtClean="0">
                          <a:solidFill>
                            <a:srgbClr val="FF0000"/>
                          </a:solidFill>
                          <a:effectLst/>
                          <a:latin typeface="Calibri" panose="020F0502020204030204" pitchFamily="34" charset="0"/>
                          <a:ea typeface="+mn-ea"/>
                          <a:cs typeface="Calibri" panose="020F0502020204030204" pitchFamily="34" charset="0"/>
                        </a:rPr>
                        <a:t>HT</a:t>
                      </a:r>
                      <a:r>
                        <a:rPr lang="vi-VN" sz="1500" i="1" kern="1200" dirty="0" smtClean="0">
                          <a:solidFill>
                            <a:srgbClr val="FF0000"/>
                          </a:solidFill>
                          <a:effectLst/>
                          <a:latin typeface="Calibri" panose="020F0502020204030204" pitchFamily="34" charset="0"/>
                          <a:ea typeface="+mn-ea"/>
                          <a:cs typeface="Calibri" panose="020F0502020204030204" pitchFamily="34" charset="0"/>
                        </a:rPr>
                        <a:t> hút xả khói theo cơ chế cưỡng bức. Cho phép sử</a:t>
                      </a:r>
                      <a:r>
                        <a:rPr lang="en-US" sz="1500" i="1" kern="1200" baseline="0" dirty="0" smtClean="0">
                          <a:solidFill>
                            <a:srgbClr val="FF0000"/>
                          </a:solidFill>
                          <a:effectLst/>
                          <a:latin typeface="Calibri" panose="020F0502020204030204" pitchFamily="34" charset="0"/>
                          <a:ea typeface="+mn-ea"/>
                          <a:cs typeface="Calibri" panose="020F0502020204030204" pitchFamily="34" charset="0"/>
                        </a:rPr>
                        <a:t> </a:t>
                      </a:r>
                      <a:r>
                        <a:rPr lang="vi-VN" sz="1500" i="1" kern="1200" dirty="0" smtClean="0">
                          <a:solidFill>
                            <a:srgbClr val="FF0000"/>
                          </a:solidFill>
                          <a:effectLst/>
                          <a:latin typeface="Calibri" panose="020F0502020204030204" pitchFamily="34" charset="0"/>
                          <a:ea typeface="+mn-ea"/>
                          <a:cs typeface="Calibri" panose="020F0502020204030204" pitchFamily="34" charset="0"/>
                        </a:rPr>
                        <a:t>dụng </a:t>
                      </a:r>
                      <a:r>
                        <a:rPr lang="en-US" sz="1500" i="1" kern="1200" dirty="0" smtClean="0">
                          <a:solidFill>
                            <a:srgbClr val="FF0000"/>
                          </a:solidFill>
                          <a:effectLst/>
                          <a:latin typeface="Calibri" panose="020F0502020204030204" pitchFamily="34" charset="0"/>
                          <a:ea typeface="+mn-ea"/>
                          <a:cs typeface="Calibri" panose="020F0502020204030204" pitchFamily="34" charset="0"/>
                        </a:rPr>
                        <a:t>HT</a:t>
                      </a:r>
                      <a:r>
                        <a:rPr lang="vi-VN" sz="1500" i="1" kern="1200" dirty="0" smtClean="0">
                          <a:solidFill>
                            <a:srgbClr val="FF0000"/>
                          </a:solidFill>
                          <a:effectLst/>
                          <a:latin typeface="Calibri" panose="020F0502020204030204" pitchFamily="34" charset="0"/>
                          <a:ea typeface="+mn-ea"/>
                          <a:cs typeface="Calibri" panose="020F0502020204030204" pitchFamily="34" charset="0"/>
                        </a:rPr>
                        <a:t> hút xả khói theo cơ chế tự nhiên đối với tầng trên cùng của nhà nhiều tầng, thông qua van khói, cửa nắp hút khói, hoặc các cửa trời mở, cửa chớp mở và không đón gió vào.</a:t>
                      </a:r>
                      <a:endParaRPr lang="en-US" sz="1500" i="1" kern="1200" dirty="0" smtClean="0">
                        <a:solidFill>
                          <a:srgbClr val="FF0000"/>
                        </a:solidFill>
                        <a:effectLst/>
                        <a:latin typeface="Calibri" panose="020F0502020204030204" pitchFamily="34" charset="0"/>
                        <a:ea typeface="+mn-ea"/>
                        <a:cs typeface="Calibri" panose="020F0502020204030204" pitchFamily="34" charset="0"/>
                      </a:endParaRPr>
                    </a:p>
                  </a:txBody>
                  <a:tcPr/>
                </a:tc>
                <a:tc>
                  <a:txBody>
                    <a:bodyPr/>
                    <a:lstStyle/>
                    <a:p>
                      <a:pPr algn="just"/>
                      <a:r>
                        <a:rPr lang="en-US" sz="1500" i="1" dirty="0" err="1" smtClean="0">
                          <a:latin typeface="Calibri" panose="020F0502020204030204" pitchFamily="34" charset="0"/>
                          <a:ea typeface="Calibri" panose="020F0502020204030204" pitchFamily="34" charset="0"/>
                          <a:cs typeface="Calibri" panose="020F0502020204030204" pitchFamily="34" charset="0"/>
                        </a:rPr>
                        <a:t>Bổ</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sung</a:t>
                      </a:r>
                      <a:endParaRPr lang="en-US" sz="1500" i="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959012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630240"/>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128059125"/>
              </p:ext>
            </p:extLst>
          </p:nvPr>
        </p:nvGraphicFramePr>
        <p:xfrm>
          <a:off x="32766" y="1074562"/>
          <a:ext cx="9111234" cy="5640212"/>
        </p:xfrm>
        <a:graphic>
          <a:graphicData uri="http://schemas.openxmlformats.org/drawingml/2006/table">
            <a:tbl>
              <a:tblPr firstRow="1" bandRow="1">
                <a:tableStyleId>{5C22544A-7EE6-4342-B048-85BDC9FD1C3A}</a:tableStyleId>
              </a:tblPr>
              <a:tblGrid>
                <a:gridCol w="625260">
                  <a:extLst>
                    <a:ext uri="{9D8B030D-6E8A-4147-A177-3AD203B41FA5}">
                      <a16:colId xmlns:a16="http://schemas.microsoft.com/office/drawing/2014/main" val="1411077708"/>
                    </a:ext>
                  </a:extLst>
                </a:gridCol>
                <a:gridCol w="871671">
                  <a:extLst>
                    <a:ext uri="{9D8B030D-6E8A-4147-A177-3AD203B41FA5}">
                      <a16:colId xmlns:a16="http://schemas.microsoft.com/office/drawing/2014/main" val="4040167514"/>
                    </a:ext>
                  </a:extLst>
                </a:gridCol>
                <a:gridCol w="1974079">
                  <a:extLst>
                    <a:ext uri="{9D8B030D-6E8A-4147-A177-3AD203B41FA5}">
                      <a16:colId xmlns:a16="http://schemas.microsoft.com/office/drawing/2014/main" val="20002"/>
                    </a:ext>
                  </a:extLst>
                </a:gridCol>
                <a:gridCol w="4816831">
                  <a:extLst>
                    <a:ext uri="{9D8B030D-6E8A-4147-A177-3AD203B41FA5}">
                      <a16:colId xmlns:a16="http://schemas.microsoft.com/office/drawing/2014/main" val="2589906493"/>
                    </a:ext>
                  </a:extLst>
                </a:gridCol>
                <a:gridCol w="823393">
                  <a:extLst>
                    <a:ext uri="{9D8B030D-6E8A-4147-A177-3AD203B41FA5}">
                      <a16:colId xmlns:a16="http://schemas.microsoft.com/office/drawing/2014/main" val="1894666468"/>
                    </a:ext>
                  </a:extLst>
                </a:gridCol>
              </a:tblGrid>
              <a:tr h="519572">
                <a:tc>
                  <a:txBody>
                    <a:bodyPr/>
                    <a:lstStyle/>
                    <a:p>
                      <a:pPr algn="ctr"/>
                      <a:r>
                        <a:rPr lang="en-US" sz="1500" dirty="0" err="1" smtClean="0"/>
                        <a:t>Điều</a:t>
                      </a:r>
                      <a:endParaRPr lang="en-US" sz="1500" dirty="0"/>
                    </a:p>
                  </a:txBody>
                  <a:tcPr/>
                </a:tc>
                <a:tc>
                  <a:txBody>
                    <a:bodyPr/>
                    <a:lstStyle/>
                    <a:p>
                      <a:pPr algn="ctr"/>
                      <a:endParaRPr lang="en-US"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06:2022/BXD</a:t>
                      </a:r>
                    </a:p>
                  </a:txBody>
                  <a:tcPr/>
                </a:tc>
                <a:tc>
                  <a:txBody>
                    <a:bodyPr/>
                    <a:lstStyle/>
                    <a:p>
                      <a:pPr algn="ctr"/>
                      <a:r>
                        <a:rPr lang="en-US" sz="1500" dirty="0" err="1" smtClean="0"/>
                        <a:t>Ghi</a:t>
                      </a:r>
                      <a:r>
                        <a:rPr lang="en-US" sz="1500" dirty="0" smtClean="0"/>
                        <a:t> </a:t>
                      </a:r>
                      <a:r>
                        <a:rPr lang="en-US" sz="1500" dirty="0" err="1" smtClean="0"/>
                        <a:t>chú</a:t>
                      </a:r>
                      <a:endParaRPr lang="en-US" sz="1500" dirty="0"/>
                    </a:p>
                  </a:txBody>
                  <a:tcPr/>
                </a:tc>
                <a:extLst>
                  <a:ext uri="{0D108BD9-81ED-4DB2-BD59-A6C34878D82A}">
                    <a16:rowId xmlns:a16="http://schemas.microsoft.com/office/drawing/2014/main" val="2393609304"/>
                  </a:ext>
                </a:extLst>
              </a:tr>
              <a:tr h="320040">
                <a:tc>
                  <a:txBody>
                    <a:bodyPr/>
                    <a:lstStyle/>
                    <a:p>
                      <a:r>
                        <a:rPr lang="en-US" sz="1500" dirty="0" smtClean="0">
                          <a:latin typeface="Calibri" panose="020F0502020204030204" pitchFamily="34" charset="0"/>
                          <a:ea typeface="Calibri" panose="020F0502020204030204" pitchFamily="34" charset="0"/>
                          <a:cs typeface="Calibri" panose="020F0502020204030204" pitchFamily="34" charset="0"/>
                        </a:rPr>
                        <a:t>D</a:t>
                      </a:r>
                      <a:r>
                        <a:rPr lang="vi-VN" sz="1500" dirty="0" smtClean="0">
                          <a:latin typeface="Calibri" panose="020F0502020204030204" pitchFamily="34" charset="0"/>
                          <a:ea typeface="Calibri" panose="020F0502020204030204" pitchFamily="34" charset="0"/>
                          <a:cs typeface="Calibri" panose="020F0502020204030204" pitchFamily="34" charset="0"/>
                        </a:rPr>
                        <a:t>.</a:t>
                      </a:r>
                      <a:r>
                        <a:rPr lang="en-US" sz="1500" dirty="0" smtClean="0">
                          <a:latin typeface="Calibri" panose="020F0502020204030204" pitchFamily="34" charset="0"/>
                          <a:ea typeface="Calibri" panose="020F0502020204030204" pitchFamily="34" charset="0"/>
                          <a:cs typeface="Calibri" panose="020F0502020204030204" pitchFamily="34" charset="0"/>
                        </a:rPr>
                        <a:t>8</a:t>
                      </a:r>
                      <a:endParaRPr lang="vi-VN" sz="1500" dirty="0" smtClean="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en-US" sz="1500" b="1" kern="1200" dirty="0" err="1" smtClean="0">
                          <a:solidFill>
                            <a:schemeClr val="dk1"/>
                          </a:solidFill>
                          <a:effectLst/>
                          <a:latin typeface="Calibri" panose="020F0502020204030204" pitchFamily="34" charset="0"/>
                          <a:ea typeface="+mn-ea"/>
                          <a:cs typeface="Calibri" panose="020F0502020204030204" pitchFamily="34" charset="0"/>
                        </a:rPr>
                        <a:t>Hút</a:t>
                      </a:r>
                      <a:r>
                        <a:rPr lang="en-US" sz="1500" b="1" kern="120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dirty="0" err="1" smtClean="0">
                          <a:solidFill>
                            <a:schemeClr val="dk1"/>
                          </a:solidFill>
                          <a:effectLst/>
                          <a:latin typeface="Calibri" panose="020F0502020204030204" pitchFamily="34" charset="0"/>
                          <a:ea typeface="+mn-ea"/>
                          <a:cs typeface="Calibri" panose="020F0502020204030204" pitchFamily="34" charset="0"/>
                        </a:rPr>
                        <a:t>khói</a:t>
                      </a:r>
                      <a:r>
                        <a:rPr lang="en-US" sz="1500" b="1" kern="120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dirty="0" err="1" smtClean="0">
                          <a:solidFill>
                            <a:schemeClr val="dk1"/>
                          </a:solidFill>
                          <a:effectLst/>
                          <a:latin typeface="Calibri" panose="020F0502020204030204" pitchFamily="34" charset="0"/>
                          <a:ea typeface="+mn-ea"/>
                          <a:cs typeface="Calibri" panose="020F0502020204030204" pitchFamily="34" charset="0"/>
                        </a:rPr>
                        <a:t>cho</a:t>
                      </a:r>
                      <a:r>
                        <a:rPr lang="en-US" sz="1500" b="1" kern="120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dirty="0" err="1" smtClean="0">
                          <a:solidFill>
                            <a:schemeClr val="dk1"/>
                          </a:solidFill>
                          <a:effectLst/>
                          <a:latin typeface="Calibri" panose="020F0502020204030204" pitchFamily="34" charset="0"/>
                          <a:ea typeface="+mn-ea"/>
                          <a:cs typeface="Calibri" panose="020F0502020204030204" pitchFamily="34" charset="0"/>
                        </a:rPr>
                        <a:t>nhà</a:t>
                      </a:r>
                      <a:r>
                        <a:rPr lang="en-US" sz="1500" b="1" kern="1200" dirty="0" smtClean="0">
                          <a:solidFill>
                            <a:schemeClr val="dk1"/>
                          </a:solidFill>
                          <a:effectLst/>
                          <a:latin typeface="Calibri" panose="020F0502020204030204" pitchFamily="34" charset="0"/>
                          <a:ea typeface="+mn-ea"/>
                          <a:cs typeface="Calibri" panose="020F0502020204030204" pitchFamily="34" charset="0"/>
                        </a:rPr>
                        <a:t> </a:t>
                      </a:r>
                      <a:endParaRPr lang="en-US" sz="1500" b="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1500" b="1" i="0" kern="1200" dirty="0" smtClean="0">
                          <a:solidFill>
                            <a:schemeClr val="dk1"/>
                          </a:solidFill>
                          <a:effectLst/>
                          <a:latin typeface="Calibri" panose="020F0502020204030204" pitchFamily="34" charset="0"/>
                          <a:ea typeface="+mn-ea"/>
                          <a:cs typeface="Calibri" panose="020F0502020204030204" pitchFamily="34" charset="0"/>
                        </a:rPr>
                        <a:t>D.8</a:t>
                      </a:r>
                      <a:endParaRPr lang="en-US" sz="1500" b="1" i="0" kern="1200" dirty="0" smtClean="0">
                        <a:solidFill>
                          <a:schemeClr val="dk1"/>
                        </a:solidFill>
                        <a:effectLst/>
                        <a:latin typeface="Calibri" panose="020F0502020204030204" pitchFamily="34" charset="0"/>
                        <a:ea typeface="+mn-ea"/>
                        <a:cs typeface="Calibri" panose="020F0502020204030204" pitchFamily="34" charset="0"/>
                      </a:endParaRPr>
                    </a:p>
                    <a:p>
                      <a:pPr algn="just"/>
                      <a:r>
                        <a:rPr lang="vi-VN" sz="1500" b="0" i="0" kern="1200" dirty="0" smtClean="0">
                          <a:solidFill>
                            <a:schemeClr val="dk1"/>
                          </a:solidFill>
                          <a:effectLst/>
                          <a:latin typeface="Calibri" panose="020F0502020204030204" pitchFamily="34" charset="0"/>
                          <a:ea typeface="+mn-ea"/>
                          <a:cs typeface="Calibri" panose="020F0502020204030204" pitchFamily="34" charset="0"/>
                        </a:rPr>
                        <a:t>Trong các nhà nhiều tầng phải có </a:t>
                      </a:r>
                      <a:r>
                        <a:rPr lang="en-US" sz="1500" b="0" i="0" kern="1200" dirty="0" smtClean="0">
                          <a:solidFill>
                            <a:schemeClr val="dk1"/>
                          </a:solidFill>
                          <a:effectLst/>
                          <a:latin typeface="Calibri" panose="020F0502020204030204" pitchFamily="34" charset="0"/>
                          <a:ea typeface="+mn-ea"/>
                          <a:cs typeface="Calibri" panose="020F0502020204030204" pitchFamily="34" charset="0"/>
                        </a:rPr>
                        <a:t>HT</a:t>
                      </a:r>
                      <a:r>
                        <a:rPr lang="vi-VN" sz="1500" b="0" i="0" kern="1200" dirty="0" smtClean="0">
                          <a:solidFill>
                            <a:schemeClr val="dk1"/>
                          </a:solidFill>
                          <a:effectLst/>
                          <a:latin typeface="Calibri" panose="020F0502020204030204" pitchFamily="34" charset="0"/>
                          <a:ea typeface="+mn-ea"/>
                          <a:cs typeface="Calibri" panose="020F0502020204030204" pitchFamily="34" charset="0"/>
                        </a:rPr>
                        <a:t> thoát khói cơ</a:t>
                      </a:r>
                      <a:r>
                        <a:rPr lang="en-US" sz="1500" b="0" i="0" kern="1200" baseline="0" dirty="0" smtClean="0">
                          <a:solidFill>
                            <a:schemeClr val="dk1"/>
                          </a:solidFill>
                          <a:effectLst/>
                          <a:latin typeface="Calibri" panose="020F0502020204030204" pitchFamily="34" charset="0"/>
                          <a:ea typeface="+mn-ea"/>
                          <a:cs typeface="Calibri" panose="020F0502020204030204" pitchFamily="34" charset="0"/>
                        </a:rPr>
                        <a:t> </a:t>
                      </a:r>
                      <a:r>
                        <a:rPr lang="vi-VN" sz="1500" b="0" i="0" kern="1200" dirty="0" smtClean="0">
                          <a:solidFill>
                            <a:schemeClr val="dk1"/>
                          </a:solidFill>
                          <a:effectLst/>
                          <a:latin typeface="Calibri" panose="020F0502020204030204" pitchFamily="34" charset="0"/>
                          <a:ea typeface="+mn-ea"/>
                          <a:cs typeface="Calibri" panose="020F0502020204030204" pitchFamily="34" charset="0"/>
                        </a:rPr>
                        <a:t>khí</a:t>
                      </a:r>
                      <a:r>
                        <a:rPr lang="en-US" sz="1500" b="0" i="0" kern="1200" baseline="0" dirty="0" smtClean="0">
                          <a:solidFill>
                            <a:schemeClr val="dk1"/>
                          </a:solidFill>
                          <a:effectLst/>
                          <a:latin typeface="Calibri" panose="020F0502020204030204" pitchFamily="34" charset="0"/>
                          <a:ea typeface="+mn-ea"/>
                          <a:cs typeface="Calibri" panose="020F0502020204030204" pitchFamily="34" charset="0"/>
                        </a:rPr>
                        <a:t> </a:t>
                      </a:r>
                      <a:r>
                        <a:rPr lang="vi-VN" sz="1500" b="0" i="0" kern="1200" dirty="0" smtClean="0">
                          <a:solidFill>
                            <a:schemeClr val="dk1"/>
                          </a:solidFill>
                          <a:effectLst/>
                          <a:latin typeface="Calibri" panose="020F0502020204030204" pitchFamily="34" charset="0"/>
                          <a:ea typeface="+mn-ea"/>
                          <a:cs typeface="Calibri" panose="020F0502020204030204" pitchFamily="34" charset="0"/>
                        </a:rPr>
                        <a:t>cưỡng</a:t>
                      </a:r>
                      <a:r>
                        <a:rPr lang="en-US" sz="1500" b="0" i="0" kern="1200" baseline="0" dirty="0" smtClean="0">
                          <a:solidFill>
                            <a:schemeClr val="dk1"/>
                          </a:solidFill>
                          <a:effectLst/>
                          <a:latin typeface="Calibri" panose="020F0502020204030204" pitchFamily="34" charset="0"/>
                          <a:ea typeface="+mn-ea"/>
                          <a:cs typeface="Calibri" panose="020F0502020204030204" pitchFamily="34" charset="0"/>
                        </a:rPr>
                        <a:t> </a:t>
                      </a:r>
                      <a:r>
                        <a:rPr lang="vi-VN" sz="1500" b="0" i="0" kern="1200" dirty="0" smtClean="0">
                          <a:solidFill>
                            <a:schemeClr val="dk1"/>
                          </a:solidFill>
                          <a:effectLst/>
                          <a:latin typeface="Calibri" panose="020F0502020204030204" pitchFamily="34" charset="0"/>
                          <a:ea typeface="+mn-ea"/>
                          <a:cs typeface="Calibri" panose="020F0502020204030204" pitchFamily="34" charset="0"/>
                        </a:rPr>
                        <a:t>bức</a:t>
                      </a:r>
                      <a:r>
                        <a:rPr lang="vi-VN" sz="1500" dirty="0" smtClean="0">
                          <a:latin typeface="Calibri" panose="020F0502020204030204" pitchFamily="34" charset="0"/>
                          <a:cs typeface="Calibri" panose="020F0502020204030204" pitchFamily="34" charset="0"/>
                        </a:rPr>
                        <a:t> </a:t>
                      </a:r>
                      <a:endParaRPr lang="en-US" sz="1500" kern="1200" dirty="0">
                        <a:solidFill>
                          <a:schemeClr val="dk1"/>
                        </a:solidFill>
                        <a:effectLst/>
                        <a:latin typeface="Calibri" panose="020F0502020204030204" pitchFamily="34" charset="0"/>
                        <a:ea typeface="+mn-ea"/>
                        <a:cs typeface="Calibri" panose="020F0502020204030204" pitchFamily="34" charset="0"/>
                      </a:endParaRPr>
                    </a:p>
                  </a:txBody>
                  <a:tcPr/>
                </a:tc>
                <a:tc>
                  <a:txBody>
                    <a:bodyPr/>
                    <a:lstStyle/>
                    <a:p>
                      <a:pPr algn="just"/>
                      <a:r>
                        <a:rPr lang="en-US" sz="1500" b="1" kern="1200" dirty="0" smtClean="0">
                          <a:solidFill>
                            <a:schemeClr val="dk1"/>
                          </a:solidFill>
                          <a:effectLst/>
                          <a:latin typeface="Calibri" panose="020F0502020204030204" pitchFamily="34" charset="0"/>
                          <a:ea typeface="+mn-ea"/>
                          <a:cs typeface="Calibri" panose="020F0502020204030204" pitchFamily="34" charset="0"/>
                        </a:rPr>
                        <a:t>D.</a:t>
                      </a:r>
                      <a:r>
                        <a:rPr lang="vi-VN" sz="1500" b="1" kern="1200" dirty="0" smtClean="0">
                          <a:solidFill>
                            <a:schemeClr val="dk1"/>
                          </a:solidFill>
                          <a:effectLst/>
                          <a:latin typeface="Calibri" panose="020F0502020204030204" pitchFamily="34" charset="0"/>
                          <a:ea typeface="+mn-ea"/>
                          <a:cs typeface="Calibri" panose="020F0502020204030204" pitchFamily="34" charset="0"/>
                        </a:rPr>
                        <a:t>8</a:t>
                      </a:r>
                      <a:r>
                        <a:rPr lang="vi-VN" sz="1500" kern="1200" dirty="0" smtClean="0">
                          <a:solidFill>
                            <a:schemeClr val="dk1"/>
                          </a:solidFill>
                          <a:effectLst/>
                          <a:latin typeface="Calibri" panose="020F0502020204030204" pitchFamily="34" charset="0"/>
                          <a:ea typeface="+mn-ea"/>
                          <a:cs typeface="Calibri" panose="020F0502020204030204" pitchFamily="34" charset="0"/>
                        </a:rPr>
                        <a:t> </a:t>
                      </a:r>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p>
                      <a:pPr algn="just"/>
                      <a:r>
                        <a:rPr lang="vi-VN" sz="1500" kern="1200" dirty="0" smtClean="0">
                          <a:solidFill>
                            <a:schemeClr val="dk1"/>
                          </a:solidFill>
                          <a:effectLst/>
                          <a:latin typeface="Calibri" panose="020F0502020204030204" pitchFamily="34" charset="0"/>
                          <a:ea typeface="+mn-ea"/>
                          <a:cs typeface="Calibri" panose="020F0502020204030204" pitchFamily="34" charset="0"/>
                        </a:rPr>
                        <a:t>Trong các nhà nhiều tầng cần sử dụng hệ thống hút xả khói theo cơ chế cưỡng bức. </a:t>
                      </a:r>
                      <a:r>
                        <a:rPr lang="vi-VN" sz="1500" kern="1200" dirty="0" smtClean="0">
                          <a:solidFill>
                            <a:srgbClr val="FF0000"/>
                          </a:solidFill>
                          <a:effectLst/>
                          <a:latin typeface="Calibri" panose="020F0502020204030204" pitchFamily="34" charset="0"/>
                          <a:ea typeface="+mn-ea"/>
                          <a:cs typeface="Calibri" panose="020F0502020204030204" pitchFamily="34" charset="0"/>
                        </a:rPr>
                        <a:t>Cho phép sử</a:t>
                      </a:r>
                      <a:r>
                        <a:rPr lang="en-US" sz="1500" kern="1200" baseline="0" dirty="0" smtClean="0">
                          <a:solidFill>
                            <a:srgbClr val="FF0000"/>
                          </a:solidFill>
                          <a:effectLst/>
                          <a:latin typeface="Calibri" panose="020F0502020204030204" pitchFamily="34" charset="0"/>
                          <a:ea typeface="+mn-ea"/>
                          <a:cs typeface="Calibri" panose="020F0502020204030204" pitchFamily="34" charset="0"/>
                        </a:rPr>
                        <a:t> </a:t>
                      </a:r>
                      <a:r>
                        <a:rPr lang="vi-VN" sz="1500" kern="1200" dirty="0" smtClean="0">
                          <a:solidFill>
                            <a:srgbClr val="FF0000"/>
                          </a:solidFill>
                          <a:effectLst/>
                          <a:latin typeface="Calibri" panose="020F0502020204030204" pitchFamily="34" charset="0"/>
                          <a:ea typeface="+mn-ea"/>
                          <a:cs typeface="Calibri" panose="020F0502020204030204" pitchFamily="34" charset="0"/>
                        </a:rPr>
                        <a:t>dụng hệ thống hút xả khói theo cơ chế tự nhiên đối với tầng trên cùng của nhà nhiều tầng, thông qua van khói, cửa nắp hút khói, hoặc các cửa trời mở, cửa chớp mở và không đón gió vào</a:t>
                      </a:r>
                      <a:r>
                        <a:rPr lang="en-US" sz="1500" kern="1200" dirty="0" smtClean="0">
                          <a:solidFill>
                            <a:srgbClr val="FF0000"/>
                          </a:solidFill>
                          <a:effectLst/>
                          <a:latin typeface="Calibri" panose="020F0502020204030204" pitchFamily="34" charset="0"/>
                          <a:ea typeface="+mn-ea"/>
                          <a:cs typeface="Calibri" panose="020F0502020204030204" pitchFamily="34" charset="0"/>
                        </a:rPr>
                        <a:t>.</a:t>
                      </a:r>
                    </a:p>
                    <a:p>
                      <a:pPr algn="just"/>
                      <a:r>
                        <a:rPr lang="vi-VN" sz="1500" kern="1200" dirty="0" smtClean="0">
                          <a:solidFill>
                            <a:srgbClr val="FF0000"/>
                          </a:solidFill>
                          <a:effectLst/>
                          <a:latin typeface="Calibri" panose="020F0502020204030204" pitchFamily="34" charset="0"/>
                          <a:ea typeface="+mn-ea"/>
                          <a:cs typeface="Calibri" panose="020F0502020204030204" pitchFamily="34" charset="0"/>
                        </a:rPr>
                        <a:t>Đối với nhà </a:t>
                      </a:r>
                      <a:r>
                        <a:rPr lang="en-US" sz="1500" kern="1200" dirty="0" smtClean="0">
                          <a:solidFill>
                            <a:srgbClr val="FF0000"/>
                          </a:solidFill>
                          <a:effectLst/>
                          <a:latin typeface="Calibri" panose="020F0502020204030204" pitchFamily="34" charset="0"/>
                          <a:ea typeface="+mn-ea"/>
                          <a:cs typeface="Calibri" panose="020F0502020204030204" pitchFamily="34" charset="0"/>
                        </a:rPr>
                        <a:t>1</a:t>
                      </a:r>
                      <a:r>
                        <a:rPr lang="vi-VN" sz="1500" kern="1200" dirty="0" smtClean="0">
                          <a:solidFill>
                            <a:srgbClr val="FF0000"/>
                          </a:solidFill>
                          <a:effectLst/>
                          <a:latin typeface="Calibri" panose="020F0502020204030204" pitchFamily="34" charset="0"/>
                          <a:ea typeface="+mn-ea"/>
                          <a:cs typeface="Calibri" panose="020F0502020204030204" pitchFamily="34" charset="0"/>
                        </a:rPr>
                        <a:t> tầng và tầng trên cùng của nhà nhiều tầng, cho phép sử dụng thông gió tự nhiên khi có cháy thay cho </a:t>
                      </a:r>
                      <a:r>
                        <a:rPr lang="en-US" sz="1500" kern="1200" dirty="0" smtClean="0">
                          <a:solidFill>
                            <a:srgbClr val="FF0000"/>
                          </a:solidFill>
                          <a:effectLst/>
                          <a:latin typeface="Calibri" panose="020F0502020204030204" pitchFamily="34" charset="0"/>
                          <a:ea typeface="+mn-ea"/>
                          <a:cs typeface="Calibri" panose="020F0502020204030204" pitchFamily="34" charset="0"/>
                        </a:rPr>
                        <a:t>HT</a:t>
                      </a:r>
                      <a:r>
                        <a:rPr lang="vi-VN" sz="1500" kern="1200" dirty="0" smtClean="0">
                          <a:solidFill>
                            <a:srgbClr val="FF0000"/>
                          </a:solidFill>
                          <a:effectLst/>
                          <a:latin typeface="Calibri" panose="020F0502020204030204" pitchFamily="34" charset="0"/>
                          <a:ea typeface="+mn-ea"/>
                          <a:cs typeface="Calibri" panose="020F0502020204030204" pitchFamily="34" charset="0"/>
                        </a:rPr>
                        <a:t> hút xả khói khi bảo đảm các điều kiện sau:</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p>
                      <a:pPr marL="174625" lvl="0" indent="-174625" algn="just">
                        <a:buFontTx/>
                        <a:buChar char="-"/>
                      </a:pPr>
                      <a:r>
                        <a:rPr lang="vi-VN" sz="1500" kern="1200" dirty="0" smtClean="0">
                          <a:solidFill>
                            <a:srgbClr val="FF0000"/>
                          </a:solidFill>
                          <a:effectLst/>
                          <a:latin typeface="Calibri" panose="020F0502020204030204" pitchFamily="34" charset="0"/>
                          <a:ea typeface="+mn-ea"/>
                          <a:cs typeface="Calibri" panose="020F0502020204030204" pitchFamily="34" charset="0"/>
                        </a:rPr>
                        <a:t>Có tính toán thoát khói phù hợp với tiêu chuẩn áp dụng, với các điều kiện bất lợi nhất đối với thoát</a:t>
                      </a:r>
                      <a:r>
                        <a:rPr lang="en-US" sz="1500" kern="1200" baseline="0" dirty="0" smtClean="0">
                          <a:solidFill>
                            <a:srgbClr val="FF0000"/>
                          </a:solidFill>
                          <a:effectLst/>
                          <a:latin typeface="Calibri" panose="020F0502020204030204" pitchFamily="34" charset="0"/>
                          <a:ea typeface="+mn-ea"/>
                          <a:cs typeface="Calibri" panose="020F0502020204030204" pitchFamily="34" charset="0"/>
                        </a:rPr>
                        <a:t> </a:t>
                      </a:r>
                      <a:r>
                        <a:rPr lang="vi-VN" sz="1500" kern="1200" dirty="0" smtClean="0">
                          <a:solidFill>
                            <a:srgbClr val="FF0000"/>
                          </a:solidFill>
                          <a:effectLst/>
                          <a:latin typeface="Calibri" panose="020F0502020204030204" pitchFamily="34" charset="0"/>
                          <a:ea typeface="+mn-ea"/>
                          <a:cs typeface="Calibri" panose="020F0502020204030204" pitchFamily="34" charset="0"/>
                        </a:rPr>
                        <a:t>khói (về nhiệt độ không khí bên ngoài, vận tốc gió bên ngoài, vị trí đám cháy, vị trí và tình trạng mở</a:t>
                      </a:r>
                      <a:r>
                        <a:rPr lang="en-US" sz="1500" kern="1200" baseline="0" dirty="0" smtClean="0">
                          <a:solidFill>
                            <a:srgbClr val="FF0000"/>
                          </a:solidFill>
                          <a:effectLst/>
                          <a:latin typeface="Calibri" panose="020F0502020204030204" pitchFamily="34" charset="0"/>
                          <a:ea typeface="+mn-ea"/>
                          <a:cs typeface="Calibri" panose="020F0502020204030204" pitchFamily="34" charset="0"/>
                        </a:rPr>
                        <a:t> </a:t>
                      </a:r>
                      <a:r>
                        <a:rPr lang="vi-VN" sz="1500" kern="1200" dirty="0" smtClean="0">
                          <a:solidFill>
                            <a:srgbClr val="FF0000"/>
                          </a:solidFill>
                          <a:effectLst/>
                          <a:latin typeface="Calibri" panose="020F0502020204030204" pitchFamily="34" charset="0"/>
                          <a:ea typeface="+mn-ea"/>
                          <a:cs typeface="Calibri" panose="020F0502020204030204" pitchFamily="34" charset="0"/>
                        </a:rPr>
                        <a:t>của các ô cửa ...). Trong tính toán, mặt dưới của tầng khói phải ≥ 2 m tính tới mặt</a:t>
                      </a:r>
                      <a:r>
                        <a:rPr lang="en-US" sz="1500" kern="1200" baseline="0" dirty="0" smtClean="0">
                          <a:solidFill>
                            <a:srgbClr val="FF0000"/>
                          </a:solidFill>
                          <a:effectLst/>
                          <a:latin typeface="Calibri" panose="020F0502020204030204" pitchFamily="34" charset="0"/>
                          <a:ea typeface="+mn-ea"/>
                          <a:cs typeface="Calibri" panose="020F0502020204030204" pitchFamily="34" charset="0"/>
                        </a:rPr>
                        <a:t> </a:t>
                      </a:r>
                      <a:r>
                        <a:rPr lang="vi-VN" sz="1500" kern="1200" dirty="0" smtClean="0">
                          <a:solidFill>
                            <a:srgbClr val="FF0000"/>
                          </a:solidFill>
                          <a:effectLst/>
                          <a:latin typeface="Calibri" panose="020F0502020204030204" pitchFamily="34" charset="0"/>
                          <a:ea typeface="+mn-ea"/>
                          <a:cs typeface="Calibri" panose="020F0502020204030204" pitchFamily="34" charset="0"/>
                        </a:rPr>
                        <a:t>sàn cao nhất có thể đi bộ được trong hành lang hay gian phòng đang xét.</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p>
                      <a:pPr marL="174625" marR="0" lvl="0" indent="-174625" algn="just" defTabSz="914400" rtl="0" eaLnBrk="1" fontAlgn="auto" latinLnBrk="0" hangingPunct="1">
                        <a:lnSpc>
                          <a:spcPct val="100000"/>
                        </a:lnSpc>
                        <a:spcBef>
                          <a:spcPts val="0"/>
                        </a:spcBef>
                        <a:spcAft>
                          <a:spcPts val="0"/>
                        </a:spcAft>
                        <a:buClrTx/>
                        <a:buSzTx/>
                        <a:buFontTx/>
                        <a:buChar char="-"/>
                        <a:tabLst/>
                        <a:defRPr/>
                      </a:pPr>
                      <a:r>
                        <a:rPr lang="vi-VN" sz="1500" kern="1200" dirty="0" smtClean="0">
                          <a:solidFill>
                            <a:srgbClr val="FF0000"/>
                          </a:solidFill>
                          <a:effectLst/>
                          <a:latin typeface="Calibri" panose="020F0502020204030204" pitchFamily="34" charset="0"/>
                          <a:ea typeface="+mn-ea"/>
                          <a:cs typeface="Calibri" panose="020F0502020204030204" pitchFamily="34" charset="0"/>
                        </a:rPr>
                        <a:t>Các ô cửa, cửa trời được kể đến trong tính toán thoát khói phải luôn mở, hoặc tự động mở khi có</a:t>
                      </a:r>
                      <a:r>
                        <a:rPr lang="en-US" sz="1500" kern="1200" baseline="0" dirty="0" smtClean="0">
                          <a:solidFill>
                            <a:srgbClr val="FF0000"/>
                          </a:solidFill>
                          <a:effectLst/>
                          <a:latin typeface="Calibri" panose="020F0502020204030204" pitchFamily="34" charset="0"/>
                          <a:ea typeface="+mn-ea"/>
                          <a:cs typeface="Calibri" panose="020F0502020204030204" pitchFamily="34" charset="0"/>
                        </a:rPr>
                        <a:t> </a:t>
                      </a:r>
                      <a:r>
                        <a:rPr lang="vi-VN" sz="1500" kern="1200" dirty="0" smtClean="0">
                          <a:solidFill>
                            <a:srgbClr val="FF0000"/>
                          </a:solidFill>
                          <a:effectLst/>
                          <a:latin typeface="Calibri" panose="020F0502020204030204" pitchFamily="34" charset="0"/>
                          <a:ea typeface="+mn-ea"/>
                          <a:cs typeface="Calibri" panose="020F0502020204030204" pitchFamily="34" charset="0"/>
                        </a:rPr>
                        <a:t>cháy và phải bảo đảm có thể điều khiển mở từ xa bởi con người. </a:t>
                      </a:r>
                      <a:r>
                        <a:rPr lang="en-US" sz="1500" kern="1200" dirty="0" smtClean="0">
                          <a:solidFill>
                            <a:srgbClr val="FF0000"/>
                          </a:solidFill>
                          <a:effectLst/>
                          <a:latin typeface="Calibri" panose="020F0502020204030204" pitchFamily="34" charset="0"/>
                          <a:ea typeface="+mn-ea"/>
                          <a:cs typeface="Calibri" panose="020F0502020204030204" pitchFamily="34" charset="0"/>
                        </a:rPr>
                        <a:t>DT</a:t>
                      </a:r>
                      <a:r>
                        <a:rPr lang="vi-VN" sz="1500" kern="1200" dirty="0" smtClean="0">
                          <a:solidFill>
                            <a:srgbClr val="FF0000"/>
                          </a:solidFill>
                          <a:effectLst/>
                          <a:latin typeface="Calibri" panose="020F0502020204030204" pitchFamily="34" charset="0"/>
                          <a:ea typeface="+mn-ea"/>
                          <a:cs typeface="Calibri" panose="020F0502020204030204" pitchFamily="34" charset="0"/>
                        </a:rPr>
                        <a:t> mở của các ô cửa, cửa trời khi có cháy phải phù hợp với tính toán. Mép dưới các ô cửa mở thoát khói phải ≥2m tính từ mặt sàn của hành lang hoặc gian phòng đang xét</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txBody>
                  <a:tcPr/>
                </a:tc>
                <a:tc>
                  <a:txBody>
                    <a:bodyPr/>
                    <a:lstStyle/>
                    <a:p>
                      <a:pPr algn="just"/>
                      <a:r>
                        <a:rPr lang="en-US" sz="1500" i="1" dirty="0" err="1" smtClean="0">
                          <a:latin typeface="Calibri" panose="020F0502020204030204" pitchFamily="34" charset="0"/>
                          <a:ea typeface="Calibri" panose="020F0502020204030204" pitchFamily="34" charset="0"/>
                          <a:cs typeface="Calibri" panose="020F0502020204030204" pitchFamily="34" charset="0"/>
                        </a:rPr>
                        <a:t>Bổ</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sung chi </a:t>
                      </a:r>
                      <a:r>
                        <a:rPr lang="en-US" sz="1500" i="1" baseline="0" dirty="0" err="1" smtClean="0">
                          <a:latin typeface="Calibri" panose="020F0502020204030204" pitchFamily="34" charset="0"/>
                          <a:ea typeface="Calibri" panose="020F0502020204030204" pitchFamily="34" charset="0"/>
                          <a:cs typeface="Calibri" panose="020F0502020204030204" pitchFamily="34" charset="0"/>
                        </a:rPr>
                        <a:t>tiết</a:t>
                      </a:r>
                      <a:endParaRPr lang="en-US" sz="1500" i="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11325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630240"/>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470500979"/>
              </p:ext>
            </p:extLst>
          </p:nvPr>
        </p:nvGraphicFramePr>
        <p:xfrm>
          <a:off x="32766" y="1074562"/>
          <a:ext cx="9111234" cy="5731652"/>
        </p:xfrm>
        <a:graphic>
          <a:graphicData uri="http://schemas.openxmlformats.org/drawingml/2006/table">
            <a:tbl>
              <a:tblPr firstRow="1" bandRow="1">
                <a:tableStyleId>{5C22544A-7EE6-4342-B048-85BDC9FD1C3A}</a:tableStyleId>
              </a:tblPr>
              <a:tblGrid>
                <a:gridCol w="625260">
                  <a:extLst>
                    <a:ext uri="{9D8B030D-6E8A-4147-A177-3AD203B41FA5}">
                      <a16:colId xmlns:a16="http://schemas.microsoft.com/office/drawing/2014/main" val="1411077708"/>
                    </a:ext>
                  </a:extLst>
                </a:gridCol>
                <a:gridCol w="863125">
                  <a:extLst>
                    <a:ext uri="{9D8B030D-6E8A-4147-A177-3AD203B41FA5}">
                      <a16:colId xmlns:a16="http://schemas.microsoft.com/office/drawing/2014/main" val="4040167514"/>
                    </a:ext>
                  </a:extLst>
                </a:gridCol>
                <a:gridCol w="2743200">
                  <a:extLst>
                    <a:ext uri="{9D8B030D-6E8A-4147-A177-3AD203B41FA5}">
                      <a16:colId xmlns:a16="http://schemas.microsoft.com/office/drawing/2014/main" val="20002"/>
                    </a:ext>
                  </a:extLst>
                </a:gridCol>
                <a:gridCol w="4056256">
                  <a:extLst>
                    <a:ext uri="{9D8B030D-6E8A-4147-A177-3AD203B41FA5}">
                      <a16:colId xmlns:a16="http://schemas.microsoft.com/office/drawing/2014/main" val="2589906493"/>
                    </a:ext>
                  </a:extLst>
                </a:gridCol>
                <a:gridCol w="823393">
                  <a:extLst>
                    <a:ext uri="{9D8B030D-6E8A-4147-A177-3AD203B41FA5}">
                      <a16:colId xmlns:a16="http://schemas.microsoft.com/office/drawing/2014/main" val="1894666468"/>
                    </a:ext>
                  </a:extLst>
                </a:gridCol>
              </a:tblGrid>
              <a:tr h="519572">
                <a:tc>
                  <a:txBody>
                    <a:bodyPr/>
                    <a:lstStyle/>
                    <a:p>
                      <a:pPr algn="ctr"/>
                      <a:r>
                        <a:rPr lang="en-US" sz="1500" dirty="0" err="1" smtClean="0"/>
                        <a:t>Điều</a:t>
                      </a:r>
                      <a:endParaRPr lang="en-US" sz="1500" dirty="0"/>
                    </a:p>
                  </a:txBody>
                  <a:tcPr/>
                </a:tc>
                <a:tc>
                  <a:txBody>
                    <a:bodyPr/>
                    <a:lstStyle/>
                    <a:p>
                      <a:pPr algn="ctr"/>
                      <a:endParaRPr lang="en-US"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06:2022/BXD</a:t>
                      </a:r>
                    </a:p>
                  </a:txBody>
                  <a:tcPr/>
                </a:tc>
                <a:tc>
                  <a:txBody>
                    <a:bodyPr/>
                    <a:lstStyle/>
                    <a:p>
                      <a:pPr algn="ctr"/>
                      <a:r>
                        <a:rPr lang="en-US" sz="1500" dirty="0" err="1" smtClean="0"/>
                        <a:t>Ghi</a:t>
                      </a:r>
                      <a:r>
                        <a:rPr lang="en-US" sz="1500" dirty="0" smtClean="0"/>
                        <a:t> </a:t>
                      </a:r>
                      <a:r>
                        <a:rPr lang="en-US" sz="1500" dirty="0" err="1" smtClean="0"/>
                        <a:t>chú</a:t>
                      </a:r>
                      <a:endParaRPr lang="en-US" sz="1500" dirty="0"/>
                    </a:p>
                  </a:txBody>
                  <a:tcPr/>
                </a:tc>
                <a:extLst>
                  <a:ext uri="{0D108BD9-81ED-4DB2-BD59-A6C34878D82A}">
                    <a16:rowId xmlns:a16="http://schemas.microsoft.com/office/drawing/2014/main" val="2393609304"/>
                  </a:ext>
                </a:extLst>
              </a:tr>
              <a:tr h="320040">
                <a:tc>
                  <a:txBody>
                    <a:bodyPr/>
                    <a:lstStyle/>
                    <a:p>
                      <a:r>
                        <a:rPr lang="en-US" sz="1500" dirty="0" smtClean="0">
                          <a:latin typeface="Calibri" panose="020F0502020204030204" pitchFamily="34" charset="0"/>
                          <a:ea typeface="Calibri" panose="020F0502020204030204" pitchFamily="34" charset="0"/>
                          <a:cs typeface="Calibri" panose="020F0502020204030204" pitchFamily="34" charset="0"/>
                        </a:rPr>
                        <a:t>D</a:t>
                      </a:r>
                      <a:r>
                        <a:rPr lang="vi-VN" sz="1500" dirty="0" smtClean="0">
                          <a:latin typeface="Calibri" panose="020F0502020204030204" pitchFamily="34" charset="0"/>
                          <a:ea typeface="Calibri" panose="020F0502020204030204" pitchFamily="34" charset="0"/>
                          <a:cs typeface="Calibri" panose="020F0502020204030204" pitchFamily="34" charset="0"/>
                        </a:rPr>
                        <a:t>.</a:t>
                      </a:r>
                      <a:r>
                        <a:rPr lang="en-US" sz="1500" dirty="0" smtClean="0">
                          <a:latin typeface="Calibri" panose="020F0502020204030204" pitchFamily="34" charset="0"/>
                          <a:ea typeface="Calibri" panose="020F0502020204030204" pitchFamily="34" charset="0"/>
                          <a:cs typeface="Calibri" panose="020F0502020204030204" pitchFamily="34" charset="0"/>
                        </a:rPr>
                        <a:t>9</a:t>
                      </a:r>
                      <a:endParaRPr lang="vi-VN" sz="1500" dirty="0" smtClean="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en-US" sz="1500" b="1" kern="1200" dirty="0" err="1" smtClean="0">
                          <a:solidFill>
                            <a:schemeClr val="dk1"/>
                          </a:solidFill>
                          <a:effectLst/>
                          <a:latin typeface="Calibri" panose="020F0502020204030204" pitchFamily="34" charset="0"/>
                          <a:ea typeface="+mn-ea"/>
                          <a:cs typeface="Calibri" panose="020F0502020204030204" pitchFamily="34" charset="0"/>
                        </a:rPr>
                        <a:t>Xả</a:t>
                      </a:r>
                      <a:r>
                        <a:rPr lang="en-US" sz="1500" b="1"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dirty="0" err="1" smtClean="0">
                          <a:solidFill>
                            <a:schemeClr val="dk1"/>
                          </a:solidFill>
                          <a:effectLst/>
                          <a:latin typeface="Calibri" panose="020F0502020204030204" pitchFamily="34" charset="0"/>
                          <a:ea typeface="+mn-ea"/>
                          <a:cs typeface="Calibri" panose="020F0502020204030204" pitchFamily="34" charset="0"/>
                        </a:rPr>
                        <a:t>khói</a:t>
                      </a:r>
                      <a:r>
                        <a:rPr lang="en-US" sz="1500" b="1" kern="120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dirty="0" err="1" smtClean="0">
                          <a:solidFill>
                            <a:schemeClr val="dk1"/>
                          </a:solidFill>
                          <a:effectLst/>
                          <a:latin typeface="Calibri" panose="020F0502020204030204" pitchFamily="34" charset="0"/>
                          <a:ea typeface="+mn-ea"/>
                          <a:cs typeface="Calibri" panose="020F0502020204030204" pitchFamily="34" charset="0"/>
                        </a:rPr>
                        <a:t>lên</a:t>
                      </a:r>
                      <a:r>
                        <a:rPr lang="en-US" sz="1500" b="1"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baseline="0" dirty="0" err="1" smtClean="0">
                          <a:solidFill>
                            <a:schemeClr val="dk1"/>
                          </a:solidFill>
                          <a:effectLst/>
                          <a:latin typeface="Calibri" panose="020F0502020204030204" pitchFamily="34" charset="0"/>
                          <a:ea typeface="+mn-ea"/>
                          <a:cs typeface="Calibri" panose="020F0502020204030204" pitchFamily="34" charset="0"/>
                        </a:rPr>
                        <a:t>mái</a:t>
                      </a:r>
                      <a:r>
                        <a:rPr lang="en-US" sz="1500" b="1"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baseline="0" dirty="0" err="1" smtClean="0">
                          <a:solidFill>
                            <a:schemeClr val="dk1"/>
                          </a:solidFill>
                          <a:effectLst/>
                          <a:latin typeface="Calibri" panose="020F0502020204030204" pitchFamily="34" charset="0"/>
                          <a:ea typeface="+mn-ea"/>
                          <a:cs typeface="Calibri" panose="020F0502020204030204" pitchFamily="34" charset="0"/>
                        </a:rPr>
                        <a:t>nhà</a:t>
                      </a:r>
                      <a:endParaRPr lang="en-US" sz="1500" b="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en-US" sz="1500" b="0" i="0" kern="1200" dirty="0" err="1" smtClean="0">
                          <a:solidFill>
                            <a:schemeClr val="dk1"/>
                          </a:solidFill>
                          <a:effectLst/>
                          <a:latin typeface="Calibri" panose="020F0502020204030204" pitchFamily="34" charset="0"/>
                          <a:ea typeface="+mn-ea"/>
                          <a:cs typeface="Calibri" panose="020F0502020204030204" pitchFamily="34" charset="0"/>
                        </a:rPr>
                        <a:t>Không</a:t>
                      </a:r>
                      <a:r>
                        <a:rPr lang="en-US" sz="1500" b="0" i="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i="0" kern="1200" baseline="0" dirty="0" err="1" smtClean="0">
                          <a:solidFill>
                            <a:schemeClr val="dk1"/>
                          </a:solidFill>
                          <a:effectLst/>
                          <a:latin typeface="Calibri" panose="020F0502020204030204" pitchFamily="34" charset="0"/>
                          <a:ea typeface="+mn-ea"/>
                          <a:cs typeface="Calibri" panose="020F0502020204030204" pitchFamily="34" charset="0"/>
                        </a:rPr>
                        <a:t>quy</a:t>
                      </a:r>
                      <a:r>
                        <a:rPr lang="en-US" sz="1500" b="0" i="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i="0" kern="1200" baseline="0" dirty="0" err="1" smtClean="0">
                          <a:solidFill>
                            <a:schemeClr val="dk1"/>
                          </a:solidFill>
                          <a:effectLst/>
                          <a:latin typeface="Calibri" panose="020F0502020204030204" pitchFamily="34" charset="0"/>
                          <a:ea typeface="+mn-ea"/>
                          <a:cs typeface="Calibri" panose="020F0502020204030204" pitchFamily="34" charset="0"/>
                        </a:rPr>
                        <a:t>định</a:t>
                      </a:r>
                      <a:endParaRPr lang="en-US" sz="1500" b="0" kern="1200" dirty="0">
                        <a:solidFill>
                          <a:schemeClr val="dk1"/>
                        </a:solidFill>
                        <a:effectLst/>
                        <a:latin typeface="Calibri" panose="020F0502020204030204" pitchFamily="34" charset="0"/>
                        <a:ea typeface="+mn-ea"/>
                        <a:cs typeface="Calibri" panose="020F0502020204030204" pitchFamily="34" charset="0"/>
                      </a:endParaRPr>
                    </a:p>
                  </a:txBody>
                  <a:tcPr/>
                </a:tc>
                <a:tc>
                  <a:txBody>
                    <a:bodyPr/>
                    <a:lstStyle/>
                    <a:p>
                      <a:pPr algn="just"/>
                      <a:r>
                        <a:rPr lang="en-US" sz="1500" kern="1200" dirty="0" smtClean="0">
                          <a:solidFill>
                            <a:srgbClr val="FF0000"/>
                          </a:solidFill>
                          <a:effectLst/>
                          <a:latin typeface="Calibri" panose="020F0502020204030204" pitchFamily="34" charset="0"/>
                          <a:ea typeface="+mn-ea"/>
                          <a:cs typeface="Calibri" panose="020F0502020204030204" pitchFamily="34" charset="0"/>
                        </a:rPr>
                        <a:t>D.9 d) </a:t>
                      </a:r>
                      <a:r>
                        <a:rPr lang="vi-VN" sz="1500" kern="1200" dirty="0" smtClean="0">
                          <a:solidFill>
                            <a:srgbClr val="FF0000"/>
                          </a:solidFill>
                          <a:effectLst/>
                          <a:latin typeface="Calibri" panose="020F0502020204030204" pitchFamily="34" charset="0"/>
                          <a:ea typeface="+mn-ea"/>
                          <a:cs typeface="Calibri" panose="020F0502020204030204" pitchFamily="34" charset="0"/>
                        </a:rPr>
                        <a:t>Xả lên trên mái nhà: </a:t>
                      </a:r>
                      <a:r>
                        <a:rPr lang="en-US" sz="1500" kern="1200" dirty="0" smtClean="0">
                          <a:solidFill>
                            <a:srgbClr val="FF0000"/>
                          </a:solidFill>
                          <a:effectLst/>
                          <a:latin typeface="Calibri" panose="020F0502020204030204" pitchFamily="34" charset="0"/>
                          <a:ea typeface="+mn-ea"/>
                          <a:cs typeface="Calibri" panose="020F0502020204030204" pitchFamily="34" charset="0"/>
                        </a:rPr>
                        <a:t>K</a:t>
                      </a:r>
                      <a:r>
                        <a:rPr lang="vi-VN" sz="1500" kern="1200" dirty="0" smtClean="0">
                          <a:solidFill>
                            <a:srgbClr val="FF0000"/>
                          </a:solidFill>
                          <a:effectLst/>
                          <a:latin typeface="Calibri" panose="020F0502020204030204" pitchFamily="34" charset="0"/>
                          <a:ea typeface="+mn-ea"/>
                          <a:cs typeface="Calibri" panose="020F0502020204030204" pitchFamily="34" charset="0"/>
                        </a:rPr>
                        <a:t>hoảng cách ≥ 5 m từ vị trí xả khói đến cửa hút không khí của </a:t>
                      </a:r>
                      <a:r>
                        <a:rPr lang="en-US" sz="1500" kern="1200" dirty="0" smtClean="0">
                          <a:solidFill>
                            <a:srgbClr val="FF0000"/>
                          </a:solidFill>
                          <a:effectLst/>
                          <a:latin typeface="Calibri" panose="020F0502020204030204" pitchFamily="34" charset="0"/>
                          <a:ea typeface="+mn-ea"/>
                          <a:cs typeface="Calibri" panose="020F0502020204030204" pitchFamily="34" charset="0"/>
                        </a:rPr>
                        <a:t>HT</a:t>
                      </a:r>
                      <a:r>
                        <a:rPr lang="vi-VN" sz="1500" kern="1200" dirty="0" smtClean="0">
                          <a:solidFill>
                            <a:srgbClr val="FF0000"/>
                          </a:solidFill>
                          <a:effectLst/>
                          <a:latin typeface="Calibri" panose="020F0502020204030204" pitchFamily="34" charset="0"/>
                          <a:ea typeface="+mn-ea"/>
                          <a:cs typeface="Calibri" panose="020F0502020204030204" pitchFamily="34" charset="0"/>
                        </a:rPr>
                        <a:t> cấp không khí chống khói.</a:t>
                      </a:r>
                      <a:r>
                        <a:rPr lang="vi-VN" sz="1500" b="1" kern="1200" dirty="0" smtClean="0">
                          <a:solidFill>
                            <a:srgbClr val="FF0000"/>
                          </a:solidFill>
                          <a:effectLst/>
                          <a:latin typeface="Calibri" panose="020F0502020204030204" pitchFamily="34" charset="0"/>
                          <a:ea typeface="+mn-ea"/>
                          <a:cs typeface="Calibri" panose="020F0502020204030204" pitchFamily="34" charset="0"/>
                        </a:rPr>
                        <a:t> Chiều cao ống xả khói ≥</a:t>
                      </a:r>
                      <a:r>
                        <a:rPr lang="en-US" sz="1500" b="1" kern="1200" dirty="0" smtClean="0">
                          <a:solidFill>
                            <a:srgbClr val="FF0000"/>
                          </a:solidFill>
                          <a:effectLst/>
                          <a:latin typeface="Calibri" panose="020F0502020204030204" pitchFamily="34" charset="0"/>
                          <a:ea typeface="+mn-ea"/>
                          <a:cs typeface="Calibri" panose="020F0502020204030204" pitchFamily="34" charset="0"/>
                        </a:rPr>
                        <a:t> </a:t>
                      </a:r>
                      <a:r>
                        <a:rPr lang="vi-VN" sz="1500" b="1" kern="1200" dirty="0" smtClean="0">
                          <a:solidFill>
                            <a:srgbClr val="FF0000"/>
                          </a:solidFill>
                          <a:effectLst/>
                          <a:latin typeface="Calibri" panose="020F0502020204030204" pitchFamily="34" charset="0"/>
                          <a:ea typeface="+mn-ea"/>
                          <a:cs typeface="Calibri" panose="020F0502020204030204" pitchFamily="34" charset="0"/>
                        </a:rPr>
                        <a:t>2 m</a:t>
                      </a:r>
                      <a:r>
                        <a:rPr lang="vi-VN" sz="1500" kern="1200" dirty="0" smtClean="0">
                          <a:solidFill>
                            <a:srgbClr val="FF0000"/>
                          </a:solidFill>
                          <a:effectLst/>
                          <a:latin typeface="Calibri" panose="020F0502020204030204" pitchFamily="34" charset="0"/>
                          <a:ea typeface="+mn-ea"/>
                          <a:cs typeface="Calibri" panose="020F0502020204030204" pitchFamily="34" charset="0"/>
                        </a:rPr>
                        <a:t> nếu mái làm từ vật liệu cháy, cho phép lấy </a:t>
                      </a:r>
                      <a:r>
                        <a:rPr lang="vi-VN" sz="1500" b="1" kern="1200" dirty="0" smtClean="0">
                          <a:solidFill>
                            <a:srgbClr val="FF0000"/>
                          </a:solidFill>
                          <a:effectLst/>
                          <a:latin typeface="Calibri" panose="020F0502020204030204" pitchFamily="34" charset="0"/>
                          <a:ea typeface="+mn-ea"/>
                          <a:cs typeface="Calibri" panose="020F0502020204030204" pitchFamily="34" charset="0"/>
                        </a:rPr>
                        <a:t>chiều cao ống xả khói thấp hơn nếu mái được bảo vệ bằng vật liệu không cháy trong khoảng cách ≥ 2 m</a:t>
                      </a:r>
                      <a:r>
                        <a:rPr lang="vi-VN" sz="1500" kern="1200" dirty="0" smtClean="0">
                          <a:solidFill>
                            <a:srgbClr val="FF0000"/>
                          </a:solidFill>
                          <a:effectLst/>
                          <a:latin typeface="Calibri" panose="020F0502020204030204" pitchFamily="34" charset="0"/>
                          <a:ea typeface="+mn-ea"/>
                          <a:cs typeface="Calibri" panose="020F0502020204030204" pitchFamily="34" charset="0"/>
                        </a:rPr>
                        <a:t> tính từ mép cửa xả khói, hoặc không cần bảo vệ nếu sử dụng quạt hút dạng mái xả khói theo phương đứng</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txBody>
                  <a:tcPr/>
                </a:tc>
                <a:tc>
                  <a:txBody>
                    <a:bodyPr/>
                    <a:lstStyle/>
                    <a:p>
                      <a:pPr algn="just"/>
                      <a:r>
                        <a:rPr lang="en-US" sz="1500" i="1" dirty="0" err="1" smtClean="0">
                          <a:latin typeface="Calibri" panose="020F0502020204030204" pitchFamily="34" charset="0"/>
                          <a:ea typeface="Calibri" panose="020F0502020204030204" pitchFamily="34" charset="0"/>
                          <a:cs typeface="Calibri" panose="020F0502020204030204" pitchFamily="34" charset="0"/>
                        </a:rPr>
                        <a:t>Bổ</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sung</a:t>
                      </a:r>
                      <a:endParaRPr lang="en-US" sz="1500" i="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3"/>
                  </a:ext>
                </a:extLst>
              </a:tr>
              <a:tr h="320040">
                <a:tc>
                  <a:txBody>
                    <a:bodyPr/>
                    <a:lstStyle/>
                    <a:p>
                      <a:r>
                        <a:rPr lang="en-US" sz="1500" dirty="0" smtClean="0">
                          <a:latin typeface="Calibri" panose="020F0502020204030204" pitchFamily="34" charset="0"/>
                          <a:ea typeface="Calibri" panose="020F0502020204030204" pitchFamily="34" charset="0"/>
                          <a:cs typeface="Calibri" panose="020F0502020204030204" pitchFamily="34" charset="0"/>
                        </a:rPr>
                        <a:t>D</a:t>
                      </a:r>
                      <a:r>
                        <a:rPr lang="vi-VN" sz="1500" dirty="0" smtClean="0">
                          <a:latin typeface="Calibri" panose="020F0502020204030204" pitchFamily="34" charset="0"/>
                          <a:ea typeface="Calibri" panose="020F0502020204030204" pitchFamily="34" charset="0"/>
                          <a:cs typeface="Calibri" panose="020F0502020204030204" pitchFamily="34" charset="0"/>
                        </a:rPr>
                        <a:t>.</a:t>
                      </a:r>
                      <a:r>
                        <a:rPr lang="en-US" sz="1500" dirty="0" smtClean="0">
                          <a:latin typeface="Calibri" panose="020F0502020204030204" pitchFamily="34" charset="0"/>
                          <a:ea typeface="Calibri" panose="020F0502020204030204" pitchFamily="34" charset="0"/>
                          <a:cs typeface="Calibri" panose="020F0502020204030204" pitchFamily="34" charset="0"/>
                        </a:rPr>
                        <a:t>10</a:t>
                      </a:r>
                      <a:endParaRPr lang="vi-VN" sz="1500" dirty="0" smtClean="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en-US" sz="1500" b="1" kern="1200" dirty="0" err="1" smtClean="0">
                          <a:solidFill>
                            <a:schemeClr val="dk1"/>
                          </a:solidFill>
                          <a:effectLst/>
                          <a:latin typeface="Calibri" panose="020F0502020204030204" pitchFamily="34" charset="0"/>
                          <a:ea typeface="+mn-ea"/>
                          <a:cs typeface="Calibri" panose="020F0502020204030204" pitchFamily="34" charset="0"/>
                        </a:rPr>
                        <a:t>Cấp</a:t>
                      </a:r>
                      <a:r>
                        <a:rPr lang="en-US" sz="1500" b="1"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baseline="0" dirty="0" err="1" smtClean="0">
                          <a:solidFill>
                            <a:schemeClr val="dk1"/>
                          </a:solidFill>
                          <a:effectLst/>
                          <a:latin typeface="Calibri" panose="020F0502020204030204" pitchFamily="34" charset="0"/>
                          <a:ea typeface="+mn-ea"/>
                          <a:cs typeface="Calibri" panose="020F0502020204030204" pitchFamily="34" charset="0"/>
                        </a:rPr>
                        <a:t>không</a:t>
                      </a:r>
                      <a:r>
                        <a:rPr lang="en-US" sz="1500" b="1"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baseline="0" dirty="0" err="1" smtClean="0">
                          <a:solidFill>
                            <a:schemeClr val="dk1"/>
                          </a:solidFill>
                          <a:effectLst/>
                          <a:latin typeface="Calibri" panose="020F0502020204030204" pitchFamily="34" charset="0"/>
                          <a:ea typeface="+mn-ea"/>
                          <a:cs typeface="Calibri" panose="020F0502020204030204" pitchFamily="34" charset="0"/>
                        </a:rPr>
                        <a:t>khí</a:t>
                      </a:r>
                      <a:r>
                        <a:rPr lang="en-US" sz="1500" b="1"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baseline="0" dirty="0" err="1" smtClean="0">
                          <a:solidFill>
                            <a:schemeClr val="dk1"/>
                          </a:solidFill>
                          <a:effectLst/>
                          <a:latin typeface="Calibri" panose="020F0502020204030204" pitchFamily="34" charset="0"/>
                          <a:ea typeface="+mn-ea"/>
                          <a:cs typeface="Calibri" panose="020F0502020204030204" pitchFamily="34" charset="0"/>
                        </a:rPr>
                        <a:t>từ</a:t>
                      </a:r>
                      <a:r>
                        <a:rPr lang="en-US" sz="1500" b="1"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baseline="0" dirty="0" err="1" smtClean="0">
                          <a:solidFill>
                            <a:schemeClr val="dk1"/>
                          </a:solidFill>
                          <a:effectLst/>
                          <a:latin typeface="Calibri" panose="020F0502020204030204" pitchFamily="34" charset="0"/>
                          <a:ea typeface="+mn-ea"/>
                          <a:cs typeface="Calibri" panose="020F0502020204030204" pitchFamily="34" charset="0"/>
                        </a:rPr>
                        <a:t>ngoài</a:t>
                      </a:r>
                      <a:r>
                        <a:rPr lang="en-US" sz="1500" b="1"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baseline="0" dirty="0" err="1" smtClean="0">
                          <a:solidFill>
                            <a:schemeClr val="dk1"/>
                          </a:solidFill>
                          <a:effectLst/>
                          <a:latin typeface="Calibri" panose="020F0502020204030204" pitchFamily="34" charset="0"/>
                          <a:ea typeface="+mn-ea"/>
                          <a:cs typeface="Calibri" panose="020F0502020204030204" pitchFamily="34" charset="0"/>
                        </a:rPr>
                        <a:t>vào</a:t>
                      </a:r>
                      <a:endParaRPr lang="en-US" sz="1500" b="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en-US" sz="1500" b="0" i="0" kern="1200" dirty="0" err="1" smtClean="0">
                          <a:solidFill>
                            <a:schemeClr val="dk1"/>
                          </a:solidFill>
                          <a:effectLst/>
                          <a:latin typeface="Calibri" panose="020F0502020204030204" pitchFamily="34" charset="0"/>
                          <a:ea typeface="+mn-ea"/>
                          <a:cs typeface="Calibri" panose="020F0502020204030204" pitchFamily="34" charset="0"/>
                        </a:rPr>
                        <a:t>Không</a:t>
                      </a:r>
                      <a:r>
                        <a:rPr lang="en-US" sz="1500" b="0" i="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i="0" kern="1200" baseline="0" dirty="0" err="1" smtClean="0">
                          <a:solidFill>
                            <a:schemeClr val="dk1"/>
                          </a:solidFill>
                          <a:effectLst/>
                          <a:latin typeface="Calibri" panose="020F0502020204030204" pitchFamily="34" charset="0"/>
                          <a:ea typeface="+mn-ea"/>
                          <a:cs typeface="Calibri" panose="020F0502020204030204" pitchFamily="34" charset="0"/>
                        </a:rPr>
                        <a:t>quy</a:t>
                      </a:r>
                      <a:r>
                        <a:rPr lang="en-US" sz="1500" b="0" i="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0" i="0" kern="1200" baseline="0" dirty="0" err="1" smtClean="0">
                          <a:solidFill>
                            <a:schemeClr val="dk1"/>
                          </a:solidFill>
                          <a:effectLst/>
                          <a:latin typeface="Calibri" panose="020F0502020204030204" pitchFamily="34" charset="0"/>
                          <a:ea typeface="+mn-ea"/>
                          <a:cs typeface="Calibri" panose="020F0502020204030204" pitchFamily="34" charset="0"/>
                        </a:rPr>
                        <a:t>định</a:t>
                      </a:r>
                      <a:endParaRPr lang="en-US" sz="1500" b="0" kern="1200" dirty="0">
                        <a:solidFill>
                          <a:schemeClr val="dk1"/>
                        </a:solidFill>
                        <a:effectLst/>
                        <a:latin typeface="Calibri" panose="020F0502020204030204" pitchFamily="34" charset="0"/>
                        <a:ea typeface="+mn-ea"/>
                        <a:cs typeface="Calibri" panose="020F0502020204030204" pitchFamily="34" charset="0"/>
                      </a:endParaRPr>
                    </a:p>
                  </a:txBody>
                  <a:tcPr/>
                </a:tc>
                <a:tc>
                  <a:txBody>
                    <a:bodyPr/>
                    <a:lstStyle/>
                    <a:p>
                      <a:pPr algn="just"/>
                      <a:r>
                        <a:rPr lang="en-US" sz="1500" kern="1200" dirty="0" smtClean="0">
                          <a:solidFill>
                            <a:schemeClr val="dk1"/>
                          </a:solidFill>
                          <a:effectLst/>
                          <a:latin typeface="Calibri" panose="020F0502020204030204" pitchFamily="34" charset="0"/>
                          <a:ea typeface="+mn-ea"/>
                          <a:cs typeface="Calibri" panose="020F0502020204030204" pitchFamily="34" charset="0"/>
                        </a:rPr>
                        <a:t>D.10</a:t>
                      </a:r>
                      <a:r>
                        <a:rPr lang="en-US" sz="1500" kern="1200" baseline="0" dirty="0" smtClean="0">
                          <a:solidFill>
                            <a:schemeClr val="dk1"/>
                          </a:solidFill>
                          <a:effectLst/>
                          <a:latin typeface="Calibri" panose="020F0502020204030204" pitchFamily="34" charset="0"/>
                          <a:ea typeface="+mn-ea"/>
                          <a:cs typeface="Calibri" panose="020F0502020204030204" pitchFamily="34" charset="0"/>
                        </a:rPr>
                        <a:t> n) </a:t>
                      </a:r>
                      <a:r>
                        <a:rPr lang="vi-VN" sz="1500" kern="1200" dirty="0" smtClean="0">
                          <a:solidFill>
                            <a:srgbClr val="FF0000"/>
                          </a:solidFill>
                          <a:effectLst/>
                          <a:latin typeface="Calibri" panose="020F0502020204030204" pitchFamily="34" charset="0"/>
                          <a:ea typeface="+mn-ea"/>
                          <a:cs typeface="Calibri" panose="020F0502020204030204" pitchFamily="34" charset="0"/>
                        </a:rPr>
                        <a:t>Trong các khoang đệm ngăn cháy (sảnh thang máy) trên lối ra từ thang máy vào các tầng hầm của nhà, </a:t>
                      </a:r>
                      <a:r>
                        <a:rPr lang="vi-VN" sz="1500" b="1" kern="1200" dirty="0" smtClean="0">
                          <a:solidFill>
                            <a:srgbClr val="FF0000"/>
                          </a:solidFill>
                          <a:effectLst/>
                          <a:latin typeface="Calibri" panose="020F0502020204030204" pitchFamily="34" charset="0"/>
                          <a:ea typeface="+mn-ea"/>
                          <a:cs typeface="Calibri" panose="020F0502020204030204" pitchFamily="34" charset="0"/>
                        </a:rPr>
                        <a:t>không cho phép cấp không khí từ giếng thang qua các van ngăn cháy thường đóng</a:t>
                      </a:r>
                      <a:r>
                        <a:rPr lang="vi-VN" sz="1500" kern="1200" dirty="0" smtClean="0">
                          <a:solidFill>
                            <a:srgbClr val="FF0000"/>
                          </a:solidFill>
                          <a:effectLst/>
                          <a:latin typeface="Calibri" panose="020F0502020204030204" pitchFamily="34" charset="0"/>
                          <a:ea typeface="+mn-ea"/>
                          <a:cs typeface="Calibri" panose="020F0502020204030204" pitchFamily="34" charset="0"/>
                        </a:rPr>
                        <a:t>, </a:t>
                      </a:r>
                      <a:r>
                        <a:rPr lang="vi-VN" sz="1500" b="1" kern="1200" dirty="0" smtClean="0">
                          <a:solidFill>
                            <a:srgbClr val="FF0000"/>
                          </a:solidFill>
                          <a:effectLst/>
                          <a:latin typeface="Calibri" panose="020F0502020204030204" pitchFamily="34" charset="0"/>
                          <a:ea typeface="+mn-ea"/>
                          <a:cs typeface="Calibri" panose="020F0502020204030204" pitchFamily="34" charset="0"/>
                        </a:rPr>
                        <a:t>nếu tầng dừng chính của các thang này (là tầng mà các thang dừng đón khách chủ yếu) nằm tại tầng 1 của nhà</a:t>
                      </a:r>
                      <a:r>
                        <a:rPr lang="vi-VN" sz="1500" kern="1200" dirty="0" smtClean="0">
                          <a:solidFill>
                            <a:srgbClr val="FF0000"/>
                          </a:solidFill>
                          <a:effectLst/>
                          <a:latin typeface="Calibri" panose="020F0502020204030204" pitchFamily="34" charset="0"/>
                          <a:ea typeface="+mn-ea"/>
                          <a:cs typeface="Calibri" panose="020F0502020204030204" pitchFamily="34" charset="0"/>
                        </a:rPr>
                        <a:t>, và các giếng thang được bảo vệ bởi </a:t>
                      </a:r>
                      <a:r>
                        <a:rPr lang="en-US" sz="1500" kern="1200" dirty="0" smtClean="0">
                          <a:solidFill>
                            <a:srgbClr val="FF0000"/>
                          </a:solidFill>
                          <a:effectLst/>
                          <a:latin typeface="Calibri" panose="020F0502020204030204" pitchFamily="34" charset="0"/>
                          <a:ea typeface="+mn-ea"/>
                          <a:cs typeface="Calibri" panose="020F0502020204030204" pitchFamily="34" charset="0"/>
                        </a:rPr>
                        <a:t>HT</a:t>
                      </a:r>
                      <a:r>
                        <a:rPr lang="vi-VN" sz="1500" kern="1200" dirty="0" smtClean="0">
                          <a:solidFill>
                            <a:srgbClr val="FF0000"/>
                          </a:solidFill>
                          <a:effectLst/>
                          <a:latin typeface="Calibri" panose="020F0502020204030204" pitchFamily="34" charset="0"/>
                          <a:ea typeface="+mn-ea"/>
                          <a:cs typeface="Calibri" panose="020F0502020204030204" pitchFamily="34" charset="0"/>
                        </a:rPr>
                        <a:t> cấp không khí chống khói với không khí cấp vào không xuống quá tầng dừng chính.</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p>
                      <a:pPr algn="just"/>
                      <a:r>
                        <a:rPr lang="vi-VN" sz="1500" kern="1200" dirty="0" smtClean="0">
                          <a:solidFill>
                            <a:srgbClr val="FF0000"/>
                          </a:solidFill>
                          <a:effectLst/>
                          <a:latin typeface="Calibri" panose="020F0502020204030204" pitchFamily="34" charset="0"/>
                          <a:ea typeface="+mn-ea"/>
                          <a:cs typeface="Calibri" panose="020F0502020204030204" pitchFamily="34" charset="0"/>
                        </a:rPr>
                        <a:t>Khi bố trí vùng an toàn tại các sảnh thang máy, </a:t>
                      </a:r>
                      <a:r>
                        <a:rPr lang="vi-VN" sz="1500" b="1" kern="1200" dirty="0" smtClean="0">
                          <a:solidFill>
                            <a:srgbClr val="FF0000"/>
                          </a:solidFill>
                          <a:effectLst/>
                          <a:latin typeface="Calibri" panose="020F0502020204030204" pitchFamily="34" charset="0"/>
                          <a:ea typeface="+mn-ea"/>
                          <a:cs typeface="Calibri" panose="020F0502020204030204" pitchFamily="34" charset="0"/>
                        </a:rPr>
                        <a:t>không cho phép cấp không khí vào các sảnh này qua các van ngăn cháy thường đóng từ các giếng thang bên cạnh</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txBody>
                  <a:tcPr/>
                </a:tc>
                <a:tc>
                  <a:txBody>
                    <a:bodyPr/>
                    <a:lstStyle/>
                    <a:p>
                      <a:pPr algn="just"/>
                      <a:r>
                        <a:rPr lang="en-US" sz="1500" i="1" dirty="0" err="1" smtClean="0">
                          <a:latin typeface="Calibri" panose="020F0502020204030204" pitchFamily="34" charset="0"/>
                          <a:ea typeface="Calibri" panose="020F0502020204030204" pitchFamily="34" charset="0"/>
                          <a:cs typeface="Calibri" panose="020F0502020204030204" pitchFamily="34" charset="0"/>
                        </a:rPr>
                        <a:t>Bổ</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sung</a:t>
                      </a:r>
                      <a:endParaRPr lang="en-US" sz="1500" i="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980964740"/>
                  </a:ext>
                </a:extLst>
              </a:tr>
            </a:tbl>
          </a:graphicData>
        </a:graphic>
      </p:graphicFrame>
    </p:spTree>
    <p:extLst>
      <p:ext uri="{BB962C8B-B14F-4D97-AF65-F5344CB8AC3E}">
        <p14:creationId xmlns:p14="http://schemas.microsoft.com/office/powerpoint/2010/main" val="127689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630240"/>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480602301"/>
              </p:ext>
            </p:extLst>
          </p:nvPr>
        </p:nvGraphicFramePr>
        <p:xfrm>
          <a:off x="120846" y="1330936"/>
          <a:ext cx="9111234" cy="5183012"/>
        </p:xfrm>
        <a:graphic>
          <a:graphicData uri="http://schemas.openxmlformats.org/drawingml/2006/table">
            <a:tbl>
              <a:tblPr firstRow="1" bandRow="1">
                <a:tableStyleId>{5C22544A-7EE6-4342-B048-85BDC9FD1C3A}</a:tableStyleId>
              </a:tblPr>
              <a:tblGrid>
                <a:gridCol w="625260">
                  <a:extLst>
                    <a:ext uri="{9D8B030D-6E8A-4147-A177-3AD203B41FA5}">
                      <a16:colId xmlns:a16="http://schemas.microsoft.com/office/drawing/2014/main" val="1411077708"/>
                    </a:ext>
                  </a:extLst>
                </a:gridCol>
                <a:gridCol w="863125">
                  <a:extLst>
                    <a:ext uri="{9D8B030D-6E8A-4147-A177-3AD203B41FA5}">
                      <a16:colId xmlns:a16="http://schemas.microsoft.com/office/drawing/2014/main" val="4040167514"/>
                    </a:ext>
                  </a:extLst>
                </a:gridCol>
                <a:gridCol w="3290131">
                  <a:extLst>
                    <a:ext uri="{9D8B030D-6E8A-4147-A177-3AD203B41FA5}">
                      <a16:colId xmlns:a16="http://schemas.microsoft.com/office/drawing/2014/main" val="20002"/>
                    </a:ext>
                  </a:extLst>
                </a:gridCol>
                <a:gridCol w="3509325">
                  <a:extLst>
                    <a:ext uri="{9D8B030D-6E8A-4147-A177-3AD203B41FA5}">
                      <a16:colId xmlns:a16="http://schemas.microsoft.com/office/drawing/2014/main" val="2589906493"/>
                    </a:ext>
                  </a:extLst>
                </a:gridCol>
                <a:gridCol w="823393">
                  <a:extLst>
                    <a:ext uri="{9D8B030D-6E8A-4147-A177-3AD203B41FA5}">
                      <a16:colId xmlns:a16="http://schemas.microsoft.com/office/drawing/2014/main" val="1894666468"/>
                    </a:ext>
                  </a:extLst>
                </a:gridCol>
              </a:tblGrid>
              <a:tr h="519572">
                <a:tc>
                  <a:txBody>
                    <a:bodyPr/>
                    <a:lstStyle/>
                    <a:p>
                      <a:pPr algn="ctr"/>
                      <a:r>
                        <a:rPr lang="en-US" sz="1500" dirty="0" err="1" smtClean="0"/>
                        <a:t>Điều</a:t>
                      </a:r>
                      <a:endParaRPr lang="en-US" sz="1500" dirty="0"/>
                    </a:p>
                  </a:txBody>
                  <a:tcPr/>
                </a:tc>
                <a:tc>
                  <a:txBody>
                    <a:bodyPr/>
                    <a:lstStyle/>
                    <a:p>
                      <a:pPr algn="ctr"/>
                      <a:endParaRPr lang="en-US"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06:2022/BXD</a:t>
                      </a:r>
                    </a:p>
                  </a:txBody>
                  <a:tcPr/>
                </a:tc>
                <a:tc>
                  <a:txBody>
                    <a:bodyPr/>
                    <a:lstStyle/>
                    <a:p>
                      <a:pPr algn="ctr"/>
                      <a:r>
                        <a:rPr lang="en-US" sz="1500" dirty="0" err="1" smtClean="0"/>
                        <a:t>Ghi</a:t>
                      </a:r>
                      <a:r>
                        <a:rPr lang="en-US" sz="1500" dirty="0" smtClean="0"/>
                        <a:t> </a:t>
                      </a:r>
                      <a:r>
                        <a:rPr lang="en-US" sz="1500" dirty="0" err="1" smtClean="0"/>
                        <a:t>chú</a:t>
                      </a:r>
                      <a:endParaRPr lang="en-US" sz="1500" dirty="0"/>
                    </a:p>
                  </a:txBody>
                  <a:tcPr/>
                </a:tc>
                <a:extLst>
                  <a:ext uri="{0D108BD9-81ED-4DB2-BD59-A6C34878D82A}">
                    <a16:rowId xmlns:a16="http://schemas.microsoft.com/office/drawing/2014/main" val="2393609304"/>
                  </a:ext>
                </a:extLst>
              </a:tr>
              <a:tr h="320040">
                <a:tc>
                  <a:txBody>
                    <a:bodyPr/>
                    <a:lstStyle/>
                    <a:p>
                      <a:r>
                        <a:rPr lang="en-US" sz="1500" dirty="0" smtClean="0">
                          <a:latin typeface="Calibri" panose="020F0502020204030204" pitchFamily="34" charset="0"/>
                          <a:ea typeface="Calibri" panose="020F0502020204030204" pitchFamily="34" charset="0"/>
                          <a:cs typeface="Calibri" panose="020F0502020204030204" pitchFamily="34" charset="0"/>
                        </a:rPr>
                        <a:t>D</a:t>
                      </a:r>
                      <a:r>
                        <a:rPr lang="vi-VN" sz="1500" dirty="0" smtClean="0">
                          <a:latin typeface="Calibri" panose="020F0502020204030204" pitchFamily="34" charset="0"/>
                          <a:ea typeface="Calibri" panose="020F0502020204030204" pitchFamily="34" charset="0"/>
                          <a:cs typeface="Calibri" panose="020F0502020204030204" pitchFamily="34" charset="0"/>
                        </a:rPr>
                        <a:t>.</a:t>
                      </a:r>
                      <a:r>
                        <a:rPr lang="en-US" sz="1500" dirty="0" smtClean="0">
                          <a:latin typeface="Calibri" panose="020F0502020204030204" pitchFamily="34" charset="0"/>
                          <a:ea typeface="Calibri" panose="020F0502020204030204" pitchFamily="34" charset="0"/>
                          <a:cs typeface="Calibri" panose="020F0502020204030204" pitchFamily="34" charset="0"/>
                        </a:rPr>
                        <a:t>11</a:t>
                      </a:r>
                      <a:endParaRPr lang="vi-VN" sz="1500" dirty="0" smtClean="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en-US" sz="1500" b="1" kern="1200" dirty="0" err="1" smtClean="0">
                          <a:solidFill>
                            <a:schemeClr val="dk1"/>
                          </a:solidFill>
                          <a:effectLst/>
                          <a:latin typeface="Calibri" panose="020F0502020204030204" pitchFamily="34" charset="0"/>
                          <a:ea typeface="+mn-ea"/>
                          <a:cs typeface="Calibri" panose="020F0502020204030204" pitchFamily="34" charset="0"/>
                        </a:rPr>
                        <a:t>Cấp</a:t>
                      </a:r>
                      <a:r>
                        <a:rPr lang="en-US" sz="1500" b="1" kern="120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dirty="0" err="1" smtClean="0">
                          <a:solidFill>
                            <a:schemeClr val="dk1"/>
                          </a:solidFill>
                          <a:effectLst/>
                          <a:latin typeface="Calibri" panose="020F0502020204030204" pitchFamily="34" charset="0"/>
                          <a:ea typeface="+mn-ea"/>
                          <a:cs typeface="Calibri" panose="020F0502020204030204" pitchFamily="34" charset="0"/>
                        </a:rPr>
                        <a:t>không</a:t>
                      </a:r>
                      <a:r>
                        <a:rPr lang="en-US" sz="1500" b="1" kern="120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dirty="0" err="1" smtClean="0">
                          <a:solidFill>
                            <a:schemeClr val="dk1"/>
                          </a:solidFill>
                          <a:effectLst/>
                          <a:latin typeface="Calibri" panose="020F0502020204030204" pitchFamily="34" charset="0"/>
                          <a:ea typeface="+mn-ea"/>
                          <a:cs typeface="Calibri" panose="020F0502020204030204" pitchFamily="34" charset="0"/>
                        </a:rPr>
                        <a:t>khí</a:t>
                      </a:r>
                      <a:r>
                        <a:rPr lang="en-US" sz="1500" b="1" kern="120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dirty="0" err="1" smtClean="0">
                          <a:solidFill>
                            <a:schemeClr val="dk1"/>
                          </a:solidFill>
                          <a:effectLst/>
                          <a:latin typeface="Calibri" panose="020F0502020204030204" pitchFamily="34" charset="0"/>
                          <a:ea typeface="+mn-ea"/>
                          <a:cs typeface="Calibri" panose="020F0502020204030204" pitchFamily="34" charset="0"/>
                        </a:rPr>
                        <a:t>bảo</a:t>
                      </a:r>
                      <a:r>
                        <a:rPr lang="en-US" sz="1500" b="1" kern="120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dirty="0" err="1" smtClean="0">
                          <a:solidFill>
                            <a:schemeClr val="dk1"/>
                          </a:solidFill>
                          <a:effectLst/>
                          <a:latin typeface="Calibri" panose="020F0502020204030204" pitchFamily="34" charset="0"/>
                          <a:ea typeface="+mn-ea"/>
                          <a:cs typeface="Calibri" panose="020F0502020204030204" pitchFamily="34" charset="0"/>
                        </a:rPr>
                        <a:t>vệ</a:t>
                      </a:r>
                      <a:r>
                        <a:rPr lang="en-US" sz="1500" b="1" kern="120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dirty="0" err="1" smtClean="0">
                          <a:solidFill>
                            <a:schemeClr val="dk1"/>
                          </a:solidFill>
                          <a:effectLst/>
                          <a:latin typeface="Calibri" panose="020F0502020204030204" pitchFamily="34" charset="0"/>
                          <a:ea typeface="+mn-ea"/>
                          <a:cs typeface="Calibri" panose="020F0502020204030204" pitchFamily="34" charset="0"/>
                        </a:rPr>
                        <a:t>chống</a:t>
                      </a:r>
                      <a:r>
                        <a:rPr lang="en-US" sz="1500" b="1" kern="120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dirty="0" err="1" smtClean="0">
                          <a:solidFill>
                            <a:schemeClr val="dk1"/>
                          </a:solidFill>
                          <a:effectLst/>
                          <a:latin typeface="Calibri" panose="020F0502020204030204" pitchFamily="34" charset="0"/>
                          <a:ea typeface="+mn-ea"/>
                          <a:cs typeface="Calibri" panose="020F0502020204030204" pitchFamily="34" charset="0"/>
                        </a:rPr>
                        <a:t>khói</a:t>
                      </a:r>
                      <a:endParaRPr lang="en-US" sz="1500" b="1"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1500" b="1" kern="1200" dirty="0" smtClean="0">
                          <a:solidFill>
                            <a:schemeClr val="dk1"/>
                          </a:solidFill>
                          <a:effectLst/>
                          <a:latin typeface="Calibri" panose="020F0502020204030204" pitchFamily="34" charset="0"/>
                          <a:ea typeface="+mn-ea"/>
                          <a:cs typeface="Calibri" panose="020F0502020204030204" pitchFamily="34" charset="0"/>
                        </a:rPr>
                        <a:t>D.11</a:t>
                      </a:r>
                      <a:r>
                        <a:rPr lang="vi-VN" sz="1500" kern="1200" dirty="0" smtClean="0">
                          <a:solidFill>
                            <a:schemeClr val="dk1"/>
                          </a:solidFill>
                          <a:effectLst/>
                          <a:latin typeface="Calibri" panose="020F0502020204030204" pitchFamily="34" charset="0"/>
                          <a:ea typeface="+mn-ea"/>
                          <a:cs typeface="Calibri" panose="020F0502020204030204" pitchFamily="34" charset="0"/>
                        </a:rPr>
                        <a:t>  Lưu lượng cấp không khí dùng để bảo vệ chống khói cần được tính toán để bảo đảm </a:t>
                      </a:r>
                      <a:r>
                        <a:rPr lang="vi-VN" sz="1500" kern="1200" dirty="0" smtClean="0">
                          <a:solidFill>
                            <a:srgbClr val="7030A0"/>
                          </a:solidFill>
                          <a:effectLst/>
                          <a:latin typeface="Calibri" panose="020F0502020204030204" pitchFamily="34" charset="0"/>
                          <a:ea typeface="+mn-ea"/>
                          <a:cs typeface="Calibri" panose="020F0502020204030204" pitchFamily="34" charset="0"/>
                        </a:rPr>
                        <a:t>áp suất không khí ≥ 20 Pa</a:t>
                      </a:r>
                      <a:r>
                        <a:rPr lang="vi-VN" sz="1500" kern="1200" dirty="0" smtClean="0">
                          <a:solidFill>
                            <a:schemeClr val="dk1"/>
                          </a:solidFill>
                          <a:effectLst/>
                          <a:latin typeface="Calibri" panose="020F0502020204030204" pitchFamily="34" charset="0"/>
                          <a:ea typeface="+mn-ea"/>
                          <a:cs typeface="Calibri" panose="020F0502020204030204" pitchFamily="34" charset="0"/>
                        </a:rPr>
                        <a:t> ở các vị trí sau:</a:t>
                      </a:r>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p>
                      <a:pPr algn="just"/>
                      <a:r>
                        <a:rPr lang="vi-VN" sz="1500" kern="1200" dirty="0" smtClean="0">
                          <a:solidFill>
                            <a:schemeClr val="dk1"/>
                          </a:solidFill>
                          <a:effectLst/>
                          <a:latin typeface="Calibri" panose="020F0502020204030204" pitchFamily="34" charset="0"/>
                          <a:ea typeface="+mn-ea"/>
                          <a:cs typeface="Calibri" panose="020F0502020204030204" pitchFamily="34" charset="0"/>
                        </a:rPr>
                        <a:t>a) Phần dưới của giếng thang máy khi các cửa vào giếng thang máy đều đóng kín ở tất cả các tầng (</a:t>
                      </a:r>
                      <a:r>
                        <a:rPr lang="vi-VN" sz="1500" kern="1200" dirty="0" smtClean="0">
                          <a:solidFill>
                            <a:srgbClr val="7030A0"/>
                          </a:solidFill>
                          <a:effectLst/>
                          <a:latin typeface="Calibri" panose="020F0502020204030204" pitchFamily="34" charset="0"/>
                          <a:ea typeface="+mn-ea"/>
                          <a:cs typeface="Calibri" panose="020F0502020204030204" pitchFamily="34" charset="0"/>
                        </a:rPr>
                        <a:t>trừ tầng dưới cùng</a:t>
                      </a:r>
                      <a:r>
                        <a:rPr lang="vi-VN" sz="1500" kern="1200" dirty="0" smtClean="0">
                          <a:solidFill>
                            <a:schemeClr val="dk1"/>
                          </a:solidFill>
                          <a:effectLst/>
                          <a:latin typeface="Calibri" panose="020F0502020204030204" pitchFamily="34" charset="0"/>
                          <a:ea typeface="+mn-ea"/>
                          <a:cs typeface="Calibri" panose="020F0502020204030204" pitchFamily="34" charset="0"/>
                        </a:rPr>
                        <a:t>).</a:t>
                      </a:r>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p>
                      <a:pPr algn="just"/>
                      <a:r>
                        <a:rPr lang="vi-VN" sz="1500" kern="1200" dirty="0" smtClean="0">
                          <a:solidFill>
                            <a:schemeClr val="dk1"/>
                          </a:solidFill>
                          <a:effectLst/>
                          <a:latin typeface="Calibri" panose="020F0502020204030204" pitchFamily="34" charset="0"/>
                          <a:ea typeface="+mn-ea"/>
                          <a:cs typeface="Calibri" panose="020F0502020204030204" pitchFamily="34" charset="0"/>
                        </a:rPr>
                        <a:t>b) Phần dưới của mọi khoang của buồng thang bộ không nhiễm khói loại N2, khi các cửa trên đường thoát nạn từ các hành lang và sảnh trên tầng có cháy vào buồng thang bộ và từ nhà ra bên ngoài để mở, còn các cửa từ các hành lang và sảnh trên tất cả các tầng còn lại đều đóng kín.</a:t>
                      </a:r>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p>
                      <a:pPr algn="just"/>
                      <a:r>
                        <a:rPr lang="vi-VN" sz="1500" kern="1200" dirty="0" smtClean="0">
                          <a:solidFill>
                            <a:schemeClr val="dk1"/>
                          </a:solidFill>
                          <a:effectLst/>
                          <a:latin typeface="Calibri" panose="020F0502020204030204" pitchFamily="34" charset="0"/>
                          <a:ea typeface="+mn-ea"/>
                          <a:cs typeface="Calibri" panose="020F0502020204030204" pitchFamily="34" charset="0"/>
                        </a:rPr>
                        <a:t> </a:t>
                      </a:r>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p>
                      <a:pPr algn="just"/>
                      <a:r>
                        <a:rPr lang="vi-VN" sz="1500" kern="1200" dirty="0" smtClean="0">
                          <a:solidFill>
                            <a:schemeClr val="dk1"/>
                          </a:solidFill>
                          <a:effectLst/>
                          <a:latin typeface="Calibri" panose="020F0502020204030204" pitchFamily="34" charset="0"/>
                          <a:ea typeface="+mn-ea"/>
                          <a:cs typeface="Calibri" panose="020F0502020204030204" pitchFamily="34" charset="0"/>
                        </a:rPr>
                        <a:t> </a:t>
                      </a:r>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p>
                      <a:pPr algn="just"/>
                      <a:r>
                        <a:rPr lang="vi-VN" sz="1500" kern="1200" dirty="0" smtClean="0">
                          <a:solidFill>
                            <a:schemeClr val="dk1"/>
                          </a:solidFill>
                          <a:effectLst/>
                          <a:latin typeface="Calibri" panose="020F0502020204030204" pitchFamily="34" charset="0"/>
                          <a:ea typeface="+mn-ea"/>
                          <a:cs typeface="Calibri" panose="020F0502020204030204" pitchFamily="34" charset="0"/>
                        </a:rPr>
                        <a:t> </a:t>
                      </a:r>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p>
                      <a:pPr algn="just"/>
                      <a:endParaRPr lang="en-US" sz="1500" b="0" kern="1200" dirty="0">
                        <a:solidFill>
                          <a:schemeClr val="dk1"/>
                        </a:solidFill>
                        <a:effectLst/>
                        <a:latin typeface="Calibri" panose="020F0502020204030204" pitchFamily="34" charset="0"/>
                        <a:ea typeface="+mn-ea"/>
                        <a:cs typeface="Calibri" panose="020F0502020204030204" pitchFamily="34" charset="0"/>
                      </a:endParaRPr>
                    </a:p>
                  </a:txBody>
                  <a:tcPr/>
                </a:tc>
                <a:tc>
                  <a:txBody>
                    <a:bodyPr/>
                    <a:lstStyle/>
                    <a:p>
                      <a:pPr algn="just"/>
                      <a:r>
                        <a:rPr lang="vi-VN" sz="1500" b="1" kern="1200" dirty="0" smtClean="0">
                          <a:solidFill>
                            <a:schemeClr val="dk1"/>
                          </a:solidFill>
                          <a:effectLst/>
                          <a:latin typeface="Calibri" panose="020F0502020204030204" pitchFamily="34" charset="0"/>
                          <a:ea typeface="+mn-ea"/>
                          <a:cs typeface="Calibri" panose="020F0502020204030204" pitchFamily="34" charset="0"/>
                        </a:rPr>
                        <a:t>D.11</a:t>
                      </a:r>
                      <a:r>
                        <a:rPr lang="vi-VN" sz="1500" kern="1200" dirty="0" smtClean="0">
                          <a:solidFill>
                            <a:schemeClr val="dk1"/>
                          </a:solidFill>
                          <a:effectLst/>
                          <a:latin typeface="Calibri" panose="020F0502020204030204" pitchFamily="34" charset="0"/>
                          <a:ea typeface="+mn-ea"/>
                          <a:cs typeface="Calibri" panose="020F0502020204030204" pitchFamily="34" charset="0"/>
                        </a:rPr>
                        <a:t> Lưu lượng không khí cấp vào của hệ thống cấp không khí chống khói phải được tính toán bảo</a:t>
                      </a:r>
                      <a:r>
                        <a:rPr lang="en-US" sz="1500" kern="1200" baseline="0" dirty="0" smtClean="0">
                          <a:solidFill>
                            <a:schemeClr val="dk1"/>
                          </a:solidFill>
                          <a:effectLst/>
                          <a:latin typeface="Calibri" panose="020F0502020204030204" pitchFamily="34" charset="0"/>
                          <a:ea typeface="+mn-ea"/>
                          <a:cs typeface="Calibri" panose="020F0502020204030204" pitchFamily="34" charset="0"/>
                        </a:rPr>
                        <a:t> </a:t>
                      </a:r>
                      <a:r>
                        <a:rPr lang="vi-VN" sz="1500" kern="1200" dirty="0" smtClean="0">
                          <a:solidFill>
                            <a:schemeClr val="dk1"/>
                          </a:solidFill>
                          <a:effectLst/>
                          <a:latin typeface="Calibri" panose="020F0502020204030204" pitchFamily="34" charset="0"/>
                          <a:ea typeface="+mn-ea"/>
                          <a:cs typeface="Calibri" panose="020F0502020204030204" pitchFamily="34" charset="0"/>
                        </a:rPr>
                        <a:t>đảm </a:t>
                      </a:r>
                      <a:r>
                        <a:rPr lang="vi-VN" sz="1500" kern="1200" dirty="0" smtClean="0">
                          <a:solidFill>
                            <a:srgbClr val="FF0000"/>
                          </a:solidFill>
                          <a:effectLst/>
                          <a:latin typeface="Calibri" panose="020F0502020204030204" pitchFamily="34" charset="0"/>
                          <a:ea typeface="+mn-ea"/>
                          <a:cs typeface="Calibri" panose="020F0502020204030204" pitchFamily="34" charset="0"/>
                        </a:rPr>
                        <a:t>áp suất dư từ 20 Pa ÷ 50 Pa</a:t>
                      </a:r>
                      <a:r>
                        <a:rPr lang="vi-VN" sz="1500" kern="1200" dirty="0" smtClean="0">
                          <a:solidFill>
                            <a:schemeClr val="dk1"/>
                          </a:solidFill>
                          <a:effectLst/>
                          <a:latin typeface="Calibri" panose="020F0502020204030204" pitchFamily="34" charset="0"/>
                          <a:ea typeface="+mn-ea"/>
                          <a:cs typeface="Calibri" panose="020F0502020204030204" pitchFamily="34" charset="0"/>
                        </a:rPr>
                        <a:t> trong các khu vực sau:</a:t>
                      </a:r>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p>
                      <a:pPr algn="just"/>
                      <a:r>
                        <a:rPr lang="vi-VN" sz="1500" kern="1200" dirty="0" smtClean="0">
                          <a:solidFill>
                            <a:schemeClr val="dk1"/>
                          </a:solidFill>
                          <a:effectLst/>
                          <a:latin typeface="Calibri" panose="020F0502020204030204" pitchFamily="34" charset="0"/>
                          <a:ea typeface="+mn-ea"/>
                          <a:cs typeface="Calibri" panose="020F0502020204030204" pitchFamily="34" charset="0"/>
                        </a:rPr>
                        <a:t>a) Trong các giếng thang máy - khi tất cả các cửa giếng thang máy đều đóng, </a:t>
                      </a:r>
                      <a:r>
                        <a:rPr lang="vi-VN" sz="1500" kern="1200" dirty="0" smtClean="0">
                          <a:solidFill>
                            <a:srgbClr val="FF0000"/>
                          </a:solidFill>
                          <a:effectLst/>
                          <a:latin typeface="Calibri" panose="020F0502020204030204" pitchFamily="34" charset="0"/>
                          <a:ea typeface="+mn-ea"/>
                          <a:cs typeface="Calibri" panose="020F0502020204030204" pitchFamily="34" charset="0"/>
                        </a:rPr>
                        <a:t>trừ cửa tại tầng dừng</a:t>
                      </a:r>
                      <a:r>
                        <a:rPr lang="en-US" sz="1500" kern="1200" baseline="0" dirty="0" smtClean="0">
                          <a:solidFill>
                            <a:srgbClr val="FF0000"/>
                          </a:solidFill>
                          <a:effectLst/>
                          <a:latin typeface="Calibri" panose="020F0502020204030204" pitchFamily="34" charset="0"/>
                          <a:ea typeface="+mn-ea"/>
                          <a:cs typeface="Calibri" panose="020F0502020204030204" pitchFamily="34" charset="0"/>
                        </a:rPr>
                        <a:t> </a:t>
                      </a:r>
                      <a:r>
                        <a:rPr lang="vi-VN" sz="1500" kern="1200" dirty="0" smtClean="0">
                          <a:solidFill>
                            <a:srgbClr val="FF0000"/>
                          </a:solidFill>
                          <a:effectLst/>
                          <a:latin typeface="Calibri" panose="020F0502020204030204" pitchFamily="34" charset="0"/>
                          <a:ea typeface="+mn-ea"/>
                          <a:cs typeface="Calibri" panose="020F0502020204030204" pitchFamily="34" charset="0"/>
                        </a:rPr>
                        <a:t>chính của thang máy</a:t>
                      </a:r>
                      <a:r>
                        <a:rPr lang="vi-VN" sz="1500" kern="1200" dirty="0" smtClean="0">
                          <a:solidFill>
                            <a:schemeClr val="dk1"/>
                          </a:solidFill>
                          <a:effectLst/>
                          <a:latin typeface="Calibri" panose="020F0502020204030204" pitchFamily="34" charset="0"/>
                          <a:ea typeface="+mn-ea"/>
                          <a:cs typeface="Calibri" panose="020F0502020204030204" pitchFamily="34" charset="0"/>
                        </a:rPr>
                        <a:t>;</a:t>
                      </a:r>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p>
                      <a:pPr algn="just"/>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p>
                      <a:pPr algn="just"/>
                      <a:r>
                        <a:rPr lang="vi-VN" sz="1500" kern="1200" dirty="0" smtClean="0">
                          <a:solidFill>
                            <a:schemeClr val="dk1"/>
                          </a:solidFill>
                          <a:effectLst/>
                          <a:latin typeface="Calibri" panose="020F0502020204030204" pitchFamily="34" charset="0"/>
                          <a:ea typeface="+mn-ea"/>
                          <a:cs typeface="Calibri" panose="020F0502020204030204" pitchFamily="34" charset="0"/>
                        </a:rPr>
                        <a:t>b) Trong các buồng thang bộ loại N2, lấy </a:t>
                      </a:r>
                      <a:r>
                        <a:rPr lang="vi-VN" sz="1500" kern="1200" dirty="0" smtClean="0">
                          <a:solidFill>
                            <a:srgbClr val="FF0000"/>
                          </a:solidFill>
                          <a:effectLst/>
                          <a:latin typeface="Calibri" panose="020F0502020204030204" pitchFamily="34" charset="0"/>
                          <a:ea typeface="+mn-ea"/>
                          <a:cs typeface="Calibri" panose="020F0502020204030204" pitchFamily="34" charset="0"/>
                        </a:rPr>
                        <a:t>giá trị lưu lượng lớn hơn</a:t>
                      </a:r>
                      <a:r>
                        <a:rPr lang="vi-VN" sz="1500" kern="1200" dirty="0" smtClean="0">
                          <a:solidFill>
                            <a:schemeClr val="dk1"/>
                          </a:solidFill>
                          <a:effectLst/>
                          <a:latin typeface="Calibri" panose="020F0502020204030204" pitchFamily="34" charset="0"/>
                          <a:ea typeface="+mn-ea"/>
                          <a:cs typeface="Calibri" panose="020F0502020204030204" pitchFamily="34" charset="0"/>
                        </a:rPr>
                        <a:t> trong các </a:t>
                      </a:r>
                      <a:r>
                        <a:rPr lang="en-US" sz="1500" kern="1200" dirty="0" smtClean="0">
                          <a:solidFill>
                            <a:schemeClr val="dk1"/>
                          </a:solidFill>
                          <a:effectLst/>
                          <a:latin typeface="Calibri" panose="020F0502020204030204" pitchFamily="34" charset="0"/>
                          <a:ea typeface="+mn-ea"/>
                          <a:cs typeface="Calibri" panose="020F0502020204030204" pitchFamily="34" charset="0"/>
                        </a:rPr>
                        <a:t>TH</a:t>
                      </a:r>
                      <a:r>
                        <a:rPr lang="vi-VN" sz="1500" kern="1200" dirty="0" smtClean="0">
                          <a:solidFill>
                            <a:schemeClr val="dk1"/>
                          </a:solidFill>
                          <a:effectLst/>
                          <a:latin typeface="Calibri" panose="020F0502020204030204" pitchFamily="34" charset="0"/>
                          <a:ea typeface="+mn-ea"/>
                          <a:cs typeface="Calibri" panose="020F0502020204030204" pitchFamily="34" charset="0"/>
                        </a:rPr>
                        <a:t> sau:</a:t>
                      </a:r>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p>
                      <a:pPr marL="174625" indent="-174625" algn="just">
                        <a:buFontTx/>
                        <a:buChar char="-"/>
                      </a:pPr>
                      <a:r>
                        <a:rPr lang="vi-VN" sz="1500" kern="1200" dirty="0" smtClean="0">
                          <a:solidFill>
                            <a:schemeClr val="dk1"/>
                          </a:solidFill>
                          <a:effectLst/>
                          <a:latin typeface="Calibri" panose="020F0502020204030204" pitchFamily="34" charset="0"/>
                          <a:ea typeface="+mn-ea"/>
                          <a:cs typeface="Calibri" panose="020F0502020204030204" pitchFamily="34" charset="0"/>
                        </a:rPr>
                        <a:t>Trên tầng có cháy: Khi các cửa từ hành lang và sảnh vào đường thoát nạn dẫn vào buồng thang</a:t>
                      </a:r>
                      <a:r>
                        <a:rPr lang="en-US" sz="1500" kern="1200" baseline="0" dirty="0" smtClean="0">
                          <a:solidFill>
                            <a:schemeClr val="dk1"/>
                          </a:solidFill>
                          <a:effectLst/>
                          <a:latin typeface="Calibri" panose="020F0502020204030204" pitchFamily="34" charset="0"/>
                          <a:ea typeface="+mn-ea"/>
                          <a:cs typeface="Calibri" panose="020F0502020204030204" pitchFamily="34" charset="0"/>
                        </a:rPr>
                        <a:t> </a:t>
                      </a:r>
                      <a:r>
                        <a:rPr lang="vi-VN" sz="1500" kern="1200" dirty="0" smtClean="0">
                          <a:solidFill>
                            <a:schemeClr val="dk1"/>
                          </a:solidFill>
                          <a:effectLst/>
                          <a:latin typeface="Calibri" panose="020F0502020204030204" pitchFamily="34" charset="0"/>
                          <a:ea typeface="+mn-ea"/>
                          <a:cs typeface="Calibri" panose="020F0502020204030204" pitchFamily="34" charset="0"/>
                        </a:rPr>
                        <a:t>bộ đều mở, </a:t>
                      </a:r>
                      <a:r>
                        <a:rPr lang="vi-VN" sz="1500" kern="1200" dirty="0" smtClean="0">
                          <a:solidFill>
                            <a:srgbClr val="FF0000"/>
                          </a:solidFill>
                          <a:effectLst/>
                          <a:latin typeface="Calibri" panose="020F0502020204030204" pitchFamily="34" charset="0"/>
                          <a:ea typeface="+mn-ea"/>
                          <a:cs typeface="Calibri" panose="020F0502020204030204" pitchFamily="34" charset="0"/>
                        </a:rPr>
                        <a:t>hoặc các cửa từ các gian phòng trực tiếp vào buồng thang bộ đều mở</a:t>
                      </a:r>
                      <a:r>
                        <a:rPr lang="vi-VN" sz="1500" kern="1200" dirty="0" smtClean="0">
                          <a:solidFill>
                            <a:schemeClr val="dk1"/>
                          </a:solidFill>
                          <a:effectLst/>
                          <a:latin typeface="Calibri" panose="020F0502020204030204" pitchFamily="34" charset="0"/>
                          <a:ea typeface="+mn-ea"/>
                          <a:cs typeface="Calibri" panose="020F0502020204030204" pitchFamily="34" charset="0"/>
                        </a:rPr>
                        <a:t>;</a:t>
                      </a:r>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p>
                      <a:pPr marL="174625" indent="-174625" algn="just">
                        <a:buFontTx/>
                        <a:buChar char="-"/>
                      </a:pPr>
                      <a:r>
                        <a:rPr lang="vi-VN" sz="1500" kern="1200" dirty="0" smtClean="0">
                          <a:solidFill>
                            <a:srgbClr val="FF0000"/>
                          </a:solidFill>
                          <a:effectLst/>
                          <a:latin typeface="Calibri" panose="020F0502020204030204" pitchFamily="34" charset="0"/>
                          <a:ea typeface="+mn-ea"/>
                          <a:cs typeface="Calibri" panose="020F0502020204030204" pitchFamily="34" charset="0"/>
                        </a:rPr>
                        <a:t>Cửa từ trong nhà đi ra ngoài trời mở</a:t>
                      </a:r>
                      <a:r>
                        <a:rPr lang="vi-VN" sz="1500" kern="1200" dirty="0" smtClean="0">
                          <a:solidFill>
                            <a:schemeClr val="dk1"/>
                          </a:solidFill>
                          <a:effectLst/>
                          <a:latin typeface="Calibri" panose="020F0502020204030204" pitchFamily="34" charset="0"/>
                          <a:ea typeface="+mn-ea"/>
                          <a:cs typeface="Calibri" panose="020F0502020204030204" pitchFamily="34" charset="0"/>
                        </a:rPr>
                        <a:t>, còn tất cả các cửa khác dẫn từ hành lang và sảnh trên tất cả</a:t>
                      </a:r>
                      <a:r>
                        <a:rPr lang="en-US" sz="1500" kern="1200" baseline="0" dirty="0" smtClean="0">
                          <a:solidFill>
                            <a:schemeClr val="dk1"/>
                          </a:solidFill>
                          <a:effectLst/>
                          <a:latin typeface="Calibri" panose="020F0502020204030204" pitchFamily="34" charset="0"/>
                          <a:ea typeface="+mn-ea"/>
                          <a:cs typeface="Calibri" panose="020F0502020204030204" pitchFamily="34" charset="0"/>
                        </a:rPr>
                        <a:t> </a:t>
                      </a:r>
                      <a:r>
                        <a:rPr lang="vi-VN" sz="1500" kern="1200" dirty="0" smtClean="0">
                          <a:solidFill>
                            <a:schemeClr val="dk1"/>
                          </a:solidFill>
                          <a:effectLst/>
                          <a:latin typeface="Calibri" panose="020F0502020204030204" pitchFamily="34" charset="0"/>
                          <a:ea typeface="+mn-ea"/>
                          <a:cs typeface="Calibri" panose="020F0502020204030204" pitchFamily="34" charset="0"/>
                        </a:rPr>
                        <a:t>các tầng đều đóng</a:t>
                      </a:r>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txBody>
                  <a:tcPr/>
                </a:tc>
                <a:tc>
                  <a:txBody>
                    <a:bodyPr/>
                    <a:lstStyle/>
                    <a:p>
                      <a:pPr algn="just"/>
                      <a:r>
                        <a:rPr lang="en-US" sz="1500" i="1" dirty="0" err="1" smtClean="0">
                          <a:latin typeface="Calibri" panose="020F0502020204030204" pitchFamily="34" charset="0"/>
                          <a:ea typeface="Calibri" panose="020F0502020204030204" pitchFamily="34" charset="0"/>
                          <a:cs typeface="Calibri" panose="020F0502020204030204" pitchFamily="34" charset="0"/>
                        </a:rPr>
                        <a:t>Bổ</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sung</a:t>
                      </a:r>
                      <a:endParaRPr lang="en-US" sz="1500" i="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65272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0" y="832789"/>
            <a:ext cx="847310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2"/>
            </a:pPr>
            <a:r>
              <a:rPr lang="en-US" sz="20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SƠ LƯỢC CÁC LẦN BAN HÀNH MỚI QCVN GIAI ĐOẠN 2019-2023</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NHỮNG THAY ĐỔI CỦA HỆ THỐNG QUY CHUẨN VIỆT NAM NĂM 2022 - 2023</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8" name="Text Placeholder 7"/>
          <p:cNvSpPr txBox="1">
            <a:spLocks/>
          </p:cNvSpPr>
          <p:nvPr/>
        </p:nvSpPr>
        <p:spPr>
          <a:xfrm>
            <a:off x="704238" y="1440334"/>
            <a:ext cx="6906827"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lphaLcPeriod" startAt="3"/>
            </a:pPr>
            <a:r>
              <a:rPr lang="vi-VN"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Các QCVN đang được soát xét lại</a:t>
            </a:r>
            <a:endParaRPr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9" name="Oval 28"/>
          <p:cNvSpPr/>
          <p:nvPr/>
        </p:nvSpPr>
        <p:spPr>
          <a:xfrm>
            <a:off x="1898780" y="2312821"/>
            <a:ext cx="2155373" cy="9330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latin typeface="+mj-lt"/>
              </a:rPr>
              <a:t>QCVN 01:2019/BXD</a:t>
            </a:r>
            <a:endParaRPr lang="en-US" dirty="0">
              <a:latin typeface="+mj-lt"/>
            </a:endParaRPr>
          </a:p>
        </p:txBody>
      </p:sp>
      <p:sp>
        <p:nvSpPr>
          <p:cNvPr id="30" name="Oval 29"/>
          <p:cNvSpPr/>
          <p:nvPr/>
        </p:nvSpPr>
        <p:spPr>
          <a:xfrm>
            <a:off x="4697965" y="2315649"/>
            <a:ext cx="2155373" cy="9330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latin typeface="+mj-lt"/>
              </a:rPr>
              <a:t>QCVN 01:2021BXD</a:t>
            </a:r>
            <a:endParaRPr lang="en-US" dirty="0">
              <a:latin typeface="+mj-lt"/>
            </a:endParaRPr>
          </a:p>
        </p:txBody>
      </p:sp>
      <p:sp>
        <p:nvSpPr>
          <p:cNvPr id="31" name="Right Arrow 30"/>
          <p:cNvSpPr/>
          <p:nvPr/>
        </p:nvSpPr>
        <p:spPr>
          <a:xfrm>
            <a:off x="4054153" y="2655290"/>
            <a:ext cx="643812" cy="2052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7"/>
          <p:cNvSpPr txBox="1">
            <a:spLocks/>
          </p:cNvSpPr>
          <p:nvPr/>
        </p:nvSpPr>
        <p:spPr>
          <a:xfrm>
            <a:off x="704237" y="3665878"/>
            <a:ext cx="6906827"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lphaLcPeriod" startAt="4"/>
            </a:pPr>
            <a:r>
              <a:rPr lang="vi-VN"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An toàn trong xây dựng</a:t>
            </a:r>
            <a:endParaRPr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0" name="Oval 19"/>
          <p:cNvSpPr/>
          <p:nvPr/>
        </p:nvSpPr>
        <p:spPr>
          <a:xfrm>
            <a:off x="1898779" y="4686911"/>
            <a:ext cx="2155373" cy="9330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latin typeface="+mj-lt"/>
              </a:rPr>
              <a:t>QCVN 18:2014/BXD</a:t>
            </a:r>
            <a:endParaRPr lang="en-US" dirty="0">
              <a:latin typeface="+mj-lt"/>
            </a:endParaRPr>
          </a:p>
        </p:txBody>
      </p:sp>
      <p:sp>
        <p:nvSpPr>
          <p:cNvPr id="21" name="Right Arrow 20"/>
          <p:cNvSpPr/>
          <p:nvPr/>
        </p:nvSpPr>
        <p:spPr>
          <a:xfrm>
            <a:off x="4054153" y="5050804"/>
            <a:ext cx="643812" cy="2052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4697964" y="4682348"/>
            <a:ext cx="2155373" cy="9330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latin typeface="+mj-lt"/>
              </a:rPr>
              <a:t>QCVN 18:2021BXD</a:t>
            </a:r>
            <a:endParaRPr lang="en-US" dirty="0">
              <a:latin typeface="+mj-lt"/>
            </a:endParaRPr>
          </a:p>
        </p:txBody>
      </p:sp>
    </p:spTree>
    <p:extLst>
      <p:ext uri="{BB962C8B-B14F-4D97-AF65-F5344CB8AC3E}">
        <p14:creationId xmlns:p14="http://schemas.microsoft.com/office/powerpoint/2010/main" val="5049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8" grpId="0"/>
      <p:bldP spid="1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630240"/>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975326324"/>
              </p:ext>
            </p:extLst>
          </p:nvPr>
        </p:nvGraphicFramePr>
        <p:xfrm>
          <a:off x="32766" y="1074562"/>
          <a:ext cx="9111234" cy="5183012"/>
        </p:xfrm>
        <a:graphic>
          <a:graphicData uri="http://schemas.openxmlformats.org/drawingml/2006/table">
            <a:tbl>
              <a:tblPr firstRow="1" bandRow="1">
                <a:tableStyleId>{5C22544A-7EE6-4342-B048-85BDC9FD1C3A}</a:tableStyleId>
              </a:tblPr>
              <a:tblGrid>
                <a:gridCol w="625260">
                  <a:extLst>
                    <a:ext uri="{9D8B030D-6E8A-4147-A177-3AD203B41FA5}">
                      <a16:colId xmlns:a16="http://schemas.microsoft.com/office/drawing/2014/main" val="1411077708"/>
                    </a:ext>
                  </a:extLst>
                </a:gridCol>
                <a:gridCol w="863125">
                  <a:extLst>
                    <a:ext uri="{9D8B030D-6E8A-4147-A177-3AD203B41FA5}">
                      <a16:colId xmlns:a16="http://schemas.microsoft.com/office/drawing/2014/main" val="4040167514"/>
                    </a:ext>
                  </a:extLst>
                </a:gridCol>
                <a:gridCol w="3290131">
                  <a:extLst>
                    <a:ext uri="{9D8B030D-6E8A-4147-A177-3AD203B41FA5}">
                      <a16:colId xmlns:a16="http://schemas.microsoft.com/office/drawing/2014/main" val="20002"/>
                    </a:ext>
                  </a:extLst>
                </a:gridCol>
                <a:gridCol w="3509325">
                  <a:extLst>
                    <a:ext uri="{9D8B030D-6E8A-4147-A177-3AD203B41FA5}">
                      <a16:colId xmlns:a16="http://schemas.microsoft.com/office/drawing/2014/main" val="2589906493"/>
                    </a:ext>
                  </a:extLst>
                </a:gridCol>
                <a:gridCol w="823393">
                  <a:extLst>
                    <a:ext uri="{9D8B030D-6E8A-4147-A177-3AD203B41FA5}">
                      <a16:colId xmlns:a16="http://schemas.microsoft.com/office/drawing/2014/main" val="1894666468"/>
                    </a:ext>
                  </a:extLst>
                </a:gridCol>
              </a:tblGrid>
              <a:tr h="519572">
                <a:tc>
                  <a:txBody>
                    <a:bodyPr/>
                    <a:lstStyle/>
                    <a:p>
                      <a:pPr algn="ctr"/>
                      <a:r>
                        <a:rPr lang="en-US" sz="1500" dirty="0" err="1" smtClean="0"/>
                        <a:t>Điều</a:t>
                      </a:r>
                      <a:endParaRPr lang="en-US" sz="1500" dirty="0"/>
                    </a:p>
                  </a:txBody>
                  <a:tcPr/>
                </a:tc>
                <a:tc>
                  <a:txBody>
                    <a:bodyPr/>
                    <a:lstStyle/>
                    <a:p>
                      <a:pPr algn="ctr"/>
                      <a:endParaRPr lang="en-US"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06:2022/BXD</a:t>
                      </a:r>
                    </a:p>
                  </a:txBody>
                  <a:tcPr/>
                </a:tc>
                <a:tc>
                  <a:txBody>
                    <a:bodyPr/>
                    <a:lstStyle/>
                    <a:p>
                      <a:pPr algn="ctr"/>
                      <a:r>
                        <a:rPr lang="en-US" sz="1500" dirty="0" err="1" smtClean="0"/>
                        <a:t>Ghi</a:t>
                      </a:r>
                      <a:r>
                        <a:rPr lang="en-US" sz="1500" dirty="0" smtClean="0"/>
                        <a:t> </a:t>
                      </a:r>
                      <a:r>
                        <a:rPr lang="en-US" sz="1500" dirty="0" err="1" smtClean="0"/>
                        <a:t>chú</a:t>
                      </a:r>
                      <a:endParaRPr lang="en-US" sz="1500" dirty="0"/>
                    </a:p>
                  </a:txBody>
                  <a:tcPr/>
                </a:tc>
                <a:extLst>
                  <a:ext uri="{0D108BD9-81ED-4DB2-BD59-A6C34878D82A}">
                    <a16:rowId xmlns:a16="http://schemas.microsoft.com/office/drawing/2014/main" val="2393609304"/>
                  </a:ext>
                </a:extLst>
              </a:tr>
              <a:tr h="320040">
                <a:tc>
                  <a:txBody>
                    <a:bodyPr/>
                    <a:lstStyle/>
                    <a:p>
                      <a:r>
                        <a:rPr lang="en-US" sz="1500" dirty="0" smtClean="0">
                          <a:latin typeface="Calibri" panose="020F0502020204030204" pitchFamily="34" charset="0"/>
                          <a:ea typeface="Calibri" panose="020F0502020204030204" pitchFamily="34" charset="0"/>
                          <a:cs typeface="Calibri" panose="020F0502020204030204" pitchFamily="34" charset="0"/>
                        </a:rPr>
                        <a:t>D</a:t>
                      </a:r>
                      <a:r>
                        <a:rPr lang="vi-VN" sz="1500" dirty="0" smtClean="0">
                          <a:latin typeface="Calibri" panose="020F0502020204030204" pitchFamily="34" charset="0"/>
                          <a:ea typeface="Calibri" panose="020F0502020204030204" pitchFamily="34" charset="0"/>
                          <a:cs typeface="Calibri" panose="020F0502020204030204" pitchFamily="34" charset="0"/>
                        </a:rPr>
                        <a:t>.</a:t>
                      </a:r>
                      <a:r>
                        <a:rPr lang="en-US" sz="1500" dirty="0" smtClean="0">
                          <a:latin typeface="Calibri" panose="020F0502020204030204" pitchFamily="34" charset="0"/>
                          <a:ea typeface="Calibri" panose="020F0502020204030204" pitchFamily="34" charset="0"/>
                          <a:cs typeface="Calibri" panose="020F0502020204030204" pitchFamily="34" charset="0"/>
                        </a:rPr>
                        <a:t>11</a:t>
                      </a:r>
                      <a:endParaRPr lang="vi-VN" sz="1500" dirty="0" smtClean="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en-US" sz="1500" b="1" kern="1200" dirty="0" err="1" smtClean="0">
                          <a:solidFill>
                            <a:schemeClr val="dk1"/>
                          </a:solidFill>
                          <a:effectLst/>
                          <a:latin typeface="Calibri" panose="020F0502020204030204" pitchFamily="34" charset="0"/>
                          <a:ea typeface="+mn-ea"/>
                          <a:cs typeface="Calibri" panose="020F0502020204030204" pitchFamily="34" charset="0"/>
                        </a:rPr>
                        <a:t>Cấp</a:t>
                      </a:r>
                      <a:r>
                        <a:rPr lang="en-US" sz="1500" b="1" kern="120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dirty="0" err="1" smtClean="0">
                          <a:solidFill>
                            <a:schemeClr val="dk1"/>
                          </a:solidFill>
                          <a:effectLst/>
                          <a:latin typeface="Calibri" panose="020F0502020204030204" pitchFamily="34" charset="0"/>
                          <a:ea typeface="+mn-ea"/>
                          <a:cs typeface="Calibri" panose="020F0502020204030204" pitchFamily="34" charset="0"/>
                        </a:rPr>
                        <a:t>không</a:t>
                      </a:r>
                      <a:r>
                        <a:rPr lang="en-US" sz="1500" b="1" kern="120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dirty="0" err="1" smtClean="0">
                          <a:solidFill>
                            <a:schemeClr val="dk1"/>
                          </a:solidFill>
                          <a:effectLst/>
                          <a:latin typeface="Calibri" panose="020F0502020204030204" pitchFamily="34" charset="0"/>
                          <a:ea typeface="+mn-ea"/>
                          <a:cs typeface="Calibri" panose="020F0502020204030204" pitchFamily="34" charset="0"/>
                        </a:rPr>
                        <a:t>khí</a:t>
                      </a:r>
                      <a:r>
                        <a:rPr lang="en-US" sz="1500" b="1" kern="120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dirty="0" err="1" smtClean="0">
                          <a:solidFill>
                            <a:schemeClr val="dk1"/>
                          </a:solidFill>
                          <a:effectLst/>
                          <a:latin typeface="Calibri" panose="020F0502020204030204" pitchFamily="34" charset="0"/>
                          <a:ea typeface="+mn-ea"/>
                          <a:cs typeface="Calibri" panose="020F0502020204030204" pitchFamily="34" charset="0"/>
                        </a:rPr>
                        <a:t>bảo</a:t>
                      </a:r>
                      <a:r>
                        <a:rPr lang="en-US" sz="1500" b="1" kern="120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dirty="0" err="1" smtClean="0">
                          <a:solidFill>
                            <a:schemeClr val="dk1"/>
                          </a:solidFill>
                          <a:effectLst/>
                          <a:latin typeface="Calibri" panose="020F0502020204030204" pitchFamily="34" charset="0"/>
                          <a:ea typeface="+mn-ea"/>
                          <a:cs typeface="Calibri" panose="020F0502020204030204" pitchFamily="34" charset="0"/>
                        </a:rPr>
                        <a:t>vệ</a:t>
                      </a:r>
                      <a:r>
                        <a:rPr lang="en-US" sz="1500" b="1" kern="120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dirty="0" err="1" smtClean="0">
                          <a:solidFill>
                            <a:schemeClr val="dk1"/>
                          </a:solidFill>
                          <a:effectLst/>
                          <a:latin typeface="Calibri" panose="020F0502020204030204" pitchFamily="34" charset="0"/>
                          <a:ea typeface="+mn-ea"/>
                          <a:cs typeface="Calibri" panose="020F0502020204030204" pitchFamily="34" charset="0"/>
                        </a:rPr>
                        <a:t>chống</a:t>
                      </a:r>
                      <a:r>
                        <a:rPr lang="en-US" sz="1500" b="1" kern="120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dirty="0" err="1" smtClean="0">
                          <a:solidFill>
                            <a:schemeClr val="dk1"/>
                          </a:solidFill>
                          <a:effectLst/>
                          <a:latin typeface="Calibri" panose="020F0502020204030204" pitchFamily="34" charset="0"/>
                          <a:ea typeface="+mn-ea"/>
                          <a:cs typeface="Calibri" panose="020F0502020204030204" pitchFamily="34" charset="0"/>
                        </a:rPr>
                        <a:t>khói</a:t>
                      </a:r>
                      <a:endParaRPr lang="en-US" sz="1500" b="1"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1500" kern="1200" dirty="0" smtClean="0">
                          <a:solidFill>
                            <a:schemeClr val="dk1"/>
                          </a:solidFill>
                          <a:effectLst/>
                          <a:latin typeface="Calibri" panose="020F0502020204030204" pitchFamily="34" charset="0"/>
                          <a:ea typeface="+mn-ea"/>
                          <a:cs typeface="Calibri" panose="020F0502020204030204" pitchFamily="34" charset="0"/>
                        </a:rPr>
                        <a:t>c) Các khoang đệm trên tầng có cháy </a:t>
                      </a:r>
                      <a:r>
                        <a:rPr lang="vi-VN" sz="1500" kern="1200" dirty="0" smtClean="0">
                          <a:solidFill>
                            <a:srgbClr val="7030A0"/>
                          </a:solidFill>
                          <a:effectLst/>
                          <a:latin typeface="Calibri" panose="020F0502020204030204" pitchFamily="34" charset="0"/>
                          <a:ea typeface="+mn-ea"/>
                          <a:cs typeface="Calibri" panose="020F0502020204030204" pitchFamily="34" charset="0"/>
                        </a:rPr>
                        <a:t>trong các nhà có buồng thang bộ không nhiễm khói loại N3, khi lối vào hành lang hoặc sảnh tại các tầng hầm, phòng chờ thang máy và các khoang đệm trước thang máy có một cửa mở, còn ở tất cả những tầng khác cửa đều đóng</a:t>
                      </a:r>
                      <a:r>
                        <a:rPr lang="vi-VN" sz="1500" kern="1200" dirty="0" smtClean="0">
                          <a:solidFill>
                            <a:schemeClr val="dk1"/>
                          </a:solidFill>
                          <a:effectLst/>
                          <a:latin typeface="Calibri" panose="020F0502020204030204" pitchFamily="34" charset="0"/>
                          <a:ea typeface="+mn-ea"/>
                          <a:cs typeface="Calibri" panose="020F0502020204030204" pitchFamily="34" charset="0"/>
                        </a:rPr>
                        <a:t>.</a:t>
                      </a:r>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p>
                      <a:pPr algn="just"/>
                      <a:r>
                        <a:rPr lang="vi-VN" sz="1500" kern="1200" dirty="0" smtClean="0">
                          <a:solidFill>
                            <a:srgbClr val="7030A0"/>
                          </a:solidFill>
                          <a:effectLst/>
                          <a:latin typeface="Calibri" panose="020F0502020204030204" pitchFamily="34" charset="0"/>
                          <a:ea typeface="+mn-ea"/>
                          <a:cs typeface="Calibri" panose="020F0502020204030204" pitchFamily="34" charset="0"/>
                        </a:rPr>
                        <a:t>Lưu lượng cấp không khí vào khoang đệm trên </a:t>
                      </a:r>
                      <a:r>
                        <a:rPr lang="en-US" sz="1500" kern="1200" dirty="0" smtClean="0">
                          <a:solidFill>
                            <a:srgbClr val="7030A0"/>
                          </a:solidFill>
                          <a:effectLst/>
                          <a:latin typeface="Calibri" panose="020F0502020204030204" pitchFamily="34" charset="0"/>
                          <a:ea typeface="+mn-ea"/>
                          <a:cs typeface="Calibri" panose="020F0502020204030204" pitchFamily="34" charset="0"/>
                        </a:rPr>
                        <a:t>1</a:t>
                      </a:r>
                      <a:r>
                        <a:rPr lang="vi-VN" sz="1500" kern="1200" dirty="0" smtClean="0">
                          <a:solidFill>
                            <a:srgbClr val="7030A0"/>
                          </a:solidFill>
                          <a:effectLst/>
                          <a:latin typeface="Calibri" panose="020F0502020204030204" pitchFamily="34" charset="0"/>
                          <a:ea typeface="+mn-ea"/>
                          <a:cs typeface="Calibri" panose="020F0502020204030204" pitchFamily="34" charset="0"/>
                        </a:rPr>
                        <a:t> cửa mở phải được tính toán trong điều kiện gió thổi qua cửa có tốc độ trung bình (nhưng ≥ 1,3 m/s), và phải tính đến hiệu ứng tổ hợp của việc thổi khói ra ngoài. Lưu lượng cấp không khí vào một khoang đệm khi các cửa đóng phải xét đến lượng khí bị thất thoát do cửa không được kín khít</a:t>
                      </a:r>
                      <a:r>
                        <a:rPr lang="vi-VN" sz="1500" kern="1200" dirty="0" smtClean="0">
                          <a:solidFill>
                            <a:schemeClr val="dk1"/>
                          </a:solidFill>
                          <a:effectLst/>
                          <a:latin typeface="Calibri" panose="020F0502020204030204" pitchFamily="34" charset="0"/>
                          <a:ea typeface="+mn-ea"/>
                          <a:cs typeface="Calibri" panose="020F0502020204030204" pitchFamily="34" charset="0"/>
                        </a:rPr>
                        <a:t>.</a:t>
                      </a:r>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p>
                      <a:pPr algn="just"/>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p>
                      <a:pPr algn="just"/>
                      <a:r>
                        <a:rPr lang="vi-VN" sz="1500" kern="1200" dirty="0" smtClean="0">
                          <a:solidFill>
                            <a:schemeClr val="tx1"/>
                          </a:solidFill>
                          <a:effectLst/>
                          <a:latin typeface="Calibri" panose="020F0502020204030204" pitchFamily="34" charset="0"/>
                          <a:ea typeface="+mn-ea"/>
                          <a:cs typeface="Calibri" panose="020F0502020204030204" pitchFamily="34" charset="0"/>
                        </a:rPr>
                        <a:t>Độ dư của áp suất không khí phải được so sánh với không gian liền kề với gian phòng được bảo vệ.</a:t>
                      </a:r>
                      <a:endParaRPr lang="en-US" sz="1500" b="0" kern="1200" dirty="0">
                        <a:solidFill>
                          <a:schemeClr val="tx1"/>
                        </a:solidFill>
                        <a:effectLst/>
                        <a:latin typeface="Calibri" panose="020F0502020204030204" pitchFamily="34" charset="0"/>
                        <a:ea typeface="+mn-ea"/>
                        <a:cs typeface="Calibri" panose="020F0502020204030204" pitchFamily="34" charset="0"/>
                      </a:endParaRPr>
                    </a:p>
                  </a:txBody>
                  <a:tcPr/>
                </a:tc>
                <a:tc>
                  <a:txBody>
                    <a:bodyPr/>
                    <a:lstStyle/>
                    <a:p>
                      <a:pPr algn="just"/>
                      <a:r>
                        <a:rPr lang="vi-VN" sz="1500" kern="1200" dirty="0" smtClean="0">
                          <a:solidFill>
                            <a:schemeClr val="dk1"/>
                          </a:solidFill>
                          <a:effectLst/>
                          <a:latin typeface="Calibri" panose="020F0502020204030204" pitchFamily="34" charset="0"/>
                          <a:ea typeface="+mn-ea"/>
                          <a:cs typeface="Calibri" panose="020F0502020204030204" pitchFamily="34" charset="0"/>
                        </a:rPr>
                        <a:t>c) </a:t>
                      </a:r>
                      <a:r>
                        <a:rPr lang="vi-VN" sz="1500" kern="1200" dirty="0" smtClean="0">
                          <a:solidFill>
                            <a:srgbClr val="FF0000"/>
                          </a:solidFill>
                          <a:effectLst/>
                          <a:latin typeface="Calibri" panose="020F0502020204030204" pitchFamily="34" charset="0"/>
                          <a:ea typeface="+mn-ea"/>
                          <a:cs typeface="Calibri" panose="020F0502020204030204" pitchFamily="34" charset="0"/>
                        </a:rPr>
                        <a:t>Trong các khoang đệm ngăn cháy tại tầng có cháy (khi các cửa đều đóng</a:t>
                      </a:r>
                      <a:r>
                        <a:rPr lang="vi-VN" sz="1500" kern="1200" dirty="0" smtClean="0">
                          <a:solidFill>
                            <a:schemeClr val="dk1"/>
                          </a:solidFill>
                          <a:effectLst/>
                          <a:latin typeface="Calibri" panose="020F0502020204030204" pitchFamily="34" charset="0"/>
                          <a:ea typeface="+mn-ea"/>
                          <a:cs typeface="Calibri" panose="020F0502020204030204" pitchFamily="34" charset="0"/>
                        </a:rPr>
                        <a:t>).</a:t>
                      </a:r>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p>
                      <a:pPr algn="just"/>
                      <a:r>
                        <a:rPr lang="vi-VN" sz="1500" kern="1200" dirty="0" smtClean="0">
                          <a:solidFill>
                            <a:schemeClr val="dk1"/>
                          </a:solidFill>
                          <a:effectLst/>
                          <a:latin typeface="Calibri" panose="020F0502020204030204" pitchFamily="34" charset="0"/>
                          <a:ea typeface="+mn-ea"/>
                          <a:cs typeface="Calibri" panose="020F0502020204030204" pitchFamily="34" charset="0"/>
                        </a:rPr>
                        <a:t> </a:t>
                      </a:r>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p>
                      <a:pPr algn="just"/>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p>
                      <a:pPr algn="just"/>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p>
                      <a:pPr algn="just"/>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p>
                      <a:pPr algn="just"/>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p>
                      <a:pPr algn="just"/>
                      <a:r>
                        <a:rPr lang="vi-VN" sz="1500" kern="1200" dirty="0" smtClean="0">
                          <a:solidFill>
                            <a:srgbClr val="FF0000"/>
                          </a:solidFill>
                          <a:effectLst/>
                          <a:latin typeface="Calibri" panose="020F0502020204030204" pitchFamily="34" charset="0"/>
                          <a:ea typeface="+mn-ea"/>
                          <a:cs typeface="Calibri" panose="020F0502020204030204" pitchFamily="34" charset="0"/>
                        </a:rPr>
                        <a:t>Lưu lượng không khí cấp vào các khoang đệm ngăn cháy trên lối vào các buồng thang bộ N2 hoặc N3, vào các cầu thang bộ loại 2, trên các lối vào sảnh thông tầng từ các tầng hầm và nửa hầm, trước sảnh thang máy của các ga ra ngầm, cần được tính toán bảo đảm điều kiện vận tốc dòng khí qua lỗ cửa mở ≥1,3 m/s, có xét đến hoạt động đồng thời của hệ thống hút xả khói</a:t>
                      </a:r>
                      <a:r>
                        <a:rPr lang="vi-VN" sz="1500" kern="1200" dirty="0" smtClean="0">
                          <a:solidFill>
                            <a:schemeClr val="dk1"/>
                          </a:solidFill>
                          <a:effectLst/>
                          <a:latin typeface="Calibri" panose="020F0502020204030204" pitchFamily="34" charset="0"/>
                          <a:ea typeface="+mn-ea"/>
                          <a:cs typeface="Calibri" panose="020F0502020204030204" pitchFamily="34" charset="0"/>
                        </a:rPr>
                        <a:t>.</a:t>
                      </a:r>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p>
                      <a:pPr algn="just"/>
                      <a:r>
                        <a:rPr lang="vi-VN" sz="1500" kern="1200" dirty="0" smtClean="0">
                          <a:solidFill>
                            <a:schemeClr val="dk1"/>
                          </a:solidFill>
                          <a:effectLst/>
                          <a:latin typeface="Calibri" panose="020F0502020204030204" pitchFamily="34" charset="0"/>
                          <a:ea typeface="+mn-ea"/>
                          <a:cs typeface="Calibri" panose="020F0502020204030204" pitchFamily="34" charset="0"/>
                        </a:rPr>
                        <a:t>Giá trị áp suất dương được xác định so với các gian phòng lân cận phòng được bảo vệ</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txBody>
                  <a:tcPr/>
                </a:tc>
                <a:tc>
                  <a:txBody>
                    <a:bodyPr/>
                    <a:lstStyle/>
                    <a:p>
                      <a:pPr algn="just"/>
                      <a:r>
                        <a:rPr lang="en-US" sz="1500" i="1" dirty="0" err="1" smtClean="0">
                          <a:latin typeface="Calibri" panose="020F0502020204030204" pitchFamily="34" charset="0"/>
                          <a:ea typeface="Calibri" panose="020F0502020204030204" pitchFamily="34" charset="0"/>
                          <a:cs typeface="Calibri" panose="020F0502020204030204" pitchFamily="34" charset="0"/>
                        </a:rPr>
                        <a:t>Điều</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ea typeface="Calibri" panose="020F0502020204030204" pitchFamily="34" charset="0"/>
                          <a:cs typeface="Calibri" panose="020F0502020204030204" pitchFamily="34" charset="0"/>
                        </a:rPr>
                        <a:t>chỉnh</a:t>
                      </a:r>
                      <a:endParaRPr lang="en-US" sz="1500" i="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72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630240"/>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891489117"/>
              </p:ext>
            </p:extLst>
          </p:nvPr>
        </p:nvGraphicFramePr>
        <p:xfrm>
          <a:off x="0" y="1681314"/>
          <a:ext cx="9111234" cy="4347317"/>
        </p:xfrm>
        <a:graphic>
          <a:graphicData uri="http://schemas.openxmlformats.org/drawingml/2006/table">
            <a:tbl>
              <a:tblPr firstRow="1" bandRow="1">
                <a:tableStyleId>{5C22544A-7EE6-4342-B048-85BDC9FD1C3A}</a:tableStyleId>
              </a:tblPr>
              <a:tblGrid>
                <a:gridCol w="625260">
                  <a:extLst>
                    <a:ext uri="{9D8B030D-6E8A-4147-A177-3AD203B41FA5}">
                      <a16:colId xmlns:a16="http://schemas.microsoft.com/office/drawing/2014/main" val="1411077708"/>
                    </a:ext>
                  </a:extLst>
                </a:gridCol>
                <a:gridCol w="752030">
                  <a:extLst>
                    <a:ext uri="{9D8B030D-6E8A-4147-A177-3AD203B41FA5}">
                      <a16:colId xmlns:a16="http://schemas.microsoft.com/office/drawing/2014/main" val="4040167514"/>
                    </a:ext>
                  </a:extLst>
                </a:gridCol>
                <a:gridCol w="3230310">
                  <a:extLst>
                    <a:ext uri="{9D8B030D-6E8A-4147-A177-3AD203B41FA5}">
                      <a16:colId xmlns:a16="http://schemas.microsoft.com/office/drawing/2014/main" val="20002"/>
                    </a:ext>
                  </a:extLst>
                </a:gridCol>
                <a:gridCol w="3680241">
                  <a:extLst>
                    <a:ext uri="{9D8B030D-6E8A-4147-A177-3AD203B41FA5}">
                      <a16:colId xmlns:a16="http://schemas.microsoft.com/office/drawing/2014/main" val="2589906493"/>
                    </a:ext>
                  </a:extLst>
                </a:gridCol>
                <a:gridCol w="823393">
                  <a:extLst>
                    <a:ext uri="{9D8B030D-6E8A-4147-A177-3AD203B41FA5}">
                      <a16:colId xmlns:a16="http://schemas.microsoft.com/office/drawing/2014/main" val="1894666468"/>
                    </a:ext>
                  </a:extLst>
                </a:gridCol>
              </a:tblGrid>
              <a:tr h="369677">
                <a:tc>
                  <a:txBody>
                    <a:bodyPr/>
                    <a:lstStyle/>
                    <a:p>
                      <a:pPr algn="ctr"/>
                      <a:r>
                        <a:rPr lang="en-US" sz="1500" dirty="0" err="1" smtClean="0"/>
                        <a:t>Điều</a:t>
                      </a:r>
                      <a:endParaRPr lang="en-US" sz="1500" dirty="0"/>
                    </a:p>
                  </a:txBody>
                  <a:tcPr/>
                </a:tc>
                <a:tc>
                  <a:txBody>
                    <a:bodyPr/>
                    <a:lstStyle/>
                    <a:p>
                      <a:pPr algn="ctr"/>
                      <a:endParaRPr lang="en-US"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06:2022/BXD</a:t>
                      </a:r>
                    </a:p>
                  </a:txBody>
                  <a:tcPr/>
                </a:tc>
                <a:tc>
                  <a:txBody>
                    <a:bodyPr/>
                    <a:lstStyle/>
                    <a:p>
                      <a:pPr algn="ctr"/>
                      <a:r>
                        <a:rPr lang="en-US" sz="1500" dirty="0" err="1" smtClean="0"/>
                        <a:t>Ghi</a:t>
                      </a:r>
                      <a:r>
                        <a:rPr lang="en-US" sz="1500" dirty="0" smtClean="0"/>
                        <a:t> </a:t>
                      </a:r>
                      <a:r>
                        <a:rPr lang="en-US" sz="1500" dirty="0" err="1" smtClean="0"/>
                        <a:t>chú</a:t>
                      </a:r>
                      <a:endParaRPr lang="en-US" sz="1500" dirty="0"/>
                    </a:p>
                  </a:txBody>
                  <a:tcPr/>
                </a:tc>
                <a:extLst>
                  <a:ext uri="{0D108BD9-81ED-4DB2-BD59-A6C34878D82A}">
                    <a16:rowId xmlns:a16="http://schemas.microsoft.com/office/drawing/2014/main" val="2393609304"/>
                  </a:ext>
                </a:extLst>
              </a:tr>
              <a:tr h="320040">
                <a:tc>
                  <a:txBody>
                    <a:bodyPr/>
                    <a:lstStyle/>
                    <a:p>
                      <a:r>
                        <a:rPr lang="en-US" sz="1500" dirty="0" smtClean="0">
                          <a:latin typeface="Calibri" panose="020F0502020204030204" pitchFamily="34" charset="0"/>
                          <a:ea typeface="Calibri" panose="020F0502020204030204" pitchFamily="34" charset="0"/>
                          <a:cs typeface="Calibri" panose="020F0502020204030204" pitchFamily="34" charset="0"/>
                        </a:rPr>
                        <a:t>D</a:t>
                      </a:r>
                      <a:r>
                        <a:rPr lang="vi-VN" sz="1500" dirty="0" smtClean="0">
                          <a:latin typeface="Calibri" panose="020F0502020204030204" pitchFamily="34" charset="0"/>
                          <a:ea typeface="Calibri" panose="020F0502020204030204" pitchFamily="34" charset="0"/>
                          <a:cs typeface="Calibri" panose="020F0502020204030204" pitchFamily="34" charset="0"/>
                        </a:rPr>
                        <a:t>.</a:t>
                      </a:r>
                      <a:r>
                        <a:rPr lang="en-US" sz="1500" dirty="0" smtClean="0">
                          <a:latin typeface="Calibri" panose="020F0502020204030204" pitchFamily="34" charset="0"/>
                          <a:ea typeface="Calibri" panose="020F0502020204030204" pitchFamily="34" charset="0"/>
                          <a:cs typeface="Calibri" panose="020F0502020204030204" pitchFamily="34" charset="0"/>
                        </a:rPr>
                        <a:t>13</a:t>
                      </a:r>
                      <a:endParaRPr lang="vi-VN" sz="1500" dirty="0" smtClean="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en-US" sz="1500" b="1" kern="1200" dirty="0" smtClean="0">
                          <a:solidFill>
                            <a:schemeClr val="dk1"/>
                          </a:solidFill>
                          <a:effectLst/>
                          <a:latin typeface="Calibri" panose="020F0502020204030204" pitchFamily="34" charset="0"/>
                          <a:ea typeface="+mn-ea"/>
                          <a:cs typeface="Calibri" panose="020F0502020204030204" pitchFamily="34" charset="0"/>
                        </a:rPr>
                        <a:t>HT </a:t>
                      </a:r>
                      <a:r>
                        <a:rPr lang="en-US" sz="1500" b="1" kern="1200" dirty="0" err="1" smtClean="0">
                          <a:solidFill>
                            <a:schemeClr val="dk1"/>
                          </a:solidFill>
                          <a:effectLst/>
                          <a:latin typeface="Calibri" panose="020F0502020204030204" pitchFamily="34" charset="0"/>
                          <a:ea typeface="+mn-ea"/>
                          <a:cs typeface="Calibri" panose="020F0502020204030204" pitchFamily="34" charset="0"/>
                        </a:rPr>
                        <a:t>Cấp</a:t>
                      </a:r>
                      <a:r>
                        <a:rPr lang="en-US" sz="1500" b="1" kern="120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dirty="0" err="1" smtClean="0">
                          <a:solidFill>
                            <a:schemeClr val="dk1"/>
                          </a:solidFill>
                          <a:effectLst/>
                          <a:latin typeface="Calibri" panose="020F0502020204030204" pitchFamily="34" charset="0"/>
                          <a:ea typeface="+mn-ea"/>
                          <a:cs typeface="Calibri" panose="020F0502020204030204" pitchFamily="34" charset="0"/>
                        </a:rPr>
                        <a:t>không</a:t>
                      </a:r>
                      <a:r>
                        <a:rPr lang="en-US" sz="1500" b="1" kern="120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dirty="0" err="1" smtClean="0">
                          <a:solidFill>
                            <a:schemeClr val="dk1"/>
                          </a:solidFill>
                          <a:effectLst/>
                          <a:latin typeface="Calibri" panose="020F0502020204030204" pitchFamily="34" charset="0"/>
                          <a:ea typeface="+mn-ea"/>
                          <a:cs typeface="Calibri" panose="020F0502020204030204" pitchFamily="34" charset="0"/>
                        </a:rPr>
                        <a:t>khí</a:t>
                      </a:r>
                      <a:r>
                        <a:rPr lang="en-US" sz="1500" b="1" kern="120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dirty="0" err="1" smtClean="0">
                          <a:solidFill>
                            <a:schemeClr val="dk1"/>
                          </a:solidFill>
                          <a:effectLst/>
                          <a:latin typeface="Calibri" panose="020F0502020204030204" pitchFamily="34" charset="0"/>
                          <a:ea typeface="+mn-ea"/>
                          <a:cs typeface="Calibri" panose="020F0502020204030204" pitchFamily="34" charset="0"/>
                        </a:rPr>
                        <a:t>chống</a:t>
                      </a:r>
                      <a:r>
                        <a:rPr lang="en-US" sz="1500" b="1" kern="120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dirty="0" err="1" smtClean="0">
                          <a:solidFill>
                            <a:schemeClr val="dk1"/>
                          </a:solidFill>
                          <a:effectLst/>
                          <a:latin typeface="Calibri" panose="020F0502020204030204" pitchFamily="34" charset="0"/>
                          <a:ea typeface="+mn-ea"/>
                          <a:cs typeface="Calibri" panose="020F0502020204030204" pitchFamily="34" charset="0"/>
                        </a:rPr>
                        <a:t>khói</a:t>
                      </a:r>
                      <a:endParaRPr lang="en-US" sz="1500" b="1"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en-US" sz="1500" b="0" kern="1200" dirty="0" err="1" smtClean="0">
                          <a:solidFill>
                            <a:schemeClr val="tx1"/>
                          </a:solidFill>
                          <a:effectLst/>
                          <a:latin typeface="Calibri" panose="020F0502020204030204" pitchFamily="34" charset="0"/>
                          <a:ea typeface="+mn-ea"/>
                          <a:cs typeface="Calibri" panose="020F0502020204030204" pitchFamily="34" charset="0"/>
                        </a:rPr>
                        <a:t>Không</a:t>
                      </a:r>
                      <a:r>
                        <a:rPr lang="en-US" sz="1500" b="0" kern="1200" baseline="0" dirty="0" smtClean="0">
                          <a:solidFill>
                            <a:schemeClr val="tx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tx1"/>
                          </a:solidFill>
                          <a:effectLst/>
                          <a:latin typeface="Calibri" panose="020F0502020204030204" pitchFamily="34" charset="0"/>
                          <a:ea typeface="+mn-ea"/>
                          <a:cs typeface="Calibri" panose="020F0502020204030204" pitchFamily="34" charset="0"/>
                        </a:rPr>
                        <a:t>quy</a:t>
                      </a:r>
                      <a:r>
                        <a:rPr lang="en-US" sz="1500" b="0" kern="1200" baseline="0" dirty="0" smtClean="0">
                          <a:solidFill>
                            <a:schemeClr val="tx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tx1"/>
                          </a:solidFill>
                          <a:effectLst/>
                          <a:latin typeface="Calibri" panose="020F0502020204030204" pitchFamily="34" charset="0"/>
                          <a:ea typeface="+mn-ea"/>
                          <a:cs typeface="Calibri" panose="020F0502020204030204" pitchFamily="34" charset="0"/>
                        </a:rPr>
                        <a:t>định</a:t>
                      </a:r>
                      <a:endParaRPr lang="en-US" sz="1500" b="0" kern="1200" dirty="0">
                        <a:solidFill>
                          <a:schemeClr val="tx1"/>
                        </a:solidFill>
                        <a:effectLst/>
                        <a:latin typeface="Calibri" panose="020F0502020204030204" pitchFamily="34" charset="0"/>
                        <a:ea typeface="+mn-ea"/>
                        <a:cs typeface="Calibri" panose="020F0502020204030204" pitchFamily="34" charset="0"/>
                      </a:endParaRPr>
                    </a:p>
                  </a:txBody>
                  <a:tcPr/>
                </a:tc>
                <a:tc>
                  <a:txBody>
                    <a:bodyPr/>
                    <a:lstStyle/>
                    <a:p>
                      <a:pPr algn="just"/>
                      <a:r>
                        <a:rPr lang="vi-VN" sz="1500" b="1" kern="1200" dirty="0" smtClean="0">
                          <a:solidFill>
                            <a:schemeClr val="dk1"/>
                          </a:solidFill>
                          <a:effectLst/>
                          <a:latin typeface="Calibri" panose="020F0502020204030204" pitchFamily="34" charset="0"/>
                          <a:ea typeface="+mn-ea"/>
                          <a:cs typeface="Calibri" panose="020F0502020204030204" pitchFamily="34" charset="0"/>
                        </a:rPr>
                        <a:t>D.13</a:t>
                      </a:r>
                      <a:r>
                        <a:rPr lang="vi-VN" sz="1500" kern="1200" dirty="0" smtClean="0">
                          <a:solidFill>
                            <a:schemeClr val="dk1"/>
                          </a:solidFill>
                          <a:effectLst/>
                          <a:latin typeface="Calibri" panose="020F0502020204030204" pitchFamily="34" charset="0"/>
                          <a:ea typeface="+mn-ea"/>
                          <a:cs typeface="Calibri" panose="020F0502020204030204" pitchFamily="34" charset="0"/>
                        </a:rPr>
                        <a:t> </a:t>
                      </a:r>
                      <a:r>
                        <a:rPr lang="vi-VN" sz="1500" kern="1200" dirty="0" smtClean="0">
                          <a:solidFill>
                            <a:srgbClr val="FF0000"/>
                          </a:solidFill>
                          <a:effectLst/>
                          <a:latin typeface="Calibri" panose="020F0502020204030204" pitchFamily="34" charset="0"/>
                          <a:ea typeface="+mn-ea"/>
                          <a:cs typeface="Calibri" panose="020F0502020204030204" pitchFamily="34" charset="0"/>
                        </a:rPr>
                        <a:t>Hệ thống cấp không khí chống khói phải thỏa mãn các điều kiện sau:</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p>
                      <a:pPr algn="just"/>
                      <a:r>
                        <a:rPr lang="vi-VN" sz="1500" kern="1200" dirty="0" smtClean="0">
                          <a:solidFill>
                            <a:srgbClr val="FF0000"/>
                          </a:solidFill>
                          <a:effectLst/>
                          <a:latin typeface="Calibri" panose="020F0502020204030204" pitchFamily="34" charset="0"/>
                          <a:ea typeface="+mn-ea"/>
                          <a:cs typeface="Calibri" panose="020F0502020204030204" pitchFamily="34" charset="0"/>
                        </a:rPr>
                        <a:t>a) Các quạt đẩy có thể được lắp đặt tại các vị trí sau:</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p>
                      <a:pPr marL="174625" lvl="0" indent="-174625" algn="just">
                        <a:buFontTx/>
                        <a:buChar char="-"/>
                      </a:pPr>
                      <a:r>
                        <a:rPr lang="vi-VN" sz="1500" kern="1200" dirty="0" smtClean="0">
                          <a:solidFill>
                            <a:srgbClr val="FF0000"/>
                          </a:solidFill>
                          <a:effectLst/>
                          <a:latin typeface="Calibri" panose="020F0502020204030204" pitchFamily="34" charset="0"/>
                          <a:ea typeface="+mn-ea"/>
                          <a:cs typeface="Calibri" panose="020F0502020204030204" pitchFamily="34" charset="0"/>
                        </a:rPr>
                        <a:t>Trong các gian phòng không có các loại quạt khác, với giới hạn chịu lửa của kết cấu bao che không thấp hơn giới hạn chịu lửa yêu cầu đối với các kết cấu giao cắt với đường ống;</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p>
                      <a:pPr marL="174625" lvl="0" indent="-174625" algn="just">
                        <a:buFontTx/>
                        <a:buChar char="-"/>
                      </a:pPr>
                      <a:r>
                        <a:rPr lang="vi-VN" sz="1500" kern="1200" dirty="0" smtClean="0">
                          <a:solidFill>
                            <a:srgbClr val="FF0000"/>
                          </a:solidFill>
                          <a:effectLst/>
                          <a:latin typeface="Calibri" panose="020F0502020204030204" pitchFamily="34" charset="0"/>
                          <a:ea typeface="+mn-ea"/>
                          <a:cs typeface="Calibri" panose="020F0502020204030204" pitchFamily="34" charset="0"/>
                        </a:rPr>
                        <a:t>Trong phạm vi một khoang cháy: trong các gian phòng chứa </a:t>
                      </a:r>
                      <a:r>
                        <a:rPr lang="en-US" sz="1500" kern="1200" dirty="0" smtClean="0">
                          <a:solidFill>
                            <a:srgbClr val="FF0000"/>
                          </a:solidFill>
                          <a:effectLst/>
                          <a:latin typeface="Calibri" panose="020F0502020204030204" pitchFamily="34" charset="0"/>
                          <a:ea typeface="+mn-ea"/>
                          <a:cs typeface="Calibri" panose="020F0502020204030204" pitchFamily="34" charset="0"/>
                        </a:rPr>
                        <a:t>HT</a:t>
                      </a:r>
                      <a:r>
                        <a:rPr lang="vi-VN" sz="1500" kern="1200" dirty="0" smtClean="0">
                          <a:solidFill>
                            <a:srgbClr val="FF0000"/>
                          </a:solidFill>
                          <a:effectLst/>
                          <a:latin typeface="Calibri" panose="020F0502020204030204" pitchFamily="34" charset="0"/>
                          <a:ea typeface="+mn-ea"/>
                          <a:cs typeface="Calibri" panose="020F0502020204030204" pitchFamily="34" charset="0"/>
                        </a:rPr>
                        <a:t> cấp không khí vào của hệ thống thông gió chung nếu thỏa mãn yêu cầu của tiêu chuẩn thiết kế, hoặc lắp đặt trực tiếp trong các buồng thang bộ, hành lang và các khoang đệm ngăn cháy;</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p>
                      <a:pPr marL="174625" lvl="0" indent="-174625" algn="just">
                        <a:buFontTx/>
                        <a:buChar char="-"/>
                      </a:pPr>
                      <a:r>
                        <a:rPr lang="vi-VN" sz="1500" kern="1200" dirty="0" smtClean="0">
                          <a:solidFill>
                            <a:srgbClr val="FF0000"/>
                          </a:solidFill>
                          <a:effectLst/>
                          <a:latin typeface="Calibri" panose="020F0502020204030204" pitchFamily="34" charset="0"/>
                          <a:ea typeface="+mn-ea"/>
                          <a:cs typeface="Calibri" panose="020F0502020204030204" pitchFamily="34" charset="0"/>
                        </a:rPr>
                        <a:t>Trên mái và ngoài nhà, với kết cấu bao che tránh sự tiếp cận của người lạ.</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txBody>
                  <a:tcPr/>
                </a:tc>
                <a:tc>
                  <a:txBody>
                    <a:bodyPr/>
                    <a:lstStyle/>
                    <a:p>
                      <a:pPr algn="just"/>
                      <a:r>
                        <a:rPr lang="en-US" sz="1500" i="1" dirty="0" err="1" smtClean="0">
                          <a:latin typeface="Calibri" panose="020F0502020204030204" pitchFamily="34" charset="0"/>
                          <a:ea typeface="Calibri" panose="020F0502020204030204" pitchFamily="34" charset="0"/>
                          <a:cs typeface="Calibri" panose="020F0502020204030204" pitchFamily="34" charset="0"/>
                        </a:rPr>
                        <a:t>Bổ</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sung</a:t>
                      </a:r>
                      <a:endParaRPr lang="en-US" sz="1500" i="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194620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630240"/>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734089641"/>
              </p:ext>
            </p:extLst>
          </p:nvPr>
        </p:nvGraphicFramePr>
        <p:xfrm>
          <a:off x="32766" y="1074562"/>
          <a:ext cx="9111234" cy="5718917"/>
        </p:xfrm>
        <a:graphic>
          <a:graphicData uri="http://schemas.openxmlformats.org/drawingml/2006/table">
            <a:tbl>
              <a:tblPr firstRow="1" bandRow="1">
                <a:tableStyleId>{5C22544A-7EE6-4342-B048-85BDC9FD1C3A}</a:tableStyleId>
              </a:tblPr>
              <a:tblGrid>
                <a:gridCol w="625260">
                  <a:extLst>
                    <a:ext uri="{9D8B030D-6E8A-4147-A177-3AD203B41FA5}">
                      <a16:colId xmlns:a16="http://schemas.microsoft.com/office/drawing/2014/main" val="1411077708"/>
                    </a:ext>
                  </a:extLst>
                </a:gridCol>
                <a:gridCol w="752030">
                  <a:extLst>
                    <a:ext uri="{9D8B030D-6E8A-4147-A177-3AD203B41FA5}">
                      <a16:colId xmlns:a16="http://schemas.microsoft.com/office/drawing/2014/main" val="4040167514"/>
                    </a:ext>
                  </a:extLst>
                </a:gridCol>
                <a:gridCol w="2939753">
                  <a:extLst>
                    <a:ext uri="{9D8B030D-6E8A-4147-A177-3AD203B41FA5}">
                      <a16:colId xmlns:a16="http://schemas.microsoft.com/office/drawing/2014/main" val="20002"/>
                    </a:ext>
                  </a:extLst>
                </a:gridCol>
                <a:gridCol w="3970798">
                  <a:extLst>
                    <a:ext uri="{9D8B030D-6E8A-4147-A177-3AD203B41FA5}">
                      <a16:colId xmlns:a16="http://schemas.microsoft.com/office/drawing/2014/main" val="2589906493"/>
                    </a:ext>
                  </a:extLst>
                </a:gridCol>
                <a:gridCol w="823393">
                  <a:extLst>
                    <a:ext uri="{9D8B030D-6E8A-4147-A177-3AD203B41FA5}">
                      <a16:colId xmlns:a16="http://schemas.microsoft.com/office/drawing/2014/main" val="1894666468"/>
                    </a:ext>
                  </a:extLst>
                </a:gridCol>
              </a:tblGrid>
              <a:tr h="369677">
                <a:tc>
                  <a:txBody>
                    <a:bodyPr/>
                    <a:lstStyle/>
                    <a:p>
                      <a:pPr algn="ctr"/>
                      <a:r>
                        <a:rPr lang="en-US" sz="1500" dirty="0" err="1" smtClean="0"/>
                        <a:t>Điều</a:t>
                      </a:r>
                      <a:endParaRPr lang="en-US" sz="1500" dirty="0"/>
                    </a:p>
                  </a:txBody>
                  <a:tcPr/>
                </a:tc>
                <a:tc>
                  <a:txBody>
                    <a:bodyPr/>
                    <a:lstStyle/>
                    <a:p>
                      <a:pPr algn="ctr"/>
                      <a:endParaRPr lang="en-US"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06:2022/BXD</a:t>
                      </a:r>
                    </a:p>
                  </a:txBody>
                  <a:tcPr/>
                </a:tc>
                <a:tc>
                  <a:txBody>
                    <a:bodyPr/>
                    <a:lstStyle/>
                    <a:p>
                      <a:pPr algn="ctr"/>
                      <a:r>
                        <a:rPr lang="en-US" sz="1500" dirty="0" err="1" smtClean="0"/>
                        <a:t>Ghi</a:t>
                      </a:r>
                      <a:r>
                        <a:rPr lang="en-US" sz="1500" dirty="0" smtClean="0"/>
                        <a:t> </a:t>
                      </a:r>
                      <a:r>
                        <a:rPr lang="en-US" sz="1500" dirty="0" err="1" smtClean="0"/>
                        <a:t>chú</a:t>
                      </a:r>
                      <a:endParaRPr lang="en-US" sz="1500" dirty="0"/>
                    </a:p>
                  </a:txBody>
                  <a:tcPr/>
                </a:tc>
                <a:extLst>
                  <a:ext uri="{0D108BD9-81ED-4DB2-BD59-A6C34878D82A}">
                    <a16:rowId xmlns:a16="http://schemas.microsoft.com/office/drawing/2014/main" val="2393609304"/>
                  </a:ext>
                </a:extLst>
              </a:tr>
              <a:tr h="320040">
                <a:tc>
                  <a:txBody>
                    <a:bodyPr/>
                    <a:lstStyle/>
                    <a:p>
                      <a:r>
                        <a:rPr lang="en-US" sz="1500" dirty="0" smtClean="0">
                          <a:latin typeface="Calibri" panose="020F0502020204030204" pitchFamily="34" charset="0"/>
                          <a:ea typeface="Calibri" panose="020F0502020204030204" pitchFamily="34" charset="0"/>
                          <a:cs typeface="Calibri" panose="020F0502020204030204" pitchFamily="34" charset="0"/>
                        </a:rPr>
                        <a:t>D</a:t>
                      </a:r>
                      <a:r>
                        <a:rPr lang="vi-VN" sz="1500" dirty="0" smtClean="0">
                          <a:latin typeface="Calibri" panose="020F0502020204030204" pitchFamily="34" charset="0"/>
                          <a:ea typeface="Calibri" panose="020F0502020204030204" pitchFamily="34" charset="0"/>
                          <a:cs typeface="Calibri" panose="020F0502020204030204" pitchFamily="34" charset="0"/>
                        </a:rPr>
                        <a:t>.</a:t>
                      </a:r>
                      <a:r>
                        <a:rPr lang="en-US" sz="1500" dirty="0" smtClean="0">
                          <a:latin typeface="Calibri" panose="020F0502020204030204" pitchFamily="34" charset="0"/>
                          <a:ea typeface="Calibri" panose="020F0502020204030204" pitchFamily="34" charset="0"/>
                          <a:cs typeface="Calibri" panose="020F0502020204030204" pitchFamily="34" charset="0"/>
                        </a:rPr>
                        <a:t>13</a:t>
                      </a:r>
                      <a:endParaRPr lang="vi-VN" sz="1500" dirty="0" smtClean="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en-US" sz="1500" b="1" kern="1200" dirty="0" smtClean="0">
                          <a:solidFill>
                            <a:schemeClr val="dk1"/>
                          </a:solidFill>
                          <a:effectLst/>
                          <a:latin typeface="Calibri" panose="020F0502020204030204" pitchFamily="34" charset="0"/>
                          <a:ea typeface="+mn-ea"/>
                          <a:cs typeface="Calibri" panose="020F0502020204030204" pitchFamily="34" charset="0"/>
                        </a:rPr>
                        <a:t>HT </a:t>
                      </a:r>
                      <a:r>
                        <a:rPr lang="en-US" sz="1500" b="1" kern="1200" dirty="0" err="1" smtClean="0">
                          <a:solidFill>
                            <a:schemeClr val="dk1"/>
                          </a:solidFill>
                          <a:effectLst/>
                          <a:latin typeface="Calibri" panose="020F0502020204030204" pitchFamily="34" charset="0"/>
                          <a:ea typeface="+mn-ea"/>
                          <a:cs typeface="Calibri" panose="020F0502020204030204" pitchFamily="34" charset="0"/>
                        </a:rPr>
                        <a:t>Cấp</a:t>
                      </a:r>
                      <a:r>
                        <a:rPr lang="en-US" sz="1500" b="1" kern="120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dirty="0" err="1" smtClean="0">
                          <a:solidFill>
                            <a:schemeClr val="dk1"/>
                          </a:solidFill>
                          <a:effectLst/>
                          <a:latin typeface="Calibri" panose="020F0502020204030204" pitchFamily="34" charset="0"/>
                          <a:ea typeface="+mn-ea"/>
                          <a:cs typeface="Calibri" panose="020F0502020204030204" pitchFamily="34" charset="0"/>
                        </a:rPr>
                        <a:t>không</a:t>
                      </a:r>
                      <a:r>
                        <a:rPr lang="en-US" sz="1500" b="1" kern="120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dirty="0" err="1" smtClean="0">
                          <a:solidFill>
                            <a:schemeClr val="dk1"/>
                          </a:solidFill>
                          <a:effectLst/>
                          <a:latin typeface="Calibri" panose="020F0502020204030204" pitchFamily="34" charset="0"/>
                          <a:ea typeface="+mn-ea"/>
                          <a:cs typeface="Calibri" panose="020F0502020204030204" pitchFamily="34" charset="0"/>
                        </a:rPr>
                        <a:t>khí</a:t>
                      </a:r>
                      <a:r>
                        <a:rPr lang="en-US" sz="1500" b="1" kern="120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dirty="0" err="1" smtClean="0">
                          <a:solidFill>
                            <a:schemeClr val="dk1"/>
                          </a:solidFill>
                          <a:effectLst/>
                          <a:latin typeface="Calibri" panose="020F0502020204030204" pitchFamily="34" charset="0"/>
                          <a:ea typeface="+mn-ea"/>
                          <a:cs typeface="Calibri" panose="020F0502020204030204" pitchFamily="34" charset="0"/>
                        </a:rPr>
                        <a:t>chống</a:t>
                      </a:r>
                      <a:r>
                        <a:rPr lang="en-US" sz="1500" b="1" kern="120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dirty="0" err="1" smtClean="0">
                          <a:solidFill>
                            <a:schemeClr val="dk1"/>
                          </a:solidFill>
                          <a:effectLst/>
                          <a:latin typeface="Calibri" panose="020F0502020204030204" pitchFamily="34" charset="0"/>
                          <a:ea typeface="+mn-ea"/>
                          <a:cs typeface="Calibri" panose="020F0502020204030204" pitchFamily="34" charset="0"/>
                        </a:rPr>
                        <a:t>khói</a:t>
                      </a:r>
                      <a:endParaRPr lang="en-US" sz="1500" b="1"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en-US" sz="1500" b="0" kern="1200" dirty="0" err="1" smtClean="0">
                          <a:solidFill>
                            <a:schemeClr val="tx1"/>
                          </a:solidFill>
                          <a:effectLst/>
                          <a:latin typeface="Calibri" panose="020F0502020204030204" pitchFamily="34" charset="0"/>
                          <a:ea typeface="+mn-ea"/>
                          <a:cs typeface="Calibri" panose="020F0502020204030204" pitchFamily="34" charset="0"/>
                        </a:rPr>
                        <a:t>Không</a:t>
                      </a:r>
                      <a:r>
                        <a:rPr lang="en-US" sz="1500" b="0" kern="1200" baseline="0" dirty="0" smtClean="0">
                          <a:solidFill>
                            <a:schemeClr val="tx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tx1"/>
                          </a:solidFill>
                          <a:effectLst/>
                          <a:latin typeface="Calibri" panose="020F0502020204030204" pitchFamily="34" charset="0"/>
                          <a:ea typeface="+mn-ea"/>
                          <a:cs typeface="Calibri" panose="020F0502020204030204" pitchFamily="34" charset="0"/>
                        </a:rPr>
                        <a:t>quy</a:t>
                      </a:r>
                      <a:r>
                        <a:rPr lang="en-US" sz="1500" b="0" kern="1200" baseline="0" dirty="0" smtClean="0">
                          <a:solidFill>
                            <a:schemeClr val="tx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tx1"/>
                          </a:solidFill>
                          <a:effectLst/>
                          <a:latin typeface="Calibri" panose="020F0502020204030204" pitchFamily="34" charset="0"/>
                          <a:ea typeface="+mn-ea"/>
                          <a:cs typeface="Calibri" panose="020F0502020204030204" pitchFamily="34" charset="0"/>
                        </a:rPr>
                        <a:t>định</a:t>
                      </a:r>
                      <a:endParaRPr lang="en-US" sz="1500" b="0" kern="1200" dirty="0">
                        <a:solidFill>
                          <a:schemeClr val="tx1"/>
                        </a:solidFill>
                        <a:effectLst/>
                        <a:latin typeface="Calibri" panose="020F0502020204030204" pitchFamily="34" charset="0"/>
                        <a:ea typeface="+mn-ea"/>
                        <a:cs typeface="Calibri" panose="020F0502020204030204" pitchFamily="34" charset="0"/>
                      </a:endParaRPr>
                    </a:p>
                  </a:txBody>
                  <a:tcPr/>
                </a:tc>
                <a:tc>
                  <a:txBody>
                    <a:bodyPr/>
                    <a:lstStyle/>
                    <a:p>
                      <a:pPr algn="just"/>
                      <a:r>
                        <a:rPr lang="vi-VN" sz="1500" b="1" kern="1200" dirty="0" smtClean="0">
                          <a:solidFill>
                            <a:srgbClr val="FF0000"/>
                          </a:solidFill>
                          <a:effectLst/>
                          <a:latin typeface="Calibri" panose="020F0502020204030204" pitchFamily="34" charset="0"/>
                          <a:ea typeface="+mn-ea"/>
                          <a:cs typeface="Calibri" panose="020F0502020204030204" pitchFamily="34" charset="0"/>
                        </a:rPr>
                        <a:t>D.13</a:t>
                      </a:r>
                      <a:r>
                        <a:rPr lang="vi-VN" sz="1500" kern="1200" dirty="0" smtClean="0">
                          <a:solidFill>
                            <a:srgbClr val="FF0000"/>
                          </a:solidFill>
                          <a:effectLst/>
                          <a:latin typeface="Calibri" panose="020F0502020204030204" pitchFamily="34" charset="0"/>
                          <a:ea typeface="+mn-ea"/>
                          <a:cs typeface="Calibri" panose="020F0502020204030204" pitchFamily="34" charset="0"/>
                        </a:rPr>
                        <a:t>.</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p>
                      <a:pPr algn="just"/>
                      <a:r>
                        <a:rPr lang="vi-VN" sz="1500" kern="1200" dirty="0" smtClean="0">
                          <a:solidFill>
                            <a:srgbClr val="FF0000"/>
                          </a:solidFill>
                          <a:effectLst/>
                          <a:latin typeface="Calibri" panose="020F0502020204030204" pitchFamily="34" charset="0"/>
                          <a:ea typeface="+mn-ea"/>
                          <a:cs typeface="Calibri" panose="020F0502020204030204" pitchFamily="34" charset="0"/>
                        </a:rPr>
                        <a:t>b) Các đường ống và kênh dẫn phải được chế tạo từ vật liệu không cháy (bao gồm cả các lớp bọc phủ cách nhiệt và bảo vệ chịu lửa của ống), có độ kín cấp B, và giới hạn chịu lửa không thấp hơn:</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p>
                      <a:pPr marL="174625" lvl="0" indent="-174625" algn="just">
                        <a:buFontTx/>
                        <a:buChar char="-"/>
                      </a:pPr>
                      <a:r>
                        <a:rPr lang="vi-VN" sz="1500" kern="1200" dirty="0" smtClean="0">
                          <a:solidFill>
                            <a:srgbClr val="FF0000"/>
                          </a:solidFill>
                          <a:effectLst/>
                          <a:latin typeface="Calibri" panose="020F0502020204030204" pitchFamily="34" charset="0"/>
                          <a:ea typeface="+mn-ea"/>
                          <a:cs typeface="Calibri" panose="020F0502020204030204" pitchFamily="34" charset="0"/>
                        </a:rPr>
                        <a:t>EI 120 </a:t>
                      </a:r>
                      <a:r>
                        <a:rPr lang="en-US" sz="1500" kern="1200" dirty="0" smtClean="0">
                          <a:solidFill>
                            <a:srgbClr val="FF0000"/>
                          </a:solidFill>
                          <a:effectLst/>
                          <a:latin typeface="Calibri" panose="020F0502020204030204" pitchFamily="34" charset="0"/>
                          <a:ea typeface="+mn-ea"/>
                          <a:cs typeface="Calibri" panose="020F0502020204030204" pitchFamily="34" charset="0"/>
                        </a:rPr>
                        <a:t>-</a:t>
                      </a:r>
                      <a:r>
                        <a:rPr lang="vi-VN" sz="1500" kern="1200" dirty="0" smtClean="0">
                          <a:solidFill>
                            <a:srgbClr val="FF0000"/>
                          </a:solidFill>
                          <a:effectLst/>
                          <a:latin typeface="Calibri" panose="020F0502020204030204" pitchFamily="34" charset="0"/>
                          <a:ea typeface="+mn-ea"/>
                          <a:cs typeface="Calibri" panose="020F0502020204030204" pitchFamily="34" charset="0"/>
                        </a:rPr>
                        <a:t> đối với các giếng gom không khí và kênh cấp không khí nằm ngoài phạm vi khoang cháy được phục vụ;</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p>
                      <a:pPr marL="174625" lvl="0" indent="-174625" algn="just">
                        <a:buFontTx/>
                        <a:buChar char="-"/>
                      </a:pPr>
                      <a:r>
                        <a:rPr lang="vi-VN" sz="1500" kern="1200" dirty="0" smtClean="0">
                          <a:solidFill>
                            <a:srgbClr val="FF0000"/>
                          </a:solidFill>
                          <a:effectLst/>
                          <a:latin typeface="Calibri" panose="020F0502020204030204" pitchFamily="34" charset="0"/>
                          <a:ea typeface="+mn-ea"/>
                          <a:cs typeface="Calibri" panose="020F0502020204030204" pitchFamily="34" charset="0"/>
                        </a:rPr>
                        <a:t>EI 120 </a:t>
                      </a:r>
                      <a:r>
                        <a:rPr lang="en-US" sz="1500" kern="1200" dirty="0" smtClean="0">
                          <a:solidFill>
                            <a:srgbClr val="FF0000"/>
                          </a:solidFill>
                          <a:effectLst/>
                          <a:latin typeface="Calibri" panose="020F0502020204030204" pitchFamily="34" charset="0"/>
                          <a:ea typeface="+mn-ea"/>
                          <a:cs typeface="Calibri" panose="020F0502020204030204" pitchFamily="34" charset="0"/>
                        </a:rPr>
                        <a:t>-</a:t>
                      </a:r>
                      <a:r>
                        <a:rPr lang="vi-VN" sz="1500" kern="1200" dirty="0" smtClean="0">
                          <a:solidFill>
                            <a:srgbClr val="FF0000"/>
                          </a:solidFill>
                          <a:effectLst/>
                          <a:latin typeface="Calibri" panose="020F0502020204030204" pitchFamily="34" charset="0"/>
                          <a:ea typeface="+mn-ea"/>
                          <a:cs typeface="Calibri" panose="020F0502020204030204" pitchFamily="34" charset="0"/>
                        </a:rPr>
                        <a:t> đối với các kênh của hệ thống cấp không khí bảo vệ các khoang đệm của giếng thang máy chữa cháy;</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p>
                      <a:pPr marL="174625" lvl="0" indent="-174625" algn="just">
                        <a:buFontTx/>
                        <a:buChar char="-"/>
                      </a:pPr>
                      <a:r>
                        <a:rPr lang="vi-VN" sz="1500" kern="1200" dirty="0" smtClean="0">
                          <a:solidFill>
                            <a:srgbClr val="FF0000"/>
                          </a:solidFill>
                          <a:effectLst/>
                          <a:latin typeface="Calibri" panose="020F0502020204030204" pitchFamily="34" charset="0"/>
                          <a:ea typeface="+mn-ea"/>
                          <a:cs typeface="Calibri" panose="020F0502020204030204" pitchFamily="34" charset="0"/>
                        </a:rPr>
                        <a:t>EI 60 </a:t>
                      </a:r>
                      <a:r>
                        <a:rPr lang="en-US" sz="1500" kern="1200" dirty="0" smtClean="0">
                          <a:solidFill>
                            <a:srgbClr val="FF0000"/>
                          </a:solidFill>
                          <a:effectLst/>
                          <a:latin typeface="Calibri" panose="020F0502020204030204" pitchFamily="34" charset="0"/>
                          <a:ea typeface="+mn-ea"/>
                          <a:cs typeface="Calibri" panose="020F0502020204030204" pitchFamily="34" charset="0"/>
                        </a:rPr>
                        <a:t>-</a:t>
                      </a:r>
                      <a:r>
                        <a:rPr lang="vi-VN" sz="1500" kern="1200" dirty="0" smtClean="0">
                          <a:solidFill>
                            <a:srgbClr val="FF0000"/>
                          </a:solidFill>
                          <a:effectLst/>
                          <a:latin typeface="Calibri" panose="020F0502020204030204" pitchFamily="34" charset="0"/>
                          <a:ea typeface="+mn-ea"/>
                          <a:cs typeface="Calibri" panose="020F0502020204030204" pitchFamily="34" charset="0"/>
                        </a:rPr>
                        <a:t> đối với các kênh cấp không khí vào khoang đệm ngăn cháy trên lối vào buồng thang bộ N2 hoặc N3 từ các tầng, cũng như cấp không khí cho các gian của ga ra để xe kín;</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p>
                      <a:pPr marL="174625" lvl="0" indent="-174625" algn="just">
                        <a:buFontTx/>
                        <a:buChar char="-"/>
                      </a:pPr>
                      <a:r>
                        <a:rPr lang="vi-VN" sz="1500" kern="1200" dirty="0" smtClean="0">
                          <a:solidFill>
                            <a:srgbClr val="FF0000"/>
                          </a:solidFill>
                          <a:effectLst/>
                          <a:latin typeface="Calibri" panose="020F0502020204030204" pitchFamily="34" charset="0"/>
                          <a:ea typeface="+mn-ea"/>
                          <a:cs typeface="Calibri" panose="020F0502020204030204" pitchFamily="34" charset="0"/>
                        </a:rPr>
                        <a:t>EI 30 </a:t>
                      </a:r>
                      <a:r>
                        <a:rPr lang="en-US" sz="1500" kern="1200" dirty="0" smtClean="0">
                          <a:solidFill>
                            <a:srgbClr val="FF0000"/>
                          </a:solidFill>
                          <a:effectLst/>
                          <a:latin typeface="Calibri" panose="020F0502020204030204" pitchFamily="34" charset="0"/>
                          <a:ea typeface="+mn-ea"/>
                          <a:cs typeface="Calibri" panose="020F0502020204030204" pitchFamily="34" charset="0"/>
                        </a:rPr>
                        <a:t>-</a:t>
                      </a:r>
                      <a:r>
                        <a:rPr lang="vi-VN" sz="1500" kern="1200" dirty="0" smtClean="0">
                          <a:solidFill>
                            <a:srgbClr val="FF0000"/>
                          </a:solidFill>
                          <a:effectLst/>
                          <a:latin typeface="Calibri" panose="020F0502020204030204" pitchFamily="34" charset="0"/>
                          <a:ea typeface="+mn-ea"/>
                          <a:cs typeface="Calibri" panose="020F0502020204030204" pitchFamily="34" charset="0"/>
                        </a:rPr>
                        <a:t> đối với các giếng gom không khí và kênh cấp không khí trong phạm vi khoang cháy được phục vụ.</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p>
                      <a:pPr algn="just"/>
                      <a:r>
                        <a:rPr lang="vi-VN" sz="1500" i="1" kern="1200" dirty="0" smtClean="0">
                          <a:solidFill>
                            <a:srgbClr val="FF0000"/>
                          </a:solidFill>
                          <a:effectLst/>
                          <a:latin typeface="Calibri" panose="020F0502020204030204" pitchFamily="34" charset="0"/>
                          <a:ea typeface="+mn-ea"/>
                          <a:cs typeface="Calibri" panose="020F0502020204030204" pitchFamily="34" charset="0"/>
                        </a:rPr>
                        <a:t>CHÚ THÍCH: Không </a:t>
                      </a:r>
                      <a:r>
                        <a:rPr lang="en-US" sz="1500" i="1" kern="1200" dirty="0" smtClean="0">
                          <a:solidFill>
                            <a:srgbClr val="FF0000"/>
                          </a:solidFill>
                          <a:effectLst/>
                          <a:latin typeface="Calibri" panose="020F0502020204030204" pitchFamily="34" charset="0"/>
                          <a:ea typeface="+mn-ea"/>
                          <a:cs typeface="Calibri" panose="020F0502020204030204" pitchFamily="34" charset="0"/>
                        </a:rPr>
                        <a:t>y/c</a:t>
                      </a:r>
                      <a:r>
                        <a:rPr lang="vi-VN" sz="1500" i="1" kern="1200" dirty="0" smtClean="0">
                          <a:solidFill>
                            <a:srgbClr val="FF0000"/>
                          </a:solidFill>
                          <a:effectLst/>
                          <a:latin typeface="Calibri" panose="020F0502020204030204" pitchFamily="34" charset="0"/>
                          <a:ea typeface="+mn-ea"/>
                          <a:cs typeface="Calibri" panose="020F0502020204030204" pitchFamily="34" charset="0"/>
                        </a:rPr>
                        <a:t> giới hạn chịu lửa đối với các đường ống nằm trong kênh hoặc giếng kỹ thuật được bao bọc bởi</a:t>
                      </a:r>
                      <a:r>
                        <a:rPr lang="en-US" sz="1500" i="1" kern="1200" baseline="0" dirty="0" smtClean="0">
                          <a:solidFill>
                            <a:srgbClr val="FF0000"/>
                          </a:solidFill>
                          <a:effectLst/>
                          <a:latin typeface="Calibri" panose="020F0502020204030204" pitchFamily="34" charset="0"/>
                          <a:ea typeface="+mn-ea"/>
                          <a:cs typeface="Calibri" panose="020F0502020204030204" pitchFamily="34" charset="0"/>
                        </a:rPr>
                        <a:t> </a:t>
                      </a:r>
                      <a:r>
                        <a:rPr lang="vi-VN" sz="1500" i="1" kern="1200" dirty="0" smtClean="0">
                          <a:solidFill>
                            <a:srgbClr val="FF0000"/>
                          </a:solidFill>
                          <a:effectLst/>
                          <a:latin typeface="Calibri" panose="020F0502020204030204" pitchFamily="34" charset="0"/>
                          <a:ea typeface="+mn-ea"/>
                          <a:cs typeface="Calibri" panose="020F0502020204030204" pitchFamily="34" charset="0"/>
                        </a:rPr>
                        <a:t>các bộ phận ngăn cháy có giới hạn chịu lửa tương đương theo quy định.</a:t>
                      </a:r>
                      <a:endParaRPr lang="en-US" sz="1500" i="1" kern="1200" dirty="0" smtClean="0">
                        <a:solidFill>
                          <a:srgbClr val="FF0000"/>
                        </a:solidFill>
                        <a:effectLst/>
                        <a:latin typeface="Calibri" panose="020F0502020204030204" pitchFamily="34" charset="0"/>
                        <a:ea typeface="+mn-ea"/>
                        <a:cs typeface="Calibri" panose="020F0502020204030204" pitchFamily="34" charset="0"/>
                      </a:endParaRPr>
                    </a:p>
                  </a:txBody>
                  <a:tcPr/>
                </a:tc>
                <a:tc>
                  <a:txBody>
                    <a:bodyPr/>
                    <a:lstStyle/>
                    <a:p>
                      <a:pPr algn="just"/>
                      <a:r>
                        <a:rPr lang="en-US" sz="1500" i="1" dirty="0" err="1" smtClean="0">
                          <a:latin typeface="Calibri" panose="020F0502020204030204" pitchFamily="34" charset="0"/>
                          <a:ea typeface="Calibri" panose="020F0502020204030204" pitchFamily="34" charset="0"/>
                          <a:cs typeface="Calibri" panose="020F0502020204030204" pitchFamily="34" charset="0"/>
                        </a:rPr>
                        <a:t>Bổ</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sung</a:t>
                      </a:r>
                      <a:endParaRPr lang="en-US" sz="1500" i="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019947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630240"/>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790794079"/>
              </p:ext>
            </p:extLst>
          </p:nvPr>
        </p:nvGraphicFramePr>
        <p:xfrm>
          <a:off x="32766" y="1133454"/>
          <a:ext cx="9111234" cy="5718917"/>
        </p:xfrm>
        <a:graphic>
          <a:graphicData uri="http://schemas.openxmlformats.org/drawingml/2006/table">
            <a:tbl>
              <a:tblPr firstRow="1" bandRow="1">
                <a:tableStyleId>{5C22544A-7EE6-4342-B048-85BDC9FD1C3A}</a:tableStyleId>
              </a:tblPr>
              <a:tblGrid>
                <a:gridCol w="625260">
                  <a:extLst>
                    <a:ext uri="{9D8B030D-6E8A-4147-A177-3AD203B41FA5}">
                      <a16:colId xmlns:a16="http://schemas.microsoft.com/office/drawing/2014/main" val="1411077708"/>
                    </a:ext>
                  </a:extLst>
                </a:gridCol>
                <a:gridCol w="752030">
                  <a:extLst>
                    <a:ext uri="{9D8B030D-6E8A-4147-A177-3AD203B41FA5}">
                      <a16:colId xmlns:a16="http://schemas.microsoft.com/office/drawing/2014/main" val="4040167514"/>
                    </a:ext>
                  </a:extLst>
                </a:gridCol>
                <a:gridCol w="1837346">
                  <a:extLst>
                    <a:ext uri="{9D8B030D-6E8A-4147-A177-3AD203B41FA5}">
                      <a16:colId xmlns:a16="http://schemas.microsoft.com/office/drawing/2014/main" val="20002"/>
                    </a:ext>
                  </a:extLst>
                </a:gridCol>
                <a:gridCol w="5073205">
                  <a:extLst>
                    <a:ext uri="{9D8B030D-6E8A-4147-A177-3AD203B41FA5}">
                      <a16:colId xmlns:a16="http://schemas.microsoft.com/office/drawing/2014/main" val="2589906493"/>
                    </a:ext>
                  </a:extLst>
                </a:gridCol>
                <a:gridCol w="823393">
                  <a:extLst>
                    <a:ext uri="{9D8B030D-6E8A-4147-A177-3AD203B41FA5}">
                      <a16:colId xmlns:a16="http://schemas.microsoft.com/office/drawing/2014/main" val="1894666468"/>
                    </a:ext>
                  </a:extLst>
                </a:gridCol>
              </a:tblGrid>
              <a:tr h="369677">
                <a:tc>
                  <a:txBody>
                    <a:bodyPr/>
                    <a:lstStyle/>
                    <a:p>
                      <a:pPr algn="ctr"/>
                      <a:r>
                        <a:rPr lang="en-US" sz="1500" dirty="0" err="1" smtClean="0"/>
                        <a:t>Điều</a:t>
                      </a:r>
                      <a:endParaRPr lang="en-US" sz="1500" dirty="0"/>
                    </a:p>
                  </a:txBody>
                  <a:tcPr/>
                </a:tc>
                <a:tc>
                  <a:txBody>
                    <a:bodyPr/>
                    <a:lstStyle/>
                    <a:p>
                      <a:pPr algn="ctr"/>
                      <a:endParaRPr lang="en-US"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06:2022/BXD</a:t>
                      </a:r>
                    </a:p>
                  </a:txBody>
                  <a:tcPr/>
                </a:tc>
                <a:tc>
                  <a:txBody>
                    <a:bodyPr/>
                    <a:lstStyle/>
                    <a:p>
                      <a:pPr algn="ctr"/>
                      <a:r>
                        <a:rPr lang="en-US" sz="1500" dirty="0" err="1" smtClean="0"/>
                        <a:t>Ghi</a:t>
                      </a:r>
                      <a:r>
                        <a:rPr lang="en-US" sz="1500" dirty="0" smtClean="0"/>
                        <a:t> </a:t>
                      </a:r>
                      <a:r>
                        <a:rPr lang="en-US" sz="1500" dirty="0" err="1" smtClean="0"/>
                        <a:t>chú</a:t>
                      </a:r>
                      <a:endParaRPr lang="en-US" sz="1500" dirty="0"/>
                    </a:p>
                  </a:txBody>
                  <a:tcPr/>
                </a:tc>
                <a:extLst>
                  <a:ext uri="{0D108BD9-81ED-4DB2-BD59-A6C34878D82A}">
                    <a16:rowId xmlns:a16="http://schemas.microsoft.com/office/drawing/2014/main" val="2393609304"/>
                  </a:ext>
                </a:extLst>
              </a:tr>
              <a:tr h="320040">
                <a:tc>
                  <a:txBody>
                    <a:bodyPr/>
                    <a:lstStyle/>
                    <a:p>
                      <a:r>
                        <a:rPr lang="en-US" sz="1500" dirty="0" smtClean="0">
                          <a:latin typeface="Calibri" panose="020F0502020204030204" pitchFamily="34" charset="0"/>
                          <a:ea typeface="Calibri" panose="020F0502020204030204" pitchFamily="34" charset="0"/>
                          <a:cs typeface="Calibri" panose="020F0502020204030204" pitchFamily="34" charset="0"/>
                        </a:rPr>
                        <a:t>D</a:t>
                      </a:r>
                      <a:r>
                        <a:rPr lang="vi-VN" sz="1500" dirty="0" smtClean="0">
                          <a:latin typeface="Calibri" panose="020F0502020204030204" pitchFamily="34" charset="0"/>
                          <a:ea typeface="Calibri" panose="020F0502020204030204" pitchFamily="34" charset="0"/>
                          <a:cs typeface="Calibri" panose="020F0502020204030204" pitchFamily="34" charset="0"/>
                        </a:rPr>
                        <a:t>.</a:t>
                      </a:r>
                      <a:r>
                        <a:rPr lang="en-US" sz="1500" dirty="0" smtClean="0">
                          <a:latin typeface="Calibri" panose="020F0502020204030204" pitchFamily="34" charset="0"/>
                          <a:ea typeface="Calibri" panose="020F0502020204030204" pitchFamily="34" charset="0"/>
                          <a:cs typeface="Calibri" panose="020F0502020204030204" pitchFamily="34" charset="0"/>
                        </a:rPr>
                        <a:t>13</a:t>
                      </a:r>
                      <a:endParaRPr lang="vi-VN" sz="1500" dirty="0" smtClean="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en-US" sz="1500" b="1" kern="1200" dirty="0" smtClean="0">
                          <a:solidFill>
                            <a:schemeClr val="dk1"/>
                          </a:solidFill>
                          <a:effectLst/>
                          <a:latin typeface="Calibri" panose="020F0502020204030204" pitchFamily="34" charset="0"/>
                          <a:ea typeface="+mn-ea"/>
                          <a:cs typeface="Calibri" panose="020F0502020204030204" pitchFamily="34" charset="0"/>
                        </a:rPr>
                        <a:t>HT </a:t>
                      </a:r>
                      <a:r>
                        <a:rPr lang="en-US" sz="1500" b="1" kern="1200" dirty="0" err="1" smtClean="0">
                          <a:solidFill>
                            <a:schemeClr val="dk1"/>
                          </a:solidFill>
                          <a:effectLst/>
                          <a:latin typeface="Calibri" panose="020F0502020204030204" pitchFamily="34" charset="0"/>
                          <a:ea typeface="+mn-ea"/>
                          <a:cs typeface="Calibri" panose="020F0502020204030204" pitchFamily="34" charset="0"/>
                        </a:rPr>
                        <a:t>Cấp</a:t>
                      </a:r>
                      <a:r>
                        <a:rPr lang="en-US" sz="1500" b="1" kern="120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dirty="0" err="1" smtClean="0">
                          <a:solidFill>
                            <a:schemeClr val="dk1"/>
                          </a:solidFill>
                          <a:effectLst/>
                          <a:latin typeface="Calibri" panose="020F0502020204030204" pitchFamily="34" charset="0"/>
                          <a:ea typeface="+mn-ea"/>
                          <a:cs typeface="Calibri" panose="020F0502020204030204" pitchFamily="34" charset="0"/>
                        </a:rPr>
                        <a:t>không</a:t>
                      </a:r>
                      <a:r>
                        <a:rPr lang="en-US" sz="1500" b="1" kern="120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dirty="0" err="1" smtClean="0">
                          <a:solidFill>
                            <a:schemeClr val="dk1"/>
                          </a:solidFill>
                          <a:effectLst/>
                          <a:latin typeface="Calibri" panose="020F0502020204030204" pitchFamily="34" charset="0"/>
                          <a:ea typeface="+mn-ea"/>
                          <a:cs typeface="Calibri" panose="020F0502020204030204" pitchFamily="34" charset="0"/>
                        </a:rPr>
                        <a:t>khí</a:t>
                      </a:r>
                      <a:r>
                        <a:rPr lang="en-US" sz="1500" b="1" kern="120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dirty="0" err="1" smtClean="0">
                          <a:solidFill>
                            <a:schemeClr val="dk1"/>
                          </a:solidFill>
                          <a:effectLst/>
                          <a:latin typeface="Calibri" panose="020F0502020204030204" pitchFamily="34" charset="0"/>
                          <a:ea typeface="+mn-ea"/>
                          <a:cs typeface="Calibri" panose="020F0502020204030204" pitchFamily="34" charset="0"/>
                        </a:rPr>
                        <a:t>chống</a:t>
                      </a:r>
                      <a:r>
                        <a:rPr lang="en-US" sz="1500" b="1" kern="120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dirty="0" err="1" smtClean="0">
                          <a:solidFill>
                            <a:schemeClr val="dk1"/>
                          </a:solidFill>
                          <a:effectLst/>
                          <a:latin typeface="Calibri" panose="020F0502020204030204" pitchFamily="34" charset="0"/>
                          <a:ea typeface="+mn-ea"/>
                          <a:cs typeface="Calibri" panose="020F0502020204030204" pitchFamily="34" charset="0"/>
                        </a:rPr>
                        <a:t>khói</a:t>
                      </a:r>
                      <a:endParaRPr lang="en-US" sz="1500" b="1"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en-US" sz="1500" b="0" kern="1200" dirty="0" err="1" smtClean="0">
                          <a:solidFill>
                            <a:schemeClr val="tx1"/>
                          </a:solidFill>
                          <a:effectLst/>
                          <a:latin typeface="Calibri" panose="020F0502020204030204" pitchFamily="34" charset="0"/>
                          <a:ea typeface="+mn-ea"/>
                          <a:cs typeface="Calibri" panose="020F0502020204030204" pitchFamily="34" charset="0"/>
                        </a:rPr>
                        <a:t>Không</a:t>
                      </a:r>
                      <a:r>
                        <a:rPr lang="en-US" sz="1500" b="0" kern="1200" baseline="0" dirty="0" smtClean="0">
                          <a:solidFill>
                            <a:schemeClr val="tx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tx1"/>
                          </a:solidFill>
                          <a:effectLst/>
                          <a:latin typeface="Calibri" panose="020F0502020204030204" pitchFamily="34" charset="0"/>
                          <a:ea typeface="+mn-ea"/>
                          <a:cs typeface="Calibri" panose="020F0502020204030204" pitchFamily="34" charset="0"/>
                        </a:rPr>
                        <a:t>quy</a:t>
                      </a:r>
                      <a:r>
                        <a:rPr lang="en-US" sz="1500" b="0" kern="1200" baseline="0" dirty="0" smtClean="0">
                          <a:solidFill>
                            <a:schemeClr val="tx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tx1"/>
                          </a:solidFill>
                          <a:effectLst/>
                          <a:latin typeface="Calibri" panose="020F0502020204030204" pitchFamily="34" charset="0"/>
                          <a:ea typeface="+mn-ea"/>
                          <a:cs typeface="Calibri" panose="020F0502020204030204" pitchFamily="34" charset="0"/>
                        </a:rPr>
                        <a:t>định</a:t>
                      </a:r>
                      <a:endParaRPr lang="en-US" sz="1500" b="0" kern="1200" dirty="0">
                        <a:solidFill>
                          <a:schemeClr val="tx1"/>
                        </a:solidFill>
                        <a:effectLst/>
                        <a:latin typeface="Calibri" panose="020F0502020204030204" pitchFamily="34" charset="0"/>
                        <a:ea typeface="+mn-ea"/>
                        <a:cs typeface="Calibri" panose="020F0502020204030204" pitchFamily="34" charset="0"/>
                      </a:endParaRPr>
                    </a:p>
                  </a:txBody>
                  <a:tcPr/>
                </a:tc>
                <a:tc>
                  <a:txBody>
                    <a:bodyPr/>
                    <a:lstStyle/>
                    <a:p>
                      <a:pPr algn="just"/>
                      <a:r>
                        <a:rPr lang="vi-VN" sz="1500" b="1" kern="1200" dirty="0" smtClean="0">
                          <a:solidFill>
                            <a:srgbClr val="FF0000"/>
                          </a:solidFill>
                          <a:effectLst/>
                          <a:latin typeface="Calibri" panose="020F0502020204030204" pitchFamily="34" charset="0"/>
                          <a:ea typeface="+mn-ea"/>
                          <a:cs typeface="Calibri" panose="020F0502020204030204" pitchFamily="34" charset="0"/>
                        </a:rPr>
                        <a:t>D.13</a:t>
                      </a:r>
                      <a:r>
                        <a:rPr lang="vi-VN" sz="1500" kern="1200" dirty="0" smtClean="0">
                          <a:solidFill>
                            <a:srgbClr val="FF0000"/>
                          </a:solidFill>
                          <a:effectLst/>
                          <a:latin typeface="Calibri" panose="020F0502020204030204" pitchFamily="34" charset="0"/>
                          <a:ea typeface="+mn-ea"/>
                          <a:cs typeface="Calibri" panose="020F0502020204030204" pitchFamily="34" charset="0"/>
                        </a:rPr>
                        <a:t>.</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p>
                      <a:pPr algn="just"/>
                      <a:r>
                        <a:rPr lang="vi-VN" sz="1500" kern="1200" dirty="0" smtClean="0">
                          <a:solidFill>
                            <a:srgbClr val="FF0000"/>
                          </a:solidFill>
                          <a:effectLst/>
                          <a:latin typeface="Calibri" panose="020F0502020204030204" pitchFamily="34" charset="0"/>
                          <a:ea typeface="+mn-ea"/>
                          <a:cs typeface="Calibri" panose="020F0502020204030204" pitchFamily="34" charset="0"/>
                        </a:rPr>
                        <a:t>c) Các cửa lấy không khí bên ngoài phải bố trí cách cửa xả khói của hệ thống hút xả khói ≥ 5 m;</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p>
                      <a:pPr algn="just"/>
                      <a:r>
                        <a:rPr lang="vi-VN" sz="1500" kern="1200" dirty="0" smtClean="0">
                          <a:solidFill>
                            <a:srgbClr val="FF0000"/>
                          </a:solidFill>
                          <a:effectLst/>
                          <a:latin typeface="Calibri" panose="020F0502020204030204" pitchFamily="34" charset="0"/>
                          <a:ea typeface="+mn-ea"/>
                          <a:cs typeface="Calibri" panose="020F0502020204030204" pitchFamily="34" charset="0"/>
                        </a:rPr>
                        <a:t>d) Các van ngăn cháy thường đóng trong các kênh cấp không khí vào khoang đệm ngăn cháy có giới</a:t>
                      </a:r>
                      <a:r>
                        <a:rPr lang="en-US" sz="1500" kern="1200" baseline="0" dirty="0" smtClean="0">
                          <a:solidFill>
                            <a:srgbClr val="FF0000"/>
                          </a:solidFill>
                          <a:effectLst/>
                          <a:latin typeface="Calibri" panose="020F0502020204030204" pitchFamily="34" charset="0"/>
                          <a:ea typeface="+mn-ea"/>
                          <a:cs typeface="Calibri" panose="020F0502020204030204" pitchFamily="34" charset="0"/>
                        </a:rPr>
                        <a:t> </a:t>
                      </a:r>
                      <a:r>
                        <a:rPr lang="vi-VN" sz="1500" kern="1200" dirty="0" smtClean="0">
                          <a:solidFill>
                            <a:srgbClr val="FF0000"/>
                          </a:solidFill>
                          <a:effectLst/>
                          <a:latin typeface="Calibri" panose="020F0502020204030204" pitchFamily="34" charset="0"/>
                          <a:ea typeface="+mn-ea"/>
                          <a:cs typeface="Calibri" panose="020F0502020204030204" pitchFamily="34" charset="0"/>
                        </a:rPr>
                        <a:t>hạn chịu lửa không nhỏ hơn:</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p>
                      <a:pPr marL="174625" lvl="0" indent="-174625" algn="just">
                        <a:buFontTx/>
                        <a:buChar char="-"/>
                      </a:pPr>
                      <a:r>
                        <a:rPr lang="vi-VN" sz="1500" kern="1200" dirty="0" smtClean="0">
                          <a:solidFill>
                            <a:srgbClr val="FF0000"/>
                          </a:solidFill>
                          <a:effectLst/>
                          <a:latin typeface="Calibri" panose="020F0502020204030204" pitchFamily="34" charset="0"/>
                          <a:ea typeface="+mn-ea"/>
                          <a:cs typeface="Calibri" panose="020F0502020204030204" pitchFamily="34" charset="0"/>
                        </a:rPr>
                        <a:t>EI 120 </a:t>
                      </a:r>
                      <a:r>
                        <a:rPr lang="en-US" sz="1500" kern="1200" dirty="0" smtClean="0">
                          <a:solidFill>
                            <a:srgbClr val="FF0000"/>
                          </a:solidFill>
                          <a:effectLst/>
                          <a:latin typeface="Calibri" panose="020F0502020204030204" pitchFamily="34" charset="0"/>
                          <a:ea typeface="+mn-ea"/>
                          <a:cs typeface="Calibri" panose="020F0502020204030204" pitchFamily="34" charset="0"/>
                        </a:rPr>
                        <a:t>-</a:t>
                      </a:r>
                      <a:r>
                        <a:rPr lang="vi-VN" sz="1500" kern="1200" dirty="0" smtClean="0">
                          <a:solidFill>
                            <a:srgbClr val="FF0000"/>
                          </a:solidFill>
                          <a:effectLst/>
                          <a:latin typeface="Calibri" panose="020F0502020204030204" pitchFamily="34" charset="0"/>
                          <a:ea typeface="+mn-ea"/>
                          <a:cs typeface="Calibri" panose="020F0502020204030204" pitchFamily="34" charset="0"/>
                        </a:rPr>
                        <a:t> đối với các hệ thống được quy định tại đoạn b) của D.10;</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p>
                      <a:pPr marL="174625" lvl="0" indent="-174625" algn="just">
                        <a:buFontTx/>
                        <a:buChar char="-"/>
                      </a:pPr>
                      <a:r>
                        <a:rPr lang="vi-VN" sz="1500" kern="1200" dirty="0" smtClean="0">
                          <a:solidFill>
                            <a:srgbClr val="FF0000"/>
                          </a:solidFill>
                          <a:effectLst/>
                          <a:latin typeface="Calibri" panose="020F0502020204030204" pitchFamily="34" charset="0"/>
                          <a:ea typeface="+mn-ea"/>
                          <a:cs typeface="Calibri" panose="020F0502020204030204" pitchFamily="34" charset="0"/>
                        </a:rPr>
                        <a:t>EI 60 </a:t>
                      </a:r>
                      <a:r>
                        <a:rPr lang="en-US" sz="1500" kern="1200" dirty="0" smtClean="0">
                          <a:solidFill>
                            <a:srgbClr val="FF0000"/>
                          </a:solidFill>
                          <a:effectLst/>
                          <a:latin typeface="Calibri" panose="020F0502020204030204" pitchFamily="34" charset="0"/>
                          <a:ea typeface="+mn-ea"/>
                          <a:cs typeface="Calibri" panose="020F0502020204030204" pitchFamily="34" charset="0"/>
                        </a:rPr>
                        <a:t>-</a:t>
                      </a:r>
                      <a:r>
                        <a:rPr lang="vi-VN" sz="1500" kern="1200" dirty="0" smtClean="0">
                          <a:solidFill>
                            <a:srgbClr val="FF0000"/>
                          </a:solidFill>
                          <a:effectLst/>
                          <a:latin typeface="Calibri" panose="020F0502020204030204" pitchFamily="34" charset="0"/>
                          <a:ea typeface="+mn-ea"/>
                          <a:cs typeface="Calibri" panose="020F0502020204030204" pitchFamily="34" charset="0"/>
                        </a:rPr>
                        <a:t> đối với các hệ thống được quy định tại các đoạn d), e), h), j), k), l) của D.10; </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p>
                      <a:pPr marL="174625" lvl="0" indent="-174625" algn="just">
                        <a:buFontTx/>
                        <a:buChar char="-"/>
                      </a:pPr>
                      <a:r>
                        <a:rPr lang="vi-VN" sz="1500" kern="1200" dirty="0" smtClean="0">
                          <a:solidFill>
                            <a:srgbClr val="FF0000"/>
                          </a:solidFill>
                          <a:effectLst/>
                          <a:latin typeface="Calibri" panose="020F0502020204030204" pitchFamily="34" charset="0"/>
                          <a:ea typeface="+mn-ea"/>
                          <a:cs typeface="Calibri" panose="020F0502020204030204" pitchFamily="34" charset="0"/>
                        </a:rPr>
                        <a:t>EI 30 </a:t>
                      </a:r>
                      <a:r>
                        <a:rPr lang="en-US" sz="1500" kern="1200" dirty="0" smtClean="0">
                          <a:solidFill>
                            <a:srgbClr val="FF0000"/>
                          </a:solidFill>
                          <a:effectLst/>
                          <a:latin typeface="Calibri" panose="020F0502020204030204" pitchFamily="34" charset="0"/>
                          <a:ea typeface="+mn-ea"/>
                          <a:cs typeface="Calibri" panose="020F0502020204030204" pitchFamily="34" charset="0"/>
                        </a:rPr>
                        <a:t>-</a:t>
                      </a:r>
                      <a:r>
                        <a:rPr lang="vi-VN" sz="1500" kern="1200" dirty="0" smtClean="0">
                          <a:solidFill>
                            <a:srgbClr val="FF0000"/>
                          </a:solidFill>
                          <a:effectLst/>
                          <a:latin typeface="Calibri" panose="020F0502020204030204" pitchFamily="34" charset="0"/>
                          <a:ea typeface="+mn-ea"/>
                          <a:cs typeface="Calibri" panose="020F0502020204030204" pitchFamily="34" charset="0"/>
                        </a:rPr>
                        <a:t> đối với các hệ thống trong các đoạn f), g), i) của D.10, cũng như đoạn m) của D.10 có kể đến đoạn b) của D.13.</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p>
                      <a:pPr algn="just"/>
                      <a:r>
                        <a:rPr lang="vi-VN" sz="1500" i="1" kern="1200" dirty="0" smtClean="0">
                          <a:solidFill>
                            <a:srgbClr val="FF0000"/>
                          </a:solidFill>
                          <a:effectLst/>
                          <a:latin typeface="Calibri" panose="020F0502020204030204" pitchFamily="34" charset="0"/>
                          <a:ea typeface="+mn-ea"/>
                          <a:cs typeface="Calibri" panose="020F0502020204030204" pitchFamily="34" charset="0"/>
                        </a:rPr>
                        <a:t>CHÚ THÍCH: Không </a:t>
                      </a:r>
                      <a:r>
                        <a:rPr lang="en-US" sz="1500" i="1" kern="1200" dirty="0" smtClean="0">
                          <a:solidFill>
                            <a:srgbClr val="FF0000"/>
                          </a:solidFill>
                          <a:effectLst/>
                          <a:latin typeface="Calibri" panose="020F0502020204030204" pitchFamily="34" charset="0"/>
                          <a:ea typeface="+mn-ea"/>
                          <a:cs typeface="Calibri" panose="020F0502020204030204" pitchFamily="34" charset="0"/>
                        </a:rPr>
                        <a:t>y/c</a:t>
                      </a:r>
                      <a:r>
                        <a:rPr lang="vi-VN" sz="1500" i="1" kern="1200" dirty="0" smtClean="0">
                          <a:solidFill>
                            <a:srgbClr val="FF0000"/>
                          </a:solidFill>
                          <a:effectLst/>
                          <a:latin typeface="Calibri" panose="020F0502020204030204" pitchFamily="34" charset="0"/>
                          <a:ea typeface="+mn-ea"/>
                          <a:cs typeface="Calibri" panose="020F0502020204030204" pitchFamily="34" charset="0"/>
                        </a:rPr>
                        <a:t> giới hạn chịu lửa đối với van ngăn cháy thường đóng trong các đường ống cấp không khí vào nằm trong kênh hoặc giếng kỹ thuật được bao bọc bởi các bộ phận ngăn cháy có giới hạn chịu lửa tương đương theo quy định</a:t>
                      </a:r>
                      <a:r>
                        <a:rPr lang="vi-VN" sz="1500" kern="1200" dirty="0" smtClean="0">
                          <a:solidFill>
                            <a:srgbClr val="FF0000"/>
                          </a:solidFill>
                          <a:effectLst/>
                          <a:latin typeface="Calibri" panose="020F0502020204030204" pitchFamily="34" charset="0"/>
                          <a:ea typeface="+mn-ea"/>
                          <a:cs typeface="Calibri" panose="020F0502020204030204" pitchFamily="34" charset="0"/>
                        </a:rPr>
                        <a:t>.</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p>
                      <a:pPr algn="just"/>
                      <a:r>
                        <a:rPr lang="vi-VN" sz="1500" kern="1200" dirty="0" smtClean="0">
                          <a:solidFill>
                            <a:srgbClr val="FF0000"/>
                          </a:solidFill>
                          <a:effectLst/>
                          <a:latin typeface="Calibri" panose="020F0502020204030204" pitchFamily="34" charset="0"/>
                          <a:ea typeface="+mn-ea"/>
                          <a:cs typeface="Calibri" panose="020F0502020204030204" pitchFamily="34" charset="0"/>
                        </a:rPr>
                        <a:t>e) </a:t>
                      </a:r>
                      <a:r>
                        <a:rPr lang="vi-VN" sz="1500" b="1" kern="1200" dirty="0" smtClean="0">
                          <a:solidFill>
                            <a:srgbClr val="FF0000"/>
                          </a:solidFill>
                          <a:effectLst/>
                          <a:latin typeface="Calibri" panose="020F0502020204030204" pitchFamily="34" charset="0"/>
                          <a:ea typeface="+mn-ea"/>
                          <a:cs typeface="Calibri" panose="020F0502020204030204" pitchFamily="34" charset="0"/>
                        </a:rPr>
                        <a:t>Van ngăn cháy không cần lắp đặt cho các hệ thống chỉ phục vụ một khoang đệm ngăn cháy</a:t>
                      </a:r>
                      <a:r>
                        <a:rPr lang="vi-VN" sz="1500" kern="1200" dirty="0" smtClean="0">
                          <a:solidFill>
                            <a:srgbClr val="FF0000"/>
                          </a:solidFill>
                          <a:effectLst/>
                          <a:latin typeface="Calibri" panose="020F0502020204030204" pitchFamily="34" charset="0"/>
                          <a:ea typeface="+mn-ea"/>
                          <a:cs typeface="Calibri" panose="020F0502020204030204" pitchFamily="34" charset="0"/>
                        </a:rPr>
                        <a:t>. Không cho phép áp dụng cánh van không cách nhiệt trong các van ngăn cháy thường đóng trong các kênh dẫn không khí vào khoang đệm ngăn cháy;</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p>
                      <a:pPr algn="just"/>
                      <a:r>
                        <a:rPr lang="vi-VN" sz="1500" kern="1200" dirty="0" smtClean="0">
                          <a:solidFill>
                            <a:srgbClr val="FF0000"/>
                          </a:solidFill>
                          <a:effectLst/>
                          <a:latin typeface="Calibri" panose="020F0502020204030204" pitchFamily="34" charset="0"/>
                          <a:ea typeface="+mn-ea"/>
                          <a:cs typeface="Calibri" panose="020F0502020204030204" pitchFamily="34" charset="0"/>
                        </a:rPr>
                        <a:t>f) Khoảng cách tối thiểu giữa cửa thu khói của hệ thống hút xả khói và cửa cấp không khí của hệ thống cấp không khí chống khói nêu trong đoạn i) của D.10 ≥ 1,5 m theo phương đứng</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txBody>
                  <a:tcPr/>
                </a:tc>
                <a:tc>
                  <a:txBody>
                    <a:bodyPr/>
                    <a:lstStyle/>
                    <a:p>
                      <a:pPr algn="just"/>
                      <a:r>
                        <a:rPr lang="en-US" sz="1500" i="1" dirty="0" err="1" smtClean="0">
                          <a:latin typeface="Calibri" panose="020F0502020204030204" pitchFamily="34" charset="0"/>
                          <a:ea typeface="Calibri" panose="020F0502020204030204" pitchFamily="34" charset="0"/>
                          <a:cs typeface="Calibri" panose="020F0502020204030204" pitchFamily="34" charset="0"/>
                        </a:rPr>
                        <a:t>Bổ</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sung</a:t>
                      </a:r>
                      <a:endParaRPr lang="en-US" sz="1500" i="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471508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630240"/>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369452822"/>
              </p:ext>
            </p:extLst>
          </p:nvPr>
        </p:nvGraphicFramePr>
        <p:xfrm>
          <a:off x="16385" y="1241795"/>
          <a:ext cx="9111234" cy="5261717"/>
        </p:xfrm>
        <a:graphic>
          <a:graphicData uri="http://schemas.openxmlformats.org/drawingml/2006/table">
            <a:tbl>
              <a:tblPr firstRow="1" bandRow="1">
                <a:tableStyleId>{5C22544A-7EE6-4342-B048-85BDC9FD1C3A}</a:tableStyleId>
              </a:tblPr>
              <a:tblGrid>
                <a:gridCol w="685081">
                  <a:extLst>
                    <a:ext uri="{9D8B030D-6E8A-4147-A177-3AD203B41FA5}">
                      <a16:colId xmlns:a16="http://schemas.microsoft.com/office/drawing/2014/main" val="1411077708"/>
                    </a:ext>
                  </a:extLst>
                </a:gridCol>
                <a:gridCol w="692209">
                  <a:extLst>
                    <a:ext uri="{9D8B030D-6E8A-4147-A177-3AD203B41FA5}">
                      <a16:colId xmlns:a16="http://schemas.microsoft.com/office/drawing/2014/main" val="4040167514"/>
                    </a:ext>
                  </a:extLst>
                </a:gridCol>
                <a:gridCol w="1956987">
                  <a:extLst>
                    <a:ext uri="{9D8B030D-6E8A-4147-A177-3AD203B41FA5}">
                      <a16:colId xmlns:a16="http://schemas.microsoft.com/office/drawing/2014/main" val="20002"/>
                    </a:ext>
                  </a:extLst>
                </a:gridCol>
                <a:gridCol w="4281443">
                  <a:extLst>
                    <a:ext uri="{9D8B030D-6E8A-4147-A177-3AD203B41FA5}">
                      <a16:colId xmlns:a16="http://schemas.microsoft.com/office/drawing/2014/main" val="2589906493"/>
                    </a:ext>
                  </a:extLst>
                </a:gridCol>
                <a:gridCol w="1495514">
                  <a:extLst>
                    <a:ext uri="{9D8B030D-6E8A-4147-A177-3AD203B41FA5}">
                      <a16:colId xmlns:a16="http://schemas.microsoft.com/office/drawing/2014/main" val="1894666468"/>
                    </a:ext>
                  </a:extLst>
                </a:gridCol>
              </a:tblGrid>
              <a:tr h="369677">
                <a:tc>
                  <a:txBody>
                    <a:bodyPr/>
                    <a:lstStyle/>
                    <a:p>
                      <a:pPr algn="ctr"/>
                      <a:r>
                        <a:rPr lang="en-US" sz="1500" dirty="0" err="1" smtClean="0"/>
                        <a:t>Điều</a:t>
                      </a:r>
                      <a:endParaRPr lang="en-US" sz="1500" dirty="0"/>
                    </a:p>
                  </a:txBody>
                  <a:tcPr/>
                </a:tc>
                <a:tc>
                  <a:txBody>
                    <a:bodyPr/>
                    <a:lstStyle/>
                    <a:p>
                      <a:pPr algn="ctr"/>
                      <a:endParaRPr lang="en-US"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06:2022/BXD</a:t>
                      </a:r>
                    </a:p>
                  </a:txBody>
                  <a:tcPr/>
                </a:tc>
                <a:tc>
                  <a:txBody>
                    <a:bodyPr/>
                    <a:lstStyle/>
                    <a:p>
                      <a:pPr algn="ctr"/>
                      <a:r>
                        <a:rPr lang="en-US" sz="1500" dirty="0" err="1" smtClean="0"/>
                        <a:t>Ghi</a:t>
                      </a:r>
                      <a:r>
                        <a:rPr lang="en-US" sz="1500" dirty="0" smtClean="0"/>
                        <a:t> </a:t>
                      </a:r>
                      <a:r>
                        <a:rPr lang="en-US" sz="1500" dirty="0" err="1" smtClean="0"/>
                        <a:t>chú</a:t>
                      </a:r>
                      <a:endParaRPr lang="en-US" sz="1500" dirty="0"/>
                    </a:p>
                  </a:txBody>
                  <a:tcPr/>
                </a:tc>
                <a:extLst>
                  <a:ext uri="{0D108BD9-81ED-4DB2-BD59-A6C34878D82A}">
                    <a16:rowId xmlns:a16="http://schemas.microsoft.com/office/drawing/2014/main" val="2393609304"/>
                  </a:ext>
                </a:extLst>
              </a:tr>
              <a:tr h="320040">
                <a:tc>
                  <a:txBody>
                    <a:bodyPr/>
                    <a:lstStyle/>
                    <a:p>
                      <a:r>
                        <a:rPr lang="en-US" sz="1500" dirty="0" smtClean="0">
                          <a:latin typeface="Calibri" panose="020F0502020204030204" pitchFamily="34" charset="0"/>
                          <a:ea typeface="Calibri" panose="020F0502020204030204" pitchFamily="34" charset="0"/>
                          <a:cs typeface="Calibri" panose="020F0502020204030204" pitchFamily="34" charset="0"/>
                        </a:rPr>
                        <a:t>D</a:t>
                      </a:r>
                      <a:r>
                        <a:rPr lang="vi-VN" sz="1500" dirty="0" smtClean="0">
                          <a:latin typeface="Calibri" panose="020F0502020204030204" pitchFamily="34" charset="0"/>
                          <a:ea typeface="Calibri" panose="020F0502020204030204" pitchFamily="34" charset="0"/>
                          <a:cs typeface="Calibri" panose="020F0502020204030204" pitchFamily="34" charset="0"/>
                        </a:rPr>
                        <a:t>.</a:t>
                      </a:r>
                      <a:r>
                        <a:rPr lang="en-US" sz="1500" dirty="0" smtClean="0">
                          <a:latin typeface="Calibri" panose="020F0502020204030204" pitchFamily="34" charset="0"/>
                          <a:ea typeface="Calibri" panose="020F0502020204030204" pitchFamily="34" charset="0"/>
                          <a:cs typeface="Calibri" panose="020F0502020204030204" pitchFamily="34" charset="0"/>
                        </a:rPr>
                        <a:t>14.5</a:t>
                      </a:r>
                      <a:endParaRPr lang="vi-VN" sz="1500" dirty="0" smtClean="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en-US" sz="1500" b="1" kern="1200" dirty="0" err="1" smtClean="0">
                          <a:solidFill>
                            <a:schemeClr val="dk1"/>
                          </a:solidFill>
                          <a:effectLst/>
                          <a:latin typeface="Calibri" panose="020F0502020204030204" pitchFamily="34" charset="0"/>
                          <a:ea typeface="+mn-ea"/>
                          <a:cs typeface="Calibri" panose="020F0502020204030204" pitchFamily="34" charset="0"/>
                        </a:rPr>
                        <a:t>Cấp</a:t>
                      </a:r>
                      <a:r>
                        <a:rPr lang="en-US" sz="1500" b="1" kern="120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dirty="0" err="1" smtClean="0">
                          <a:solidFill>
                            <a:schemeClr val="dk1"/>
                          </a:solidFill>
                          <a:effectLst/>
                          <a:latin typeface="Calibri" panose="020F0502020204030204" pitchFamily="34" charset="0"/>
                          <a:ea typeface="+mn-ea"/>
                          <a:cs typeface="Calibri" panose="020F0502020204030204" pitchFamily="34" charset="0"/>
                        </a:rPr>
                        <a:t>không</a:t>
                      </a:r>
                      <a:r>
                        <a:rPr lang="en-US" sz="1500" b="1" kern="120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dirty="0" err="1" smtClean="0">
                          <a:solidFill>
                            <a:schemeClr val="dk1"/>
                          </a:solidFill>
                          <a:effectLst/>
                          <a:latin typeface="Calibri" panose="020F0502020204030204" pitchFamily="34" charset="0"/>
                          <a:ea typeface="+mn-ea"/>
                          <a:cs typeface="Calibri" panose="020F0502020204030204" pitchFamily="34" charset="0"/>
                        </a:rPr>
                        <a:t>khí</a:t>
                      </a:r>
                      <a:r>
                        <a:rPr lang="en-US" sz="1500" b="1" kern="120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dirty="0" err="1" smtClean="0">
                          <a:solidFill>
                            <a:schemeClr val="dk1"/>
                          </a:solidFill>
                          <a:effectLst/>
                          <a:latin typeface="Calibri" panose="020F0502020204030204" pitchFamily="34" charset="0"/>
                          <a:ea typeface="+mn-ea"/>
                          <a:cs typeface="Calibri" panose="020F0502020204030204" pitchFamily="34" charset="0"/>
                        </a:rPr>
                        <a:t>bù</a:t>
                      </a:r>
                      <a:r>
                        <a:rPr lang="en-US" sz="1500" b="1" kern="120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dirty="0" err="1" smtClean="0">
                          <a:solidFill>
                            <a:schemeClr val="dk1"/>
                          </a:solidFill>
                          <a:effectLst/>
                          <a:latin typeface="Calibri" panose="020F0502020204030204" pitchFamily="34" charset="0"/>
                          <a:ea typeface="+mn-ea"/>
                          <a:cs typeface="Calibri" panose="020F0502020204030204" pitchFamily="34" charset="0"/>
                        </a:rPr>
                        <a:t>lượng</a:t>
                      </a:r>
                      <a:r>
                        <a:rPr lang="en-US" sz="1500" b="1" kern="120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dirty="0" err="1" smtClean="0">
                          <a:solidFill>
                            <a:schemeClr val="dk1"/>
                          </a:solidFill>
                          <a:effectLst/>
                          <a:latin typeface="Calibri" panose="020F0502020204030204" pitchFamily="34" charset="0"/>
                          <a:ea typeface="+mn-ea"/>
                          <a:cs typeface="Calibri" panose="020F0502020204030204" pitchFamily="34" charset="0"/>
                        </a:rPr>
                        <a:t>khói</a:t>
                      </a:r>
                      <a:r>
                        <a:rPr lang="en-US" sz="1500" b="1" kern="120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dirty="0" err="1" smtClean="0">
                          <a:solidFill>
                            <a:schemeClr val="dk1"/>
                          </a:solidFill>
                          <a:effectLst/>
                          <a:latin typeface="Calibri" panose="020F0502020204030204" pitchFamily="34" charset="0"/>
                          <a:ea typeface="+mn-ea"/>
                          <a:cs typeface="Calibri" panose="020F0502020204030204" pitchFamily="34" charset="0"/>
                        </a:rPr>
                        <a:t>hút</a:t>
                      </a:r>
                      <a:r>
                        <a:rPr lang="en-US" sz="1500" b="1" kern="120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dirty="0" err="1" smtClean="0">
                          <a:solidFill>
                            <a:schemeClr val="dk1"/>
                          </a:solidFill>
                          <a:effectLst/>
                          <a:latin typeface="Calibri" panose="020F0502020204030204" pitchFamily="34" charset="0"/>
                          <a:ea typeface="+mn-ea"/>
                          <a:cs typeface="Calibri" panose="020F0502020204030204" pitchFamily="34" charset="0"/>
                        </a:rPr>
                        <a:t>ra</a:t>
                      </a:r>
                      <a:endParaRPr lang="en-US" sz="1500" b="1"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en-US" sz="1500" b="0" kern="1200" dirty="0" err="1" smtClean="0">
                          <a:solidFill>
                            <a:schemeClr val="tx1"/>
                          </a:solidFill>
                          <a:effectLst/>
                          <a:latin typeface="Calibri" panose="020F0502020204030204" pitchFamily="34" charset="0"/>
                          <a:ea typeface="+mn-ea"/>
                          <a:cs typeface="Calibri" panose="020F0502020204030204" pitchFamily="34" charset="0"/>
                        </a:rPr>
                        <a:t>Không</a:t>
                      </a:r>
                      <a:r>
                        <a:rPr lang="en-US" sz="1500" b="0" kern="1200" baseline="0" dirty="0" smtClean="0">
                          <a:solidFill>
                            <a:schemeClr val="tx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tx1"/>
                          </a:solidFill>
                          <a:effectLst/>
                          <a:latin typeface="Calibri" panose="020F0502020204030204" pitchFamily="34" charset="0"/>
                          <a:ea typeface="+mn-ea"/>
                          <a:cs typeface="Calibri" panose="020F0502020204030204" pitchFamily="34" charset="0"/>
                        </a:rPr>
                        <a:t>quy</a:t>
                      </a:r>
                      <a:r>
                        <a:rPr lang="en-US" sz="1500" b="0" kern="1200" baseline="0" dirty="0" smtClean="0">
                          <a:solidFill>
                            <a:schemeClr val="tx1"/>
                          </a:solidFill>
                          <a:effectLst/>
                          <a:latin typeface="Calibri" panose="020F0502020204030204" pitchFamily="34" charset="0"/>
                          <a:ea typeface="+mn-ea"/>
                          <a:cs typeface="Calibri" panose="020F0502020204030204" pitchFamily="34" charset="0"/>
                        </a:rPr>
                        <a:t> </a:t>
                      </a:r>
                      <a:r>
                        <a:rPr lang="en-US" sz="1500" b="0" kern="1200" baseline="0" dirty="0" err="1" smtClean="0">
                          <a:solidFill>
                            <a:schemeClr val="tx1"/>
                          </a:solidFill>
                          <a:effectLst/>
                          <a:latin typeface="Calibri" panose="020F0502020204030204" pitchFamily="34" charset="0"/>
                          <a:ea typeface="+mn-ea"/>
                          <a:cs typeface="Calibri" panose="020F0502020204030204" pitchFamily="34" charset="0"/>
                        </a:rPr>
                        <a:t>định</a:t>
                      </a:r>
                      <a:endParaRPr lang="en-US" sz="1500" b="0" kern="1200" dirty="0">
                        <a:solidFill>
                          <a:schemeClr val="tx1"/>
                        </a:solidFill>
                        <a:effectLst/>
                        <a:latin typeface="Calibri" panose="020F0502020204030204" pitchFamily="34" charset="0"/>
                        <a:ea typeface="+mn-ea"/>
                        <a:cs typeface="Calibri" panose="020F0502020204030204" pitchFamily="34" charset="0"/>
                      </a:endParaRPr>
                    </a:p>
                  </a:txBody>
                  <a:tcPr/>
                </a:tc>
                <a:tc>
                  <a:txBody>
                    <a:bodyPr/>
                    <a:lstStyle/>
                    <a:p>
                      <a:pPr algn="just"/>
                      <a:r>
                        <a:rPr lang="vi-VN" sz="1500" b="1" kern="1200" dirty="0" smtClean="0">
                          <a:solidFill>
                            <a:schemeClr val="dk1"/>
                          </a:solidFill>
                          <a:effectLst/>
                          <a:latin typeface="Calibri" panose="020F0502020204030204" pitchFamily="34" charset="0"/>
                          <a:ea typeface="+mn-ea"/>
                          <a:cs typeface="Calibri" panose="020F0502020204030204" pitchFamily="34" charset="0"/>
                        </a:rPr>
                        <a:t>D.14.5</a:t>
                      </a:r>
                      <a:r>
                        <a:rPr lang="vi-VN" sz="1500" kern="1200" dirty="0" smtClean="0">
                          <a:solidFill>
                            <a:schemeClr val="dk1"/>
                          </a:solidFill>
                          <a:effectLst/>
                          <a:latin typeface="Calibri" panose="020F0502020204030204" pitchFamily="34" charset="0"/>
                          <a:ea typeface="+mn-ea"/>
                          <a:cs typeface="Calibri" panose="020F0502020204030204" pitchFamily="34" charset="0"/>
                        </a:rPr>
                        <a:t> </a:t>
                      </a:r>
                      <a:r>
                        <a:rPr lang="vi-VN" sz="1500" kern="1200" dirty="0" smtClean="0">
                          <a:solidFill>
                            <a:srgbClr val="FF0000"/>
                          </a:solidFill>
                          <a:effectLst/>
                          <a:latin typeface="Calibri" panose="020F0502020204030204" pitchFamily="34" charset="0"/>
                          <a:ea typeface="+mn-ea"/>
                          <a:cs typeface="Calibri" panose="020F0502020204030204" pitchFamily="34" charset="0"/>
                        </a:rPr>
                        <a:t>Để bù lại khối tích khói đã bị hút ra khỏi gian phòng bởi hệ thống hút xả khói, phải thiết kế hệ thống cấp không khí vào theo cơ chế tự nhiên hoặc cưỡng bức:</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p>
                      <a:pPr algn="just"/>
                      <a:r>
                        <a:rPr lang="vi-VN" sz="1500" kern="1200" dirty="0" smtClean="0">
                          <a:solidFill>
                            <a:srgbClr val="FF0000"/>
                          </a:solidFill>
                          <a:effectLst/>
                          <a:latin typeface="Calibri" panose="020F0502020204030204" pitchFamily="34" charset="0"/>
                          <a:ea typeface="+mn-ea"/>
                          <a:cs typeface="Calibri" panose="020F0502020204030204" pitchFamily="34" charset="0"/>
                        </a:rPr>
                        <a:t>a) Không khí theo cơ chế tự nhiên có thể cấp vào qua các lỗ mở trên tường bao che ngoài hoặc qua</a:t>
                      </a:r>
                      <a:r>
                        <a:rPr lang="en-US" sz="1500" kern="1200" baseline="0" dirty="0" smtClean="0">
                          <a:solidFill>
                            <a:srgbClr val="FF0000"/>
                          </a:solidFill>
                          <a:effectLst/>
                          <a:latin typeface="Calibri" panose="020F0502020204030204" pitchFamily="34" charset="0"/>
                          <a:ea typeface="+mn-ea"/>
                          <a:cs typeface="Calibri" panose="020F0502020204030204" pitchFamily="34" charset="0"/>
                        </a:rPr>
                        <a:t> </a:t>
                      </a:r>
                      <a:r>
                        <a:rPr lang="vi-VN" sz="1500" kern="1200" dirty="0" smtClean="0">
                          <a:solidFill>
                            <a:srgbClr val="FF0000"/>
                          </a:solidFill>
                          <a:effectLst/>
                          <a:latin typeface="Calibri" panose="020F0502020204030204" pitchFamily="34" charset="0"/>
                          <a:ea typeface="+mn-ea"/>
                          <a:cs typeface="Calibri" panose="020F0502020204030204" pitchFamily="34" charset="0"/>
                        </a:rPr>
                        <a:t>các giếng cấp không khí với van được dẫn động tự động và dẫn động từ xa. Các lỗ mở phải được bố</a:t>
                      </a:r>
                      <a:r>
                        <a:rPr lang="en-US" sz="1500" kern="1200" baseline="0" dirty="0" smtClean="0">
                          <a:solidFill>
                            <a:srgbClr val="FF0000"/>
                          </a:solidFill>
                          <a:effectLst/>
                          <a:latin typeface="Calibri" panose="020F0502020204030204" pitchFamily="34" charset="0"/>
                          <a:ea typeface="+mn-ea"/>
                          <a:cs typeface="Calibri" panose="020F0502020204030204" pitchFamily="34" charset="0"/>
                        </a:rPr>
                        <a:t> </a:t>
                      </a:r>
                      <a:r>
                        <a:rPr lang="vi-VN" sz="1500" kern="1200" dirty="0" smtClean="0">
                          <a:solidFill>
                            <a:srgbClr val="FF0000"/>
                          </a:solidFill>
                          <a:effectLst/>
                          <a:latin typeface="Calibri" panose="020F0502020204030204" pitchFamily="34" charset="0"/>
                          <a:ea typeface="+mn-ea"/>
                          <a:cs typeface="Calibri" panose="020F0502020204030204" pitchFamily="34" charset="0"/>
                        </a:rPr>
                        <a:t>trí ở phần dưới của gian phòng được bảo vệ. Để bù không khí cho các sảnh thông tầng và hành lang bao quanh sảnh thông tầng có thể sử dụng các lỗ cửa đi của lối thoát nạn trực tiếp ra ngoài trời, khi đó các cửa này phải được điều khiển tự động và điều khiển từ xa. </a:t>
                      </a:r>
                      <a:r>
                        <a:rPr lang="vi-VN" sz="1500" kern="1200" dirty="0" smtClean="0">
                          <a:solidFill>
                            <a:srgbClr val="FF0000"/>
                          </a:solidFill>
                          <a:effectLst/>
                          <a:latin typeface="Calibri" panose="020F0502020204030204" pitchFamily="34" charset="0"/>
                          <a:ea typeface="+mn-ea"/>
                          <a:cs typeface="Calibri" panose="020F0502020204030204" pitchFamily="34" charset="0"/>
                          <a:sym typeface="Symbol" panose="05050102010706020507" pitchFamily="18" charset="2"/>
                        </a:rPr>
                        <a:t></a:t>
                      </a:r>
                      <a:r>
                        <a:rPr lang="vi-VN"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smtClean="0">
                          <a:solidFill>
                            <a:srgbClr val="FF0000"/>
                          </a:solidFill>
                          <a:effectLst/>
                          <a:latin typeface="Calibri" panose="020F0502020204030204" pitchFamily="34" charset="0"/>
                          <a:ea typeface="+mn-ea"/>
                          <a:cs typeface="Calibri" panose="020F0502020204030204" pitchFamily="34" charset="0"/>
                        </a:rPr>
                        <a:t>DT</a:t>
                      </a:r>
                      <a:r>
                        <a:rPr lang="vi-VN" sz="1500" kern="1200" dirty="0" smtClean="0">
                          <a:solidFill>
                            <a:srgbClr val="FF0000"/>
                          </a:solidFill>
                          <a:effectLst/>
                          <a:latin typeface="Calibri" panose="020F0502020204030204" pitchFamily="34" charset="0"/>
                          <a:ea typeface="+mn-ea"/>
                          <a:cs typeface="Calibri" panose="020F0502020204030204" pitchFamily="34" charset="0"/>
                        </a:rPr>
                        <a:t> thông khí của các lỗ cửa mở phải được xác định phù hợp với D.4 và đáp ứng yêu cầu vận tốc dòng khí đi qua các lỗ cửa không vượt quá 6 m/s;</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p>
                      <a:pPr algn="just"/>
                      <a:r>
                        <a:rPr lang="vi-VN" sz="1500" kern="1200" dirty="0" smtClean="0">
                          <a:solidFill>
                            <a:srgbClr val="FF0000"/>
                          </a:solidFill>
                          <a:effectLst/>
                          <a:latin typeface="Calibri" panose="020F0502020204030204" pitchFamily="34" charset="0"/>
                          <a:ea typeface="+mn-ea"/>
                          <a:cs typeface="Calibri" panose="020F0502020204030204" pitchFamily="34" charset="0"/>
                        </a:rPr>
                        <a:t>b) </a:t>
                      </a:r>
                      <a:r>
                        <a:rPr lang="en-US" sz="1500" kern="1200" dirty="0" smtClean="0">
                          <a:solidFill>
                            <a:srgbClr val="FF0000"/>
                          </a:solidFill>
                          <a:effectLst/>
                          <a:latin typeface="Calibri" panose="020F0502020204030204" pitchFamily="34" charset="0"/>
                          <a:ea typeface="+mn-ea"/>
                          <a:cs typeface="Calibri" panose="020F0502020204030204" pitchFamily="34" charset="0"/>
                        </a:rPr>
                        <a:t>HT</a:t>
                      </a:r>
                      <a:r>
                        <a:rPr lang="vi-VN" sz="1500" kern="1200" dirty="0" smtClean="0">
                          <a:solidFill>
                            <a:srgbClr val="FF0000"/>
                          </a:solidFill>
                          <a:effectLst/>
                          <a:latin typeface="Calibri" panose="020F0502020204030204" pitchFamily="34" charset="0"/>
                          <a:ea typeface="+mn-ea"/>
                          <a:cs typeface="Calibri" panose="020F0502020204030204" pitchFamily="34" charset="0"/>
                        </a:rPr>
                        <a:t> cấp không khí chống khói theo cơ chế cưỡng bức có thể được thiết kế độc lập hoặc sử</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p>
                      <a:pPr algn="just"/>
                      <a:r>
                        <a:rPr lang="vi-VN" sz="1500" kern="1200" dirty="0" smtClean="0">
                          <a:solidFill>
                            <a:srgbClr val="FF0000"/>
                          </a:solidFill>
                          <a:effectLst/>
                          <a:latin typeface="Calibri" panose="020F0502020204030204" pitchFamily="34" charset="0"/>
                          <a:ea typeface="+mn-ea"/>
                          <a:cs typeface="Calibri" panose="020F0502020204030204" pitchFamily="34" charset="0"/>
                        </a:rPr>
                        <a:t>dụng chính các hệ thống cấp không khí vào khoang đệm ngăn cháy hoặc các giếng thang máy (trừ các giếng thang máy chữa cháy và buồng thang bộ N2)</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txBody>
                  <a:tcPr/>
                </a:tc>
                <a:tc>
                  <a:txBody>
                    <a:bodyPr/>
                    <a:lstStyle/>
                    <a:p>
                      <a:pPr algn="just"/>
                      <a:r>
                        <a:rPr lang="en-US" sz="1500" kern="1200" dirty="0" err="1" smtClean="0">
                          <a:solidFill>
                            <a:schemeClr val="dk1"/>
                          </a:solidFill>
                          <a:effectLst/>
                          <a:latin typeface="Calibri" panose="020F0502020204030204" pitchFamily="34" charset="0"/>
                          <a:ea typeface="+mn-ea"/>
                          <a:cs typeface="Calibri" panose="020F0502020204030204" pitchFamily="34" charset="0"/>
                        </a:rPr>
                        <a:t>Thêm</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phần</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cấp</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không</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khí</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bù</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cho</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lượng</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khói</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hút</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ra.</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Khi</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tính</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toán</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lượng</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không</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khí</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bù</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vào</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phải</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tính</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toán</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theo</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thông</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số</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bên</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ngoài</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vào</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mùa</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đông</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Tính</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nhiệt</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độ</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trung</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bình</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tháng</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lạnh</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nhất</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theo</a:t>
                      </a:r>
                      <a:r>
                        <a:rPr lang="en-US" sz="1500" kern="1200" dirty="0" smtClean="0">
                          <a:solidFill>
                            <a:schemeClr val="dk1"/>
                          </a:solidFill>
                          <a:effectLst/>
                          <a:latin typeface="Calibri" panose="020F0502020204030204" pitchFamily="34" charset="0"/>
                          <a:ea typeface="+mn-ea"/>
                          <a:cs typeface="Calibri" panose="020F0502020204030204" pitchFamily="34" charset="0"/>
                        </a:rPr>
                        <a:t> QCVN 02:2022/BXD</a:t>
                      </a:r>
                    </a:p>
                    <a:p>
                      <a:pPr algn="just"/>
                      <a:r>
                        <a:rPr lang="en-US" sz="1500" kern="1200" dirty="0" smtClean="0">
                          <a:solidFill>
                            <a:schemeClr val="dk1"/>
                          </a:solidFill>
                          <a:effectLst/>
                          <a:latin typeface="Calibri" panose="020F0502020204030204" pitchFamily="34" charset="0"/>
                          <a:ea typeface="+mn-ea"/>
                          <a:cs typeface="Calibri" panose="020F0502020204030204" pitchFamily="34" charset="0"/>
                        </a:rPr>
                        <a:t>(</a:t>
                      </a:r>
                      <a:r>
                        <a:rPr lang="en-US" sz="1500" kern="1200" dirty="0" err="1" smtClean="0">
                          <a:solidFill>
                            <a:schemeClr val="dk1"/>
                          </a:solidFill>
                          <a:effectLst/>
                          <a:latin typeface="Calibri" panose="020F0502020204030204" pitchFamily="34" charset="0"/>
                          <a:ea typeface="+mn-ea"/>
                          <a:cs typeface="Calibri" panose="020F0502020204030204" pitchFamily="34" charset="0"/>
                        </a:rPr>
                        <a:t>Sẽ</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có</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trong</a:t>
                      </a:r>
                      <a:r>
                        <a:rPr lang="en-US" sz="1500" kern="1200" dirty="0" smtClean="0">
                          <a:solidFill>
                            <a:schemeClr val="dk1"/>
                          </a:solidFill>
                          <a:effectLst/>
                          <a:latin typeface="Calibri" panose="020F0502020204030204" pitchFamily="34" charset="0"/>
                          <a:ea typeface="+mn-ea"/>
                          <a:cs typeface="Calibri" panose="020F0502020204030204" pitchFamily="34" charset="0"/>
                        </a:rPr>
                        <a:t> TCVN 5687:202x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mới</a:t>
                      </a:r>
                      <a:r>
                        <a:rPr lang="en-US" sz="1500" kern="1200" dirty="0" smtClean="0">
                          <a:solidFill>
                            <a:schemeClr val="dk1"/>
                          </a:solidFill>
                          <a:effectLst/>
                          <a:latin typeface="Calibri" panose="020F0502020204030204" pitchFamily="34" charset="0"/>
                          <a:ea typeface="+mn-ea"/>
                          <a:cs typeface="Calibri" panose="020F0502020204030204" pitchFamily="34" charset="0"/>
                        </a:rPr>
                        <a:t>)</a:t>
                      </a:r>
                      <a:endParaRPr lang="en-US" sz="1500" i="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485897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630240"/>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982384471"/>
              </p:ext>
            </p:extLst>
          </p:nvPr>
        </p:nvGraphicFramePr>
        <p:xfrm>
          <a:off x="37175" y="1097283"/>
          <a:ext cx="9144994" cy="2302652"/>
        </p:xfrm>
        <a:graphic>
          <a:graphicData uri="http://schemas.openxmlformats.org/drawingml/2006/table">
            <a:tbl>
              <a:tblPr firstRow="1" bandRow="1">
                <a:tableStyleId>{5C22544A-7EE6-4342-B048-85BDC9FD1C3A}</a:tableStyleId>
              </a:tblPr>
              <a:tblGrid>
                <a:gridCol w="586668">
                  <a:extLst>
                    <a:ext uri="{9D8B030D-6E8A-4147-A177-3AD203B41FA5}">
                      <a16:colId xmlns:a16="http://schemas.microsoft.com/office/drawing/2014/main" val="1411077708"/>
                    </a:ext>
                  </a:extLst>
                </a:gridCol>
                <a:gridCol w="1289992">
                  <a:extLst>
                    <a:ext uri="{9D8B030D-6E8A-4147-A177-3AD203B41FA5}">
                      <a16:colId xmlns:a16="http://schemas.microsoft.com/office/drawing/2014/main" val="994624152"/>
                    </a:ext>
                  </a:extLst>
                </a:gridCol>
                <a:gridCol w="2999574">
                  <a:extLst>
                    <a:ext uri="{9D8B030D-6E8A-4147-A177-3AD203B41FA5}">
                      <a16:colId xmlns:a16="http://schemas.microsoft.com/office/drawing/2014/main" val="2043359252"/>
                    </a:ext>
                  </a:extLst>
                </a:gridCol>
                <a:gridCol w="2641073">
                  <a:extLst>
                    <a:ext uri="{9D8B030D-6E8A-4147-A177-3AD203B41FA5}">
                      <a16:colId xmlns:a16="http://schemas.microsoft.com/office/drawing/2014/main" val="2589906493"/>
                    </a:ext>
                  </a:extLst>
                </a:gridCol>
                <a:gridCol w="1627687">
                  <a:extLst>
                    <a:ext uri="{9D8B030D-6E8A-4147-A177-3AD203B41FA5}">
                      <a16:colId xmlns:a16="http://schemas.microsoft.com/office/drawing/2014/main" val="1020005407"/>
                    </a:ext>
                  </a:extLst>
                </a:gridCol>
              </a:tblGrid>
              <a:tr h="519572">
                <a:tc>
                  <a:txBody>
                    <a:bodyPr/>
                    <a:lstStyle/>
                    <a:p>
                      <a:pPr algn="ctr"/>
                      <a:r>
                        <a:rPr lang="en-US" sz="1500" dirty="0" err="1" smtClean="0"/>
                        <a:t>Điều</a:t>
                      </a:r>
                      <a:endParaRPr lang="en-US" sz="1500" dirty="0"/>
                    </a:p>
                  </a:txBody>
                  <a:tcPr/>
                </a:tc>
                <a:tc>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06:2022/BXD</a:t>
                      </a:r>
                    </a:p>
                  </a:txBody>
                  <a:tcPr/>
                </a:tc>
                <a:tc>
                  <a:txBody>
                    <a:bodyPr/>
                    <a:lstStyle/>
                    <a:p>
                      <a:pPr algn="ctr"/>
                      <a:r>
                        <a:rPr lang="en-US" sz="1500" dirty="0" err="1" smtClean="0"/>
                        <a:t>Ghi</a:t>
                      </a:r>
                      <a:r>
                        <a:rPr lang="en-US" sz="1500" dirty="0" smtClean="0"/>
                        <a:t> </a:t>
                      </a:r>
                      <a:r>
                        <a:rPr lang="en-US" sz="1500" dirty="0" err="1" smtClean="0"/>
                        <a:t>chú</a:t>
                      </a:r>
                      <a:endParaRPr lang="en-US" sz="1500" dirty="0"/>
                    </a:p>
                  </a:txBody>
                  <a:tcPr/>
                </a:tc>
                <a:extLst>
                  <a:ext uri="{0D108BD9-81ED-4DB2-BD59-A6C34878D82A}">
                    <a16:rowId xmlns:a16="http://schemas.microsoft.com/office/drawing/2014/main" val="2393609304"/>
                  </a:ext>
                </a:extLst>
              </a:tr>
              <a:tr h="347117">
                <a:tc grid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500" b="1" dirty="0" smtClean="0">
                          <a:latin typeface="Calibri" panose="020F0502020204030204" pitchFamily="34" charset="0"/>
                          <a:ea typeface="Calibri" panose="020F0502020204030204" pitchFamily="34" charset="0"/>
                          <a:cs typeface="Calibri" panose="020F0502020204030204" pitchFamily="34" charset="0"/>
                        </a:rPr>
                        <a:t>PHỤ LỤC </a:t>
                      </a:r>
                      <a:r>
                        <a:rPr lang="en-US" sz="1500" b="1" dirty="0" smtClean="0">
                          <a:latin typeface="Calibri" panose="020F0502020204030204" pitchFamily="34" charset="0"/>
                          <a:ea typeface="Calibri" panose="020F0502020204030204" pitchFamily="34" charset="0"/>
                          <a:cs typeface="Calibri" panose="020F0502020204030204" pitchFamily="34" charset="0"/>
                        </a:rPr>
                        <a:t>E</a:t>
                      </a:r>
                      <a:r>
                        <a:rPr lang="vi-VN" sz="1500" b="1" dirty="0" smtClean="0">
                          <a:latin typeface="Calibri" panose="020F0502020204030204" pitchFamily="34" charset="0"/>
                          <a:ea typeface="Calibri" panose="020F0502020204030204" pitchFamily="34" charset="0"/>
                          <a:cs typeface="Calibri" panose="020F0502020204030204" pitchFamily="34" charset="0"/>
                        </a:rPr>
                        <a:t>. </a:t>
                      </a:r>
                      <a:r>
                        <a:rPr lang="en-US" sz="1500" b="1" i="0" u="none" strike="noStrike"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KHOẢNG</a:t>
                      </a:r>
                      <a:r>
                        <a:rPr lang="en-US" sz="1500" b="1" i="0" u="none" strike="noStrike" kern="1200" baseline="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CÁCH PC CHỐNG CHÁY GIỮA CÁC NHÀ Ở, NHÀ &amp; CTCC VÀ TỪ NHÀ Ở, NHÀ &amp; CTCC ĐẾN NHÀ VÀ CT SX, NHÀ KHO</a:t>
                      </a:r>
                      <a:endParaRPr lang="en-US" sz="1500" b="1" dirty="0" smtClean="0">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05099367"/>
                  </a:ext>
                </a:extLst>
              </a:tr>
              <a:tr h="320040">
                <a:tc>
                  <a:txBody>
                    <a:bodyPr/>
                    <a:lstStyle/>
                    <a:p>
                      <a:r>
                        <a:rPr lang="en-US" sz="1500" dirty="0" smtClean="0">
                          <a:latin typeface="Calibri" panose="020F0502020204030204" pitchFamily="34" charset="0"/>
                          <a:ea typeface="Calibri" panose="020F0502020204030204" pitchFamily="34" charset="0"/>
                          <a:cs typeface="Calibri" panose="020F0502020204030204" pitchFamily="34" charset="0"/>
                        </a:rPr>
                        <a:t>E.1</a:t>
                      </a:r>
                      <a:endParaRPr lang="vi-VN" sz="1500" dirty="0" smtClean="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en-US" sz="1500" b="1" kern="1200" dirty="0" smtClean="0">
                          <a:solidFill>
                            <a:schemeClr val="dk1"/>
                          </a:solidFill>
                          <a:effectLst/>
                          <a:latin typeface="Calibri" panose="020F0502020204030204" pitchFamily="34" charset="0"/>
                          <a:ea typeface="+mn-ea"/>
                          <a:cs typeface="Calibri" panose="020F0502020204030204" pitchFamily="34" charset="0"/>
                        </a:rPr>
                        <a:t>Y/c</a:t>
                      </a:r>
                      <a:r>
                        <a:rPr lang="vi-VN" sz="1500" b="1" kern="1200" dirty="0" smtClean="0">
                          <a:solidFill>
                            <a:schemeClr val="dk1"/>
                          </a:solidFill>
                          <a:effectLst/>
                          <a:latin typeface="Calibri" panose="020F0502020204030204" pitchFamily="34" charset="0"/>
                          <a:ea typeface="+mn-ea"/>
                          <a:cs typeface="Calibri" panose="020F0502020204030204" pitchFamily="34" charset="0"/>
                        </a:rPr>
                        <a:t> về</a:t>
                      </a:r>
                      <a:r>
                        <a:rPr lang="en-US" sz="1500" b="1" kern="1200" baseline="0" dirty="0" smtClean="0">
                          <a:solidFill>
                            <a:schemeClr val="dk1"/>
                          </a:solidFill>
                          <a:effectLst/>
                          <a:latin typeface="Calibri" panose="020F0502020204030204" pitchFamily="34" charset="0"/>
                          <a:ea typeface="+mn-ea"/>
                          <a:cs typeface="Calibri" panose="020F0502020204030204" pitchFamily="34" charset="0"/>
                        </a:rPr>
                        <a:t> </a:t>
                      </a:r>
                      <a:r>
                        <a:rPr lang="vi-VN" sz="1500" b="1" kern="1200" dirty="0" smtClean="0">
                          <a:solidFill>
                            <a:schemeClr val="dk1"/>
                          </a:solidFill>
                          <a:effectLst/>
                          <a:latin typeface="Calibri" panose="020F0502020204030204" pitchFamily="34" charset="0"/>
                          <a:ea typeface="+mn-ea"/>
                          <a:cs typeface="Calibri" panose="020F0502020204030204" pitchFamily="34" charset="0"/>
                        </a:rPr>
                        <a:t>khoảng cách phòng cháy chống cháy giữa các nhà và </a:t>
                      </a:r>
                      <a:r>
                        <a:rPr lang="en-US" sz="1500" b="1" kern="1200" dirty="0" smtClean="0">
                          <a:solidFill>
                            <a:schemeClr val="dk1"/>
                          </a:solidFill>
                          <a:effectLst/>
                          <a:latin typeface="Calibri" panose="020F0502020204030204" pitchFamily="34" charset="0"/>
                          <a:ea typeface="+mn-ea"/>
                          <a:cs typeface="Calibri" panose="020F0502020204030204" pitchFamily="34" charset="0"/>
                        </a:rPr>
                        <a:t>CT</a:t>
                      </a:r>
                      <a:endParaRPr lang="en-US" sz="1500" b="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en-US" sz="1500" b="1" kern="1200" dirty="0" err="1" smtClean="0">
                          <a:solidFill>
                            <a:schemeClr val="dk1"/>
                          </a:solidFill>
                          <a:effectLst/>
                          <a:latin typeface="Calibri" panose="020F0502020204030204" pitchFamily="34" charset="0"/>
                          <a:ea typeface="+mn-ea"/>
                          <a:cs typeface="Calibri" panose="020F0502020204030204" pitchFamily="34" charset="0"/>
                        </a:rPr>
                        <a:t>Bảng</a:t>
                      </a:r>
                      <a:r>
                        <a:rPr lang="en-US" sz="1500" b="1" kern="1200" dirty="0" smtClean="0">
                          <a:solidFill>
                            <a:schemeClr val="dk1"/>
                          </a:solidFill>
                          <a:effectLst/>
                          <a:latin typeface="Calibri" panose="020F0502020204030204" pitchFamily="34" charset="0"/>
                          <a:ea typeface="+mn-ea"/>
                          <a:cs typeface="Calibri" panose="020F0502020204030204" pitchFamily="34" charset="0"/>
                        </a:rPr>
                        <a:t> E.1</a:t>
                      </a:r>
                      <a:r>
                        <a:rPr lang="en-US" sz="1500" b="0" kern="1200" dirty="0" smtClean="0">
                          <a:solidFill>
                            <a:schemeClr val="dk1"/>
                          </a:solidFill>
                          <a:effectLst/>
                          <a:latin typeface="Calibri" panose="020F0502020204030204" pitchFamily="34" charset="0"/>
                          <a:ea typeface="+mn-ea"/>
                          <a:cs typeface="Calibri" panose="020F0502020204030204" pitchFamily="34" charset="0"/>
                        </a:rPr>
                        <a:t> - </a:t>
                      </a:r>
                      <a:r>
                        <a:rPr lang="en-US" sz="1500" b="0" kern="1200" dirty="0" err="1" smtClean="0">
                          <a:solidFill>
                            <a:schemeClr val="dk1"/>
                          </a:solidFill>
                          <a:effectLst/>
                          <a:latin typeface="Calibri" panose="020F0502020204030204" pitchFamily="34" charset="0"/>
                          <a:ea typeface="+mn-ea"/>
                          <a:cs typeface="Calibri" panose="020F0502020204030204" pitchFamily="34" charset="0"/>
                        </a:rPr>
                        <a:t>Khoảng</a:t>
                      </a:r>
                      <a:r>
                        <a:rPr lang="en-US" sz="1500" b="0" kern="120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dirty="0" err="1" smtClean="0">
                          <a:solidFill>
                            <a:schemeClr val="dk1"/>
                          </a:solidFill>
                          <a:effectLst/>
                          <a:latin typeface="Calibri" panose="020F0502020204030204" pitchFamily="34" charset="0"/>
                          <a:ea typeface="+mn-ea"/>
                          <a:cs typeface="Calibri" panose="020F0502020204030204" pitchFamily="34" charset="0"/>
                        </a:rPr>
                        <a:t>cách</a:t>
                      </a:r>
                      <a:r>
                        <a:rPr lang="en-US" sz="1500" b="0" kern="120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dirty="0" err="1" smtClean="0">
                          <a:solidFill>
                            <a:schemeClr val="dk1"/>
                          </a:solidFill>
                          <a:effectLst/>
                          <a:latin typeface="Calibri" panose="020F0502020204030204" pitchFamily="34" charset="0"/>
                          <a:ea typeface="+mn-ea"/>
                          <a:cs typeface="Calibri" panose="020F0502020204030204" pitchFamily="34" charset="0"/>
                        </a:rPr>
                        <a:t>phòng</a:t>
                      </a:r>
                      <a:r>
                        <a:rPr lang="en-US" sz="1500" b="0" kern="120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dirty="0" err="1" smtClean="0">
                          <a:solidFill>
                            <a:schemeClr val="dk1"/>
                          </a:solidFill>
                          <a:effectLst/>
                          <a:latin typeface="Calibri" panose="020F0502020204030204" pitchFamily="34" charset="0"/>
                          <a:ea typeface="+mn-ea"/>
                          <a:cs typeface="Calibri" panose="020F0502020204030204" pitchFamily="34" charset="0"/>
                        </a:rPr>
                        <a:t>cháy</a:t>
                      </a:r>
                      <a:r>
                        <a:rPr lang="en-US" sz="1500" b="0" kern="120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dirty="0" err="1" smtClean="0">
                          <a:solidFill>
                            <a:schemeClr val="dk1"/>
                          </a:solidFill>
                          <a:effectLst/>
                          <a:latin typeface="Calibri" panose="020F0502020204030204" pitchFamily="34" charset="0"/>
                          <a:ea typeface="+mn-ea"/>
                          <a:cs typeface="Calibri" panose="020F0502020204030204" pitchFamily="34" charset="0"/>
                        </a:rPr>
                        <a:t>chống</a:t>
                      </a:r>
                      <a:r>
                        <a:rPr lang="en-US" sz="1500" b="0" kern="120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dirty="0" err="1" smtClean="0">
                          <a:solidFill>
                            <a:schemeClr val="dk1"/>
                          </a:solidFill>
                          <a:effectLst/>
                          <a:latin typeface="Calibri" panose="020F0502020204030204" pitchFamily="34" charset="0"/>
                          <a:ea typeface="+mn-ea"/>
                          <a:cs typeface="Calibri" panose="020F0502020204030204" pitchFamily="34" charset="0"/>
                        </a:rPr>
                        <a:t>cháy</a:t>
                      </a:r>
                      <a:r>
                        <a:rPr lang="en-US" sz="1500" b="0" kern="120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dirty="0" err="1" smtClean="0">
                          <a:solidFill>
                            <a:schemeClr val="dk1"/>
                          </a:solidFill>
                          <a:effectLst/>
                          <a:latin typeface="Calibri" panose="020F0502020204030204" pitchFamily="34" charset="0"/>
                          <a:ea typeface="+mn-ea"/>
                          <a:cs typeface="Calibri" panose="020F0502020204030204" pitchFamily="34" charset="0"/>
                        </a:rPr>
                        <a:t>giữa</a:t>
                      </a:r>
                      <a:r>
                        <a:rPr lang="en-US" sz="1500" b="0" kern="120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dirty="0" err="1" smtClean="0">
                          <a:solidFill>
                            <a:schemeClr val="dk1"/>
                          </a:solidFill>
                          <a:effectLst/>
                          <a:latin typeface="Calibri" panose="020F0502020204030204" pitchFamily="34" charset="0"/>
                          <a:ea typeface="+mn-ea"/>
                          <a:cs typeface="Calibri" panose="020F0502020204030204" pitchFamily="34" charset="0"/>
                        </a:rPr>
                        <a:t>các</a:t>
                      </a:r>
                      <a:r>
                        <a:rPr lang="en-US" sz="1500" b="0" kern="120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dirty="0" err="1" smtClean="0">
                          <a:solidFill>
                            <a:schemeClr val="dk1"/>
                          </a:solidFill>
                          <a:effectLst/>
                          <a:latin typeface="Calibri" panose="020F0502020204030204" pitchFamily="34" charset="0"/>
                          <a:ea typeface="+mn-ea"/>
                          <a:cs typeface="Calibri" panose="020F0502020204030204" pitchFamily="34" charset="0"/>
                        </a:rPr>
                        <a:t>nhà</a:t>
                      </a:r>
                      <a:r>
                        <a:rPr lang="en-US" sz="1500" b="0" kern="1200" dirty="0" smtClean="0">
                          <a:solidFill>
                            <a:schemeClr val="dk1"/>
                          </a:solidFill>
                          <a:effectLst/>
                          <a:latin typeface="Calibri" panose="020F0502020204030204" pitchFamily="34" charset="0"/>
                          <a:ea typeface="+mn-ea"/>
                          <a:cs typeface="Calibri" panose="020F0502020204030204" pitchFamily="34" charset="0"/>
                        </a:rPr>
                        <a:t> ở, </a:t>
                      </a:r>
                      <a:r>
                        <a:rPr lang="en-US" sz="1500" b="0" kern="1200" dirty="0" err="1" smtClean="0">
                          <a:solidFill>
                            <a:schemeClr val="dk1"/>
                          </a:solidFill>
                          <a:effectLst/>
                          <a:latin typeface="Calibri" panose="020F0502020204030204" pitchFamily="34" charset="0"/>
                          <a:ea typeface="+mn-ea"/>
                          <a:cs typeface="Calibri" panose="020F0502020204030204" pitchFamily="34" charset="0"/>
                        </a:rPr>
                        <a:t>công</a:t>
                      </a:r>
                      <a:r>
                        <a:rPr lang="en-US" sz="1500" b="0" kern="120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dirty="0" err="1" smtClean="0">
                          <a:solidFill>
                            <a:schemeClr val="dk1"/>
                          </a:solidFill>
                          <a:effectLst/>
                          <a:latin typeface="Calibri" panose="020F0502020204030204" pitchFamily="34" charset="0"/>
                          <a:ea typeface="+mn-ea"/>
                          <a:cs typeface="Calibri" panose="020F0502020204030204" pitchFamily="34" charset="0"/>
                        </a:rPr>
                        <a:t>trình</a:t>
                      </a:r>
                      <a:r>
                        <a:rPr lang="en-US" sz="1500" b="0" kern="120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dirty="0" err="1" smtClean="0">
                          <a:solidFill>
                            <a:schemeClr val="dk1"/>
                          </a:solidFill>
                          <a:effectLst/>
                          <a:latin typeface="Calibri" panose="020F0502020204030204" pitchFamily="34" charset="0"/>
                          <a:ea typeface="+mn-ea"/>
                          <a:cs typeface="Calibri" panose="020F0502020204030204" pitchFamily="34" charset="0"/>
                        </a:rPr>
                        <a:t>công</a:t>
                      </a:r>
                      <a:r>
                        <a:rPr lang="en-US" sz="1500" b="0" kern="120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dirty="0" err="1" smtClean="0">
                          <a:solidFill>
                            <a:schemeClr val="dk1"/>
                          </a:solidFill>
                          <a:effectLst/>
                          <a:latin typeface="Calibri" panose="020F0502020204030204" pitchFamily="34" charset="0"/>
                          <a:ea typeface="+mn-ea"/>
                          <a:cs typeface="Calibri" panose="020F0502020204030204" pitchFamily="34" charset="0"/>
                        </a:rPr>
                        <a:t>cộng</a:t>
                      </a:r>
                      <a:r>
                        <a:rPr lang="en-US" sz="1500" b="0" kern="120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dirty="0" err="1" smtClean="0">
                          <a:solidFill>
                            <a:schemeClr val="dk1"/>
                          </a:solidFill>
                          <a:effectLst/>
                          <a:latin typeface="Calibri" panose="020F0502020204030204" pitchFamily="34" charset="0"/>
                          <a:ea typeface="+mn-ea"/>
                          <a:cs typeface="Calibri" panose="020F0502020204030204" pitchFamily="34" charset="0"/>
                        </a:rPr>
                        <a:t>và</a:t>
                      </a:r>
                      <a:r>
                        <a:rPr lang="en-US" sz="1500" b="0" kern="120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dirty="0" err="1" smtClean="0">
                          <a:solidFill>
                            <a:schemeClr val="dk1"/>
                          </a:solidFill>
                          <a:effectLst/>
                          <a:latin typeface="Calibri" panose="020F0502020204030204" pitchFamily="34" charset="0"/>
                          <a:ea typeface="+mn-ea"/>
                          <a:cs typeface="Calibri" panose="020F0502020204030204" pitchFamily="34" charset="0"/>
                        </a:rPr>
                        <a:t>nhà</a:t>
                      </a:r>
                      <a:r>
                        <a:rPr lang="en-US" sz="1500" b="0" kern="120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dirty="0" err="1" smtClean="0">
                          <a:solidFill>
                            <a:schemeClr val="dk1"/>
                          </a:solidFill>
                          <a:effectLst/>
                          <a:latin typeface="Calibri" panose="020F0502020204030204" pitchFamily="34" charset="0"/>
                          <a:ea typeface="+mn-ea"/>
                          <a:cs typeface="Calibri" panose="020F0502020204030204" pitchFamily="34" charset="0"/>
                        </a:rPr>
                        <a:t>phụ</a:t>
                      </a:r>
                      <a:r>
                        <a:rPr lang="en-US" sz="1500" b="0" kern="120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dirty="0" err="1" smtClean="0">
                          <a:solidFill>
                            <a:schemeClr val="dk1"/>
                          </a:solidFill>
                          <a:effectLst/>
                          <a:latin typeface="Calibri" panose="020F0502020204030204" pitchFamily="34" charset="0"/>
                          <a:ea typeface="+mn-ea"/>
                          <a:cs typeface="Calibri" panose="020F0502020204030204" pitchFamily="34" charset="0"/>
                        </a:rPr>
                        <a:t>trợ</a:t>
                      </a:r>
                      <a:r>
                        <a:rPr lang="en-US" sz="1500" b="0" kern="120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dirty="0" err="1" smtClean="0">
                          <a:solidFill>
                            <a:schemeClr val="dk1"/>
                          </a:solidFill>
                          <a:effectLst/>
                          <a:latin typeface="Calibri" panose="020F0502020204030204" pitchFamily="34" charset="0"/>
                          <a:ea typeface="+mn-ea"/>
                          <a:cs typeface="Calibri" panose="020F0502020204030204" pitchFamily="34" charset="0"/>
                        </a:rPr>
                        <a:t>của</a:t>
                      </a:r>
                      <a:r>
                        <a:rPr lang="en-US" sz="1500" b="0" kern="120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dirty="0" err="1" smtClean="0">
                          <a:solidFill>
                            <a:schemeClr val="dk1"/>
                          </a:solidFill>
                          <a:effectLst/>
                          <a:latin typeface="Calibri" panose="020F0502020204030204" pitchFamily="34" charset="0"/>
                          <a:ea typeface="+mn-ea"/>
                          <a:cs typeface="Calibri" panose="020F0502020204030204" pitchFamily="34" charset="0"/>
                        </a:rPr>
                        <a:t>các</a:t>
                      </a:r>
                      <a:r>
                        <a:rPr lang="en-US" sz="1500" b="0" kern="120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dirty="0" err="1" smtClean="0">
                          <a:solidFill>
                            <a:schemeClr val="dk1"/>
                          </a:solidFill>
                          <a:effectLst/>
                          <a:latin typeface="Calibri" panose="020F0502020204030204" pitchFamily="34" charset="0"/>
                          <a:ea typeface="+mn-ea"/>
                          <a:cs typeface="Calibri" panose="020F0502020204030204" pitchFamily="34" charset="0"/>
                        </a:rPr>
                        <a:t>cơ</a:t>
                      </a:r>
                      <a:r>
                        <a:rPr lang="en-US" sz="1500" b="0" kern="120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dirty="0" err="1" smtClean="0">
                          <a:solidFill>
                            <a:schemeClr val="dk1"/>
                          </a:solidFill>
                          <a:effectLst/>
                          <a:latin typeface="Calibri" panose="020F0502020204030204" pitchFamily="34" charset="0"/>
                          <a:ea typeface="+mn-ea"/>
                          <a:cs typeface="Calibri" panose="020F0502020204030204" pitchFamily="34" charset="0"/>
                        </a:rPr>
                        <a:t>sở</a:t>
                      </a:r>
                      <a:r>
                        <a:rPr lang="en-US" sz="1500" b="0" kern="120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dirty="0" err="1" smtClean="0">
                          <a:solidFill>
                            <a:schemeClr val="dk1"/>
                          </a:solidFill>
                          <a:effectLst/>
                          <a:latin typeface="Calibri" panose="020F0502020204030204" pitchFamily="34" charset="0"/>
                          <a:ea typeface="+mn-ea"/>
                          <a:cs typeface="Calibri" panose="020F0502020204030204" pitchFamily="34" charset="0"/>
                        </a:rPr>
                        <a:t>công</a:t>
                      </a:r>
                      <a:r>
                        <a:rPr lang="en-US" sz="1500" b="0" kern="1200" dirty="0" smtClean="0">
                          <a:solidFill>
                            <a:schemeClr val="dk1"/>
                          </a:solidFill>
                          <a:effectLst/>
                          <a:latin typeface="Calibri" panose="020F0502020204030204" pitchFamily="34" charset="0"/>
                          <a:ea typeface="+mn-ea"/>
                          <a:cs typeface="Calibri" panose="020F0502020204030204" pitchFamily="34" charset="0"/>
                        </a:rPr>
                        <a:t> </a:t>
                      </a:r>
                      <a:r>
                        <a:rPr lang="en-US" sz="1500" b="0" kern="1200" dirty="0" err="1" smtClean="0">
                          <a:solidFill>
                            <a:schemeClr val="dk1"/>
                          </a:solidFill>
                          <a:effectLst/>
                          <a:latin typeface="Calibri" panose="020F0502020204030204" pitchFamily="34" charset="0"/>
                          <a:ea typeface="+mn-ea"/>
                          <a:cs typeface="Calibri" panose="020F0502020204030204" pitchFamily="34" charset="0"/>
                        </a:rPr>
                        <a:t>nghiệp</a:t>
                      </a:r>
                      <a:endParaRPr lang="en-US" sz="1500" b="0" kern="120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en-US" sz="1500" b="0" kern="1200" dirty="0" err="1" smtClean="0">
                          <a:solidFill>
                            <a:srgbClr val="FF0000"/>
                          </a:solidFill>
                          <a:effectLst/>
                          <a:latin typeface="Calibri" panose="020F0502020204030204" pitchFamily="34" charset="0"/>
                          <a:ea typeface="+mn-ea"/>
                          <a:cs typeface="Calibri" panose="020F0502020204030204" pitchFamily="34" charset="0"/>
                        </a:rPr>
                        <a:t>Điều</a:t>
                      </a:r>
                      <a:r>
                        <a:rPr lang="en-US" sz="1500" b="0" kern="1200" dirty="0" smtClean="0">
                          <a:solidFill>
                            <a:srgbClr val="FF0000"/>
                          </a:solidFill>
                          <a:effectLst/>
                          <a:latin typeface="Calibri" panose="020F0502020204030204" pitchFamily="34" charset="0"/>
                          <a:ea typeface="+mn-ea"/>
                          <a:cs typeface="Calibri" panose="020F0502020204030204" pitchFamily="34" charset="0"/>
                        </a:rPr>
                        <a:t> </a:t>
                      </a:r>
                      <a:r>
                        <a:rPr lang="en-US" sz="1500" b="0" kern="1200" dirty="0" err="1" smtClean="0">
                          <a:solidFill>
                            <a:srgbClr val="FF0000"/>
                          </a:solidFill>
                          <a:effectLst/>
                          <a:latin typeface="Calibri" panose="020F0502020204030204" pitchFamily="34" charset="0"/>
                          <a:ea typeface="+mn-ea"/>
                          <a:cs typeface="Calibri" panose="020F0502020204030204" pitchFamily="34" charset="0"/>
                        </a:rPr>
                        <a:t>chỉnh</a:t>
                      </a:r>
                      <a:r>
                        <a:rPr lang="en-US" sz="1500" b="1" kern="1200" baseline="0" dirty="0" smtClean="0">
                          <a:solidFill>
                            <a:srgbClr val="FF0000"/>
                          </a:solidFill>
                          <a:effectLst/>
                          <a:latin typeface="Calibri" panose="020F0502020204030204" pitchFamily="34" charset="0"/>
                          <a:ea typeface="+mn-ea"/>
                          <a:cs typeface="Calibri" panose="020F0502020204030204" pitchFamily="34" charset="0"/>
                        </a:rPr>
                        <a:t> </a:t>
                      </a:r>
                      <a:r>
                        <a:rPr lang="vi-VN" sz="1500" b="1" kern="1200" dirty="0" smtClean="0">
                          <a:solidFill>
                            <a:srgbClr val="FF0000"/>
                          </a:solidFill>
                          <a:effectLst/>
                          <a:latin typeface="Calibri" panose="020F0502020204030204" pitchFamily="34" charset="0"/>
                          <a:ea typeface="+mn-ea"/>
                          <a:cs typeface="Calibri" panose="020F0502020204030204" pitchFamily="34" charset="0"/>
                        </a:rPr>
                        <a:t>Bảng E.1</a:t>
                      </a:r>
                      <a:endParaRPr lang="en-US" sz="1500" b="1" kern="1200" dirty="0" smtClean="0">
                        <a:solidFill>
                          <a:srgbClr val="FF0000"/>
                        </a:solidFill>
                        <a:effectLst/>
                        <a:latin typeface="Calibri" panose="020F0502020204030204" pitchFamily="34" charset="0"/>
                        <a:ea typeface="+mn-ea"/>
                        <a:cs typeface="Calibri" panose="020F0502020204030204" pitchFamily="34" charset="0"/>
                      </a:endParaRPr>
                    </a:p>
                    <a:p>
                      <a:pPr algn="just"/>
                      <a:r>
                        <a:rPr lang="en-US" sz="1500" kern="1200" dirty="0" err="1" smtClean="0">
                          <a:solidFill>
                            <a:srgbClr val="FF0000"/>
                          </a:solidFill>
                          <a:effectLst/>
                          <a:latin typeface="Calibri" panose="020F0502020204030204" pitchFamily="34" charset="0"/>
                          <a:ea typeface="+mn-ea"/>
                          <a:cs typeface="Calibri" panose="020F0502020204030204" pitchFamily="34" charset="0"/>
                        </a:rPr>
                        <a:t>Quy</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định</a:t>
                      </a:r>
                      <a:r>
                        <a:rPr lang="en-US" sz="1500" kern="1200" dirty="0" smtClean="0">
                          <a:solidFill>
                            <a:srgbClr val="FF0000"/>
                          </a:solidFill>
                          <a:effectLst/>
                          <a:latin typeface="Calibri" panose="020F0502020204030204" pitchFamily="34" charset="0"/>
                          <a:ea typeface="+mn-ea"/>
                          <a:cs typeface="Calibri" panose="020F0502020204030204" pitchFamily="34" charset="0"/>
                        </a:rPr>
                        <a:t> chi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tiết</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hơn</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endParaRPr lang="en-US" sz="1500" b="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1500" i="1" kern="1200" dirty="0" err="1" smtClean="0">
                          <a:solidFill>
                            <a:schemeClr val="dk1"/>
                          </a:solidFill>
                          <a:effectLst/>
                          <a:latin typeface="Calibri" panose="020F0502020204030204" pitchFamily="34" charset="0"/>
                          <a:ea typeface="+mn-ea"/>
                          <a:cs typeface="Calibri" panose="020F0502020204030204" pitchFamily="34" charset="0"/>
                        </a:rPr>
                        <a:t>Quy</a:t>
                      </a:r>
                      <a:r>
                        <a:rPr lang="en-US" sz="1500" i="1" kern="1200" dirty="0" smtClean="0">
                          <a:solidFill>
                            <a:schemeClr val="dk1"/>
                          </a:solidFill>
                          <a:effectLst/>
                          <a:latin typeface="Calibri" panose="020F0502020204030204" pitchFamily="34" charset="0"/>
                          <a:ea typeface="+mn-ea"/>
                          <a:cs typeface="Calibri" panose="020F0502020204030204" pitchFamily="34" charset="0"/>
                        </a:rPr>
                        <a:t> </a:t>
                      </a:r>
                      <a:r>
                        <a:rPr lang="en-US" sz="1500" i="1" kern="1200" dirty="0" err="1" smtClean="0">
                          <a:solidFill>
                            <a:schemeClr val="dk1"/>
                          </a:solidFill>
                          <a:effectLst/>
                          <a:latin typeface="Calibri" panose="020F0502020204030204" pitchFamily="34" charset="0"/>
                          <a:ea typeface="+mn-ea"/>
                          <a:cs typeface="Calibri" panose="020F0502020204030204" pitchFamily="34" charset="0"/>
                        </a:rPr>
                        <a:t>định</a:t>
                      </a:r>
                      <a:r>
                        <a:rPr lang="en-US" sz="1500" i="1" kern="1200" dirty="0" smtClean="0">
                          <a:solidFill>
                            <a:schemeClr val="dk1"/>
                          </a:solidFill>
                          <a:effectLst/>
                          <a:latin typeface="Calibri" panose="020F0502020204030204" pitchFamily="34" charset="0"/>
                          <a:ea typeface="+mn-ea"/>
                          <a:cs typeface="Calibri" panose="020F0502020204030204" pitchFamily="34" charset="0"/>
                        </a:rPr>
                        <a:t> chi </a:t>
                      </a:r>
                      <a:r>
                        <a:rPr lang="en-US" sz="1500" i="1" kern="1200" dirty="0" err="1" smtClean="0">
                          <a:solidFill>
                            <a:schemeClr val="dk1"/>
                          </a:solidFill>
                          <a:effectLst/>
                          <a:latin typeface="Calibri" panose="020F0502020204030204" pitchFamily="34" charset="0"/>
                          <a:ea typeface="+mn-ea"/>
                          <a:cs typeface="Calibri" panose="020F0502020204030204" pitchFamily="34" charset="0"/>
                        </a:rPr>
                        <a:t>tiết</a:t>
                      </a:r>
                      <a:r>
                        <a:rPr lang="en-US" sz="1500" i="1" kern="1200" dirty="0" smtClean="0">
                          <a:solidFill>
                            <a:schemeClr val="dk1"/>
                          </a:solidFill>
                          <a:effectLst/>
                          <a:latin typeface="Calibri" panose="020F0502020204030204" pitchFamily="34" charset="0"/>
                          <a:ea typeface="+mn-ea"/>
                          <a:cs typeface="Calibri" panose="020F0502020204030204" pitchFamily="34" charset="0"/>
                        </a:rPr>
                        <a:t> </a:t>
                      </a:r>
                      <a:r>
                        <a:rPr lang="en-US" sz="1500" i="1" kern="1200" dirty="0" err="1" smtClean="0">
                          <a:solidFill>
                            <a:schemeClr val="dk1"/>
                          </a:solidFill>
                          <a:effectLst/>
                          <a:latin typeface="Calibri" panose="020F0502020204030204" pitchFamily="34" charset="0"/>
                          <a:ea typeface="+mn-ea"/>
                          <a:cs typeface="Calibri" panose="020F0502020204030204" pitchFamily="34" charset="0"/>
                        </a:rPr>
                        <a:t>hơn</a:t>
                      </a:r>
                      <a:r>
                        <a:rPr lang="en-US" sz="1500" i="1" kern="1200" dirty="0" smtClean="0">
                          <a:solidFill>
                            <a:schemeClr val="dk1"/>
                          </a:solidFill>
                          <a:effectLst/>
                          <a:latin typeface="Calibri" panose="020F0502020204030204" pitchFamily="34" charset="0"/>
                          <a:ea typeface="+mn-ea"/>
                          <a:cs typeface="Calibri" panose="020F0502020204030204" pitchFamily="34" charset="0"/>
                        </a:rPr>
                        <a:t>. </a:t>
                      </a:r>
                      <a:r>
                        <a:rPr lang="en-US" sz="1500" i="1" kern="1200" dirty="0" err="1" smtClean="0">
                          <a:solidFill>
                            <a:schemeClr val="dk1"/>
                          </a:solidFill>
                          <a:effectLst/>
                          <a:latin typeface="Calibri" panose="020F0502020204030204" pitchFamily="34" charset="0"/>
                          <a:ea typeface="+mn-ea"/>
                          <a:cs typeface="Calibri" panose="020F0502020204030204" pitchFamily="34" charset="0"/>
                        </a:rPr>
                        <a:t>Có</a:t>
                      </a:r>
                      <a:r>
                        <a:rPr lang="en-US" sz="1500" i="1" kern="1200" dirty="0" smtClean="0">
                          <a:solidFill>
                            <a:schemeClr val="dk1"/>
                          </a:solidFill>
                          <a:effectLst/>
                          <a:latin typeface="Calibri" panose="020F0502020204030204" pitchFamily="34" charset="0"/>
                          <a:ea typeface="+mn-ea"/>
                          <a:cs typeface="Calibri" panose="020F0502020204030204" pitchFamily="34" charset="0"/>
                        </a:rPr>
                        <a:t> </a:t>
                      </a:r>
                      <a:r>
                        <a:rPr lang="en-US" sz="1500" i="1" kern="1200" dirty="0" err="1" smtClean="0">
                          <a:solidFill>
                            <a:schemeClr val="dk1"/>
                          </a:solidFill>
                          <a:effectLst/>
                          <a:latin typeface="Calibri" panose="020F0502020204030204" pitchFamily="34" charset="0"/>
                          <a:ea typeface="+mn-ea"/>
                          <a:cs typeface="Calibri" panose="020F0502020204030204" pitchFamily="34" charset="0"/>
                        </a:rPr>
                        <a:t>thay</a:t>
                      </a:r>
                      <a:r>
                        <a:rPr lang="en-US" sz="1500" i="1" kern="1200" dirty="0" smtClean="0">
                          <a:solidFill>
                            <a:schemeClr val="dk1"/>
                          </a:solidFill>
                          <a:effectLst/>
                          <a:latin typeface="Calibri" panose="020F0502020204030204" pitchFamily="34" charset="0"/>
                          <a:ea typeface="+mn-ea"/>
                          <a:cs typeface="Calibri" panose="020F0502020204030204" pitchFamily="34" charset="0"/>
                        </a:rPr>
                        <a:t> </a:t>
                      </a:r>
                      <a:r>
                        <a:rPr lang="en-US" sz="1500" i="1" kern="1200" dirty="0" err="1" smtClean="0">
                          <a:solidFill>
                            <a:schemeClr val="dk1"/>
                          </a:solidFill>
                          <a:effectLst/>
                          <a:latin typeface="Calibri" panose="020F0502020204030204" pitchFamily="34" charset="0"/>
                          <a:ea typeface="+mn-ea"/>
                          <a:cs typeface="Calibri" panose="020F0502020204030204" pitchFamily="34" charset="0"/>
                        </a:rPr>
                        <a:t>đổi</a:t>
                      </a:r>
                      <a:r>
                        <a:rPr lang="en-US" sz="1500" i="1" kern="1200" dirty="0" smtClean="0">
                          <a:solidFill>
                            <a:schemeClr val="dk1"/>
                          </a:solidFill>
                          <a:effectLst/>
                          <a:latin typeface="Calibri" panose="020F0502020204030204" pitchFamily="34" charset="0"/>
                          <a:ea typeface="+mn-ea"/>
                          <a:cs typeface="Calibri" panose="020F0502020204030204" pitchFamily="34" charset="0"/>
                        </a:rPr>
                        <a:t> </a:t>
                      </a:r>
                      <a:r>
                        <a:rPr lang="en-US" sz="1500" i="1" kern="1200" dirty="0" err="1" smtClean="0">
                          <a:solidFill>
                            <a:schemeClr val="dk1"/>
                          </a:solidFill>
                          <a:effectLst/>
                          <a:latin typeface="Calibri" panose="020F0502020204030204" pitchFamily="34" charset="0"/>
                          <a:ea typeface="+mn-ea"/>
                          <a:cs typeface="Calibri" panose="020F0502020204030204" pitchFamily="34" charset="0"/>
                        </a:rPr>
                        <a:t>theo</a:t>
                      </a:r>
                      <a:r>
                        <a:rPr lang="en-US" sz="1500" i="1" kern="1200" dirty="0" smtClean="0">
                          <a:solidFill>
                            <a:schemeClr val="dk1"/>
                          </a:solidFill>
                          <a:effectLst/>
                          <a:latin typeface="Calibri" panose="020F0502020204030204" pitchFamily="34" charset="0"/>
                          <a:ea typeface="+mn-ea"/>
                          <a:cs typeface="Calibri" panose="020F0502020204030204" pitchFamily="34" charset="0"/>
                        </a:rPr>
                        <a:t> </a:t>
                      </a:r>
                      <a:r>
                        <a:rPr lang="en-US" sz="1500" i="1" kern="1200" dirty="0" err="1" smtClean="0">
                          <a:solidFill>
                            <a:schemeClr val="dk1"/>
                          </a:solidFill>
                          <a:effectLst/>
                          <a:latin typeface="Calibri" panose="020F0502020204030204" pitchFamily="34" charset="0"/>
                          <a:ea typeface="+mn-ea"/>
                          <a:cs typeface="Calibri" panose="020F0502020204030204" pitchFamily="34" charset="0"/>
                        </a:rPr>
                        <a:t>Cấp</a:t>
                      </a:r>
                      <a:r>
                        <a:rPr lang="en-US" sz="1500" i="1" kern="1200" dirty="0" smtClean="0">
                          <a:solidFill>
                            <a:schemeClr val="dk1"/>
                          </a:solidFill>
                          <a:effectLst/>
                          <a:latin typeface="Calibri" panose="020F0502020204030204" pitchFamily="34" charset="0"/>
                          <a:ea typeface="+mn-ea"/>
                          <a:cs typeface="Calibri" panose="020F0502020204030204" pitchFamily="34" charset="0"/>
                        </a:rPr>
                        <a:t> </a:t>
                      </a:r>
                      <a:r>
                        <a:rPr lang="en-US" sz="1500" i="1" kern="1200" dirty="0" err="1" smtClean="0">
                          <a:solidFill>
                            <a:schemeClr val="dk1"/>
                          </a:solidFill>
                          <a:effectLst/>
                          <a:latin typeface="Calibri" panose="020F0502020204030204" pitchFamily="34" charset="0"/>
                          <a:ea typeface="+mn-ea"/>
                          <a:cs typeface="Calibri" panose="020F0502020204030204" pitchFamily="34" charset="0"/>
                        </a:rPr>
                        <a:t>nguy</a:t>
                      </a:r>
                      <a:endParaRPr lang="en-US" sz="1500" i="1" kern="1200" dirty="0" smtClean="0">
                        <a:solidFill>
                          <a:schemeClr val="dk1"/>
                        </a:solidFill>
                        <a:effectLst/>
                        <a:latin typeface="Calibri" panose="020F0502020204030204" pitchFamily="34" charset="0"/>
                        <a:ea typeface="+mn-ea"/>
                        <a:cs typeface="Calibri" panose="020F0502020204030204" pitchFamily="34" charset="0"/>
                      </a:endParaRPr>
                    </a:p>
                    <a:p>
                      <a:r>
                        <a:rPr lang="en-US" sz="1500" i="1" kern="1200" dirty="0" err="1" smtClean="0">
                          <a:solidFill>
                            <a:schemeClr val="dk1"/>
                          </a:solidFill>
                          <a:effectLst/>
                          <a:latin typeface="Calibri" panose="020F0502020204030204" pitchFamily="34" charset="0"/>
                          <a:ea typeface="+mn-ea"/>
                          <a:cs typeface="Calibri" panose="020F0502020204030204" pitchFamily="34" charset="0"/>
                        </a:rPr>
                        <a:t>hiểm</a:t>
                      </a:r>
                      <a:r>
                        <a:rPr lang="en-US" sz="1500" i="1" kern="1200" dirty="0" smtClean="0">
                          <a:solidFill>
                            <a:schemeClr val="dk1"/>
                          </a:solidFill>
                          <a:effectLst/>
                          <a:latin typeface="Calibri" panose="020F0502020204030204" pitchFamily="34" charset="0"/>
                          <a:ea typeface="+mn-ea"/>
                          <a:cs typeface="Calibri" panose="020F0502020204030204" pitchFamily="34" charset="0"/>
                        </a:rPr>
                        <a:t> </a:t>
                      </a:r>
                      <a:r>
                        <a:rPr lang="en-US" sz="1500" i="1" kern="1200" dirty="0" err="1" smtClean="0">
                          <a:solidFill>
                            <a:schemeClr val="dk1"/>
                          </a:solidFill>
                          <a:effectLst/>
                          <a:latin typeface="Calibri" panose="020F0502020204030204" pitchFamily="34" charset="0"/>
                          <a:ea typeface="+mn-ea"/>
                          <a:cs typeface="Calibri" panose="020F0502020204030204" pitchFamily="34" charset="0"/>
                        </a:rPr>
                        <a:t>cháy</a:t>
                      </a:r>
                      <a:r>
                        <a:rPr lang="en-US" sz="1500" i="1" kern="1200" dirty="0" smtClean="0">
                          <a:solidFill>
                            <a:schemeClr val="dk1"/>
                          </a:solidFill>
                          <a:effectLst/>
                          <a:latin typeface="Calibri" panose="020F0502020204030204" pitchFamily="34" charset="0"/>
                          <a:ea typeface="+mn-ea"/>
                          <a:cs typeface="Calibri" panose="020F0502020204030204" pitchFamily="34" charset="0"/>
                        </a:rPr>
                        <a:t> </a:t>
                      </a:r>
                      <a:r>
                        <a:rPr lang="en-US" sz="1500" i="1" kern="1200" dirty="0" err="1" smtClean="0">
                          <a:solidFill>
                            <a:schemeClr val="dk1"/>
                          </a:solidFill>
                          <a:effectLst/>
                          <a:latin typeface="Calibri" panose="020F0502020204030204" pitchFamily="34" charset="0"/>
                          <a:ea typeface="+mn-ea"/>
                          <a:cs typeface="Calibri" panose="020F0502020204030204" pitchFamily="34" charset="0"/>
                        </a:rPr>
                        <a:t>kết</a:t>
                      </a:r>
                      <a:r>
                        <a:rPr lang="en-US" sz="1500" i="1" kern="1200" dirty="0" smtClean="0">
                          <a:solidFill>
                            <a:schemeClr val="dk1"/>
                          </a:solidFill>
                          <a:effectLst/>
                          <a:latin typeface="Calibri" panose="020F0502020204030204" pitchFamily="34" charset="0"/>
                          <a:ea typeface="+mn-ea"/>
                          <a:cs typeface="Calibri" panose="020F0502020204030204" pitchFamily="34" charset="0"/>
                        </a:rPr>
                        <a:t> </a:t>
                      </a:r>
                      <a:r>
                        <a:rPr lang="en-US" sz="1500" i="1" kern="1200" dirty="0" err="1" smtClean="0">
                          <a:solidFill>
                            <a:schemeClr val="dk1"/>
                          </a:solidFill>
                          <a:effectLst/>
                          <a:latin typeface="Calibri" panose="020F0502020204030204" pitchFamily="34" charset="0"/>
                          <a:ea typeface="+mn-ea"/>
                          <a:cs typeface="Calibri" panose="020F0502020204030204" pitchFamily="34" charset="0"/>
                        </a:rPr>
                        <a:t>cấu</a:t>
                      </a:r>
                      <a:r>
                        <a:rPr lang="en-US" sz="1500" i="1" kern="1200" dirty="0" smtClean="0">
                          <a:solidFill>
                            <a:schemeClr val="dk1"/>
                          </a:solidFill>
                          <a:effectLst/>
                          <a:latin typeface="Calibri" panose="020F0502020204030204" pitchFamily="34" charset="0"/>
                          <a:ea typeface="+mn-ea"/>
                          <a:cs typeface="Calibri" panose="020F0502020204030204" pitchFamily="34" charset="0"/>
                        </a:rPr>
                        <a:t> </a:t>
                      </a:r>
                      <a:r>
                        <a:rPr lang="en-US" sz="1500" i="1" kern="1200" dirty="0" err="1" smtClean="0">
                          <a:solidFill>
                            <a:schemeClr val="dk1"/>
                          </a:solidFill>
                          <a:effectLst/>
                          <a:latin typeface="Calibri" panose="020F0502020204030204" pitchFamily="34" charset="0"/>
                          <a:ea typeface="+mn-ea"/>
                          <a:cs typeface="Calibri" panose="020F0502020204030204" pitchFamily="34" charset="0"/>
                        </a:rPr>
                        <a:t>của</a:t>
                      </a:r>
                      <a:r>
                        <a:rPr lang="en-US" sz="1500" i="1" kern="1200" dirty="0" smtClean="0">
                          <a:solidFill>
                            <a:schemeClr val="dk1"/>
                          </a:solidFill>
                          <a:effectLst/>
                          <a:latin typeface="Calibri" panose="020F0502020204030204" pitchFamily="34" charset="0"/>
                          <a:ea typeface="+mn-ea"/>
                          <a:cs typeface="Calibri" panose="020F0502020204030204" pitchFamily="34" charset="0"/>
                        </a:rPr>
                        <a:t> </a:t>
                      </a:r>
                      <a:r>
                        <a:rPr lang="en-US" sz="1500" i="1" kern="1200" dirty="0" err="1" smtClean="0">
                          <a:solidFill>
                            <a:schemeClr val="dk1"/>
                          </a:solidFill>
                          <a:effectLst/>
                          <a:latin typeface="Calibri" panose="020F0502020204030204" pitchFamily="34" charset="0"/>
                          <a:ea typeface="+mn-ea"/>
                          <a:cs typeface="Calibri" panose="020F0502020204030204" pitchFamily="34" charset="0"/>
                        </a:rPr>
                        <a:t>nhà</a:t>
                      </a:r>
                      <a:r>
                        <a:rPr lang="en-US" sz="1500" i="1" kern="1200" dirty="0" smtClean="0">
                          <a:solidFill>
                            <a:schemeClr val="dk1"/>
                          </a:solidFill>
                          <a:effectLst/>
                          <a:latin typeface="Calibri" panose="020F0502020204030204" pitchFamily="34" charset="0"/>
                          <a:ea typeface="+mn-ea"/>
                          <a:cs typeface="Calibri" panose="020F0502020204030204" pitchFamily="34" charset="0"/>
                        </a:rPr>
                        <a:t> </a:t>
                      </a:r>
                      <a:r>
                        <a:rPr lang="en-US" sz="1500" i="1" kern="1200" dirty="0" err="1" smtClean="0">
                          <a:solidFill>
                            <a:schemeClr val="dk1"/>
                          </a:solidFill>
                          <a:effectLst/>
                          <a:latin typeface="Calibri" panose="020F0502020204030204" pitchFamily="34" charset="0"/>
                          <a:ea typeface="+mn-ea"/>
                          <a:cs typeface="Calibri" panose="020F0502020204030204" pitchFamily="34" charset="0"/>
                        </a:rPr>
                        <a:t>thứ</a:t>
                      </a:r>
                      <a:r>
                        <a:rPr lang="en-US" sz="1500" i="1" kern="1200" dirty="0" smtClean="0">
                          <a:solidFill>
                            <a:schemeClr val="dk1"/>
                          </a:solidFill>
                          <a:effectLst/>
                          <a:latin typeface="Calibri" panose="020F0502020204030204" pitchFamily="34" charset="0"/>
                          <a:ea typeface="+mn-ea"/>
                          <a:cs typeface="Calibri" panose="020F0502020204030204" pitchFamily="34" charset="0"/>
                        </a:rPr>
                        <a:t> </a:t>
                      </a:r>
                      <a:r>
                        <a:rPr lang="en-US" sz="1500" i="1" kern="1200" dirty="0" err="1" smtClean="0">
                          <a:solidFill>
                            <a:schemeClr val="dk1"/>
                          </a:solidFill>
                          <a:effectLst/>
                          <a:latin typeface="Calibri" panose="020F0502020204030204" pitchFamily="34" charset="0"/>
                          <a:ea typeface="+mn-ea"/>
                          <a:cs typeface="Calibri" panose="020F0502020204030204" pitchFamily="34" charset="0"/>
                        </a:rPr>
                        <a:t>nhất</a:t>
                      </a:r>
                      <a:endParaRPr lang="en-US" sz="1500" i="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3"/>
                  </a:ext>
                </a:extLst>
              </a:tr>
            </a:tbl>
          </a:graphicData>
        </a:graphic>
      </p:graphicFrame>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3722" y="3782329"/>
            <a:ext cx="4507440" cy="215257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1162" y="3580687"/>
            <a:ext cx="4311007" cy="3007572"/>
          </a:xfrm>
          <a:prstGeom prst="rect">
            <a:avLst/>
          </a:prstGeom>
        </p:spPr>
      </p:pic>
    </p:spTree>
    <p:extLst>
      <p:ext uri="{BB962C8B-B14F-4D97-AF65-F5344CB8AC3E}">
        <p14:creationId xmlns:p14="http://schemas.microsoft.com/office/powerpoint/2010/main" val="13295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630240"/>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364089892"/>
              </p:ext>
            </p:extLst>
          </p:nvPr>
        </p:nvGraphicFramePr>
        <p:xfrm>
          <a:off x="-994" y="1384103"/>
          <a:ext cx="9144994" cy="1754012"/>
        </p:xfrm>
        <a:graphic>
          <a:graphicData uri="http://schemas.openxmlformats.org/drawingml/2006/table">
            <a:tbl>
              <a:tblPr firstRow="1" bandRow="1">
                <a:tableStyleId>{5C22544A-7EE6-4342-B048-85BDC9FD1C3A}</a:tableStyleId>
              </a:tblPr>
              <a:tblGrid>
                <a:gridCol w="561031">
                  <a:extLst>
                    <a:ext uri="{9D8B030D-6E8A-4147-A177-3AD203B41FA5}">
                      <a16:colId xmlns:a16="http://schemas.microsoft.com/office/drawing/2014/main" val="1411077708"/>
                    </a:ext>
                  </a:extLst>
                </a:gridCol>
                <a:gridCol w="1410056">
                  <a:extLst>
                    <a:ext uri="{9D8B030D-6E8A-4147-A177-3AD203B41FA5}">
                      <a16:colId xmlns:a16="http://schemas.microsoft.com/office/drawing/2014/main" val="4040167514"/>
                    </a:ext>
                  </a:extLst>
                </a:gridCol>
                <a:gridCol w="3136306">
                  <a:extLst>
                    <a:ext uri="{9D8B030D-6E8A-4147-A177-3AD203B41FA5}">
                      <a16:colId xmlns:a16="http://schemas.microsoft.com/office/drawing/2014/main" val="20002"/>
                    </a:ext>
                  </a:extLst>
                </a:gridCol>
                <a:gridCol w="3214208">
                  <a:extLst>
                    <a:ext uri="{9D8B030D-6E8A-4147-A177-3AD203B41FA5}">
                      <a16:colId xmlns:a16="http://schemas.microsoft.com/office/drawing/2014/main" val="2589906493"/>
                    </a:ext>
                  </a:extLst>
                </a:gridCol>
                <a:gridCol w="823393">
                  <a:extLst>
                    <a:ext uri="{9D8B030D-6E8A-4147-A177-3AD203B41FA5}">
                      <a16:colId xmlns:a16="http://schemas.microsoft.com/office/drawing/2014/main" val="1894666468"/>
                    </a:ext>
                  </a:extLst>
                </a:gridCol>
              </a:tblGrid>
              <a:tr h="519572">
                <a:tc>
                  <a:txBody>
                    <a:bodyPr/>
                    <a:lstStyle/>
                    <a:p>
                      <a:pPr algn="ctr"/>
                      <a:r>
                        <a:rPr lang="en-US" sz="1500" dirty="0" err="1" smtClean="0"/>
                        <a:t>Điều</a:t>
                      </a:r>
                      <a:endParaRPr lang="en-US" sz="1500" dirty="0"/>
                    </a:p>
                  </a:txBody>
                  <a:tcPr/>
                </a:tc>
                <a:tc>
                  <a:txBody>
                    <a:bodyPr/>
                    <a:lstStyle/>
                    <a:p>
                      <a:pPr algn="ctr"/>
                      <a:endParaRPr lang="en-US"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06:2022/BXD</a:t>
                      </a:r>
                    </a:p>
                  </a:txBody>
                  <a:tcPr/>
                </a:tc>
                <a:tc>
                  <a:txBody>
                    <a:bodyPr/>
                    <a:lstStyle/>
                    <a:p>
                      <a:pPr algn="ctr"/>
                      <a:r>
                        <a:rPr lang="en-US" sz="1500" dirty="0" err="1" smtClean="0"/>
                        <a:t>Ghi</a:t>
                      </a:r>
                      <a:r>
                        <a:rPr lang="en-US" sz="1500" dirty="0" smtClean="0"/>
                        <a:t> </a:t>
                      </a:r>
                      <a:r>
                        <a:rPr lang="en-US" sz="1500" dirty="0" err="1" smtClean="0"/>
                        <a:t>chú</a:t>
                      </a:r>
                      <a:endParaRPr lang="en-US" sz="1500" dirty="0"/>
                    </a:p>
                  </a:txBody>
                  <a:tcPr/>
                </a:tc>
                <a:extLst>
                  <a:ext uri="{0D108BD9-81ED-4DB2-BD59-A6C34878D82A}">
                    <a16:rowId xmlns:a16="http://schemas.microsoft.com/office/drawing/2014/main" val="2393609304"/>
                  </a:ext>
                </a:extLst>
              </a:tr>
              <a:tr h="320040">
                <a:tc>
                  <a:txBody>
                    <a:bodyPr/>
                    <a:lstStyle/>
                    <a:p>
                      <a:r>
                        <a:rPr lang="en-US" sz="1500" dirty="0" smtClean="0">
                          <a:latin typeface="Calibri" panose="020F0502020204030204" pitchFamily="34" charset="0"/>
                          <a:ea typeface="Calibri" panose="020F0502020204030204" pitchFamily="34" charset="0"/>
                          <a:cs typeface="Calibri" panose="020F0502020204030204" pitchFamily="34" charset="0"/>
                        </a:rPr>
                        <a:t>E.2</a:t>
                      </a:r>
                      <a:endParaRPr lang="vi-VN" sz="1500" dirty="0" smtClean="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1500" b="1" kern="1200" dirty="0" smtClean="0">
                          <a:solidFill>
                            <a:schemeClr val="dk1"/>
                          </a:solidFill>
                          <a:effectLst/>
                          <a:latin typeface="Calibri" panose="020F0502020204030204" pitchFamily="34" charset="0"/>
                          <a:ea typeface="+mn-ea"/>
                          <a:cs typeface="Calibri" panose="020F0502020204030204" pitchFamily="34" charset="0"/>
                        </a:rPr>
                        <a:t>Khoảng cách phòng cháy chống cháy giữa các nhà và </a:t>
                      </a:r>
                      <a:r>
                        <a:rPr lang="en-US" sz="1500" b="1" kern="1200" dirty="0" smtClean="0">
                          <a:solidFill>
                            <a:schemeClr val="dk1"/>
                          </a:solidFill>
                          <a:effectLst/>
                          <a:latin typeface="Calibri" panose="020F0502020204030204" pitchFamily="34" charset="0"/>
                          <a:ea typeface="+mn-ea"/>
                          <a:cs typeface="Calibri" panose="020F0502020204030204" pitchFamily="34" charset="0"/>
                        </a:rPr>
                        <a:t>CT</a:t>
                      </a:r>
                      <a:r>
                        <a:rPr lang="vi-VN" sz="1500" b="1" kern="1200" dirty="0" smtClean="0">
                          <a:solidFill>
                            <a:schemeClr val="dk1"/>
                          </a:solidFill>
                          <a:effectLst/>
                          <a:latin typeface="Calibri" panose="020F0502020204030204" pitchFamily="34" charset="0"/>
                          <a:ea typeface="+mn-ea"/>
                          <a:cs typeface="Calibri" panose="020F0502020204030204" pitchFamily="34" charset="0"/>
                        </a:rPr>
                        <a:t> công nghiệp</a:t>
                      </a:r>
                      <a:endParaRPr lang="en-US" sz="1500" b="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vi-VN" sz="1500" b="1" kern="1200" dirty="0" smtClean="0">
                          <a:solidFill>
                            <a:schemeClr val="dk1"/>
                          </a:solidFill>
                          <a:effectLst/>
                          <a:latin typeface="Calibri" panose="020F0502020204030204" pitchFamily="34" charset="0"/>
                          <a:ea typeface="+mn-ea"/>
                          <a:cs typeface="Calibri" panose="020F0502020204030204" pitchFamily="34" charset="0"/>
                        </a:rPr>
                        <a:t>Bảng E.2 - </a:t>
                      </a:r>
                      <a:r>
                        <a:rPr lang="vi-VN" sz="1500" b="0" kern="1200" dirty="0" smtClean="0">
                          <a:solidFill>
                            <a:schemeClr val="dk1"/>
                          </a:solidFill>
                          <a:effectLst/>
                          <a:latin typeface="Calibri" panose="020F0502020204030204" pitchFamily="34" charset="0"/>
                          <a:ea typeface="+mn-ea"/>
                          <a:cs typeface="Calibri" panose="020F0502020204030204" pitchFamily="34" charset="0"/>
                        </a:rPr>
                        <a:t>Khoảng cách phòng cháy chống cháy giữa các nhà và công trình công nghiệp</a:t>
                      </a:r>
                      <a:endParaRPr lang="en-US" sz="1500" b="0" kern="1200" dirty="0" smtClean="0">
                        <a:solidFill>
                          <a:schemeClr val="dk1"/>
                        </a:solidFill>
                        <a:effectLst/>
                        <a:latin typeface="Calibri" panose="020F0502020204030204" pitchFamily="34" charset="0"/>
                        <a:ea typeface="+mn-ea"/>
                        <a:cs typeface="Calibri" panose="020F0502020204030204" pitchFamily="34" charset="0"/>
                      </a:endParaRPr>
                    </a:p>
                    <a:p>
                      <a:r>
                        <a:rPr lang="en-US" sz="1500" kern="1200" dirty="0" err="1" smtClean="0">
                          <a:solidFill>
                            <a:srgbClr val="7030A0"/>
                          </a:solidFill>
                          <a:effectLst/>
                          <a:latin typeface="Calibri" panose="020F0502020204030204" pitchFamily="34" charset="0"/>
                          <a:ea typeface="+mn-ea"/>
                          <a:cs typeface="Calibri" panose="020F0502020204030204" pitchFamily="34" charset="0"/>
                        </a:rPr>
                        <a:t>Quy</a:t>
                      </a:r>
                      <a:r>
                        <a:rPr lang="en-US" sz="1500" kern="1200" dirty="0" smtClean="0">
                          <a:solidFill>
                            <a:srgbClr val="7030A0"/>
                          </a:solidFill>
                          <a:effectLst/>
                          <a:latin typeface="Calibri" panose="020F0502020204030204" pitchFamily="34" charset="0"/>
                          <a:ea typeface="+mn-ea"/>
                          <a:cs typeface="Calibri" panose="020F0502020204030204" pitchFamily="34" charset="0"/>
                        </a:rPr>
                        <a:t> </a:t>
                      </a:r>
                      <a:r>
                        <a:rPr lang="en-US" sz="1500" kern="1200" dirty="0" err="1" smtClean="0">
                          <a:solidFill>
                            <a:srgbClr val="7030A0"/>
                          </a:solidFill>
                          <a:effectLst/>
                          <a:latin typeface="Calibri" panose="020F0502020204030204" pitchFamily="34" charset="0"/>
                          <a:ea typeface="+mn-ea"/>
                          <a:cs typeface="Calibri" panose="020F0502020204030204" pitchFamily="34" charset="0"/>
                        </a:rPr>
                        <a:t>định</a:t>
                      </a:r>
                      <a:r>
                        <a:rPr lang="en-US" sz="1500" kern="1200" dirty="0" smtClean="0">
                          <a:solidFill>
                            <a:srgbClr val="7030A0"/>
                          </a:solidFill>
                          <a:effectLst/>
                          <a:latin typeface="Calibri" panose="020F0502020204030204" pitchFamily="34" charset="0"/>
                          <a:ea typeface="+mn-ea"/>
                          <a:cs typeface="Calibri" panose="020F0502020204030204" pitchFamily="34" charset="0"/>
                        </a:rPr>
                        <a:t> </a:t>
                      </a:r>
                      <a:r>
                        <a:rPr lang="en-US" sz="1500" kern="1200" dirty="0" err="1" smtClean="0">
                          <a:solidFill>
                            <a:srgbClr val="7030A0"/>
                          </a:solidFill>
                          <a:effectLst/>
                          <a:latin typeface="Calibri" panose="020F0502020204030204" pitchFamily="34" charset="0"/>
                          <a:ea typeface="+mn-ea"/>
                          <a:cs typeface="Calibri" panose="020F0502020204030204" pitchFamily="34" charset="0"/>
                        </a:rPr>
                        <a:t>theo</a:t>
                      </a:r>
                      <a:r>
                        <a:rPr lang="en-US" sz="1500" kern="1200" dirty="0" smtClean="0">
                          <a:solidFill>
                            <a:srgbClr val="7030A0"/>
                          </a:solidFill>
                          <a:effectLst/>
                          <a:latin typeface="Calibri" panose="020F0502020204030204" pitchFamily="34" charset="0"/>
                          <a:ea typeface="+mn-ea"/>
                          <a:cs typeface="Calibri" panose="020F0502020204030204" pitchFamily="34" charset="0"/>
                        </a:rPr>
                        <a:t> </a:t>
                      </a:r>
                      <a:r>
                        <a:rPr lang="en-US" sz="1500" kern="1200" dirty="0" err="1" smtClean="0">
                          <a:solidFill>
                            <a:srgbClr val="7030A0"/>
                          </a:solidFill>
                          <a:effectLst/>
                          <a:latin typeface="Calibri" panose="020F0502020204030204" pitchFamily="34" charset="0"/>
                          <a:ea typeface="+mn-ea"/>
                          <a:cs typeface="Calibri" panose="020F0502020204030204" pitchFamily="34" charset="0"/>
                        </a:rPr>
                        <a:t>Bậc</a:t>
                      </a:r>
                      <a:r>
                        <a:rPr lang="en-US" sz="1500" kern="1200" dirty="0" smtClean="0">
                          <a:solidFill>
                            <a:srgbClr val="7030A0"/>
                          </a:solidFill>
                          <a:effectLst/>
                          <a:latin typeface="Calibri" panose="020F0502020204030204" pitchFamily="34" charset="0"/>
                          <a:ea typeface="+mn-ea"/>
                          <a:cs typeface="Calibri" panose="020F0502020204030204" pitchFamily="34" charset="0"/>
                        </a:rPr>
                        <a:t> </a:t>
                      </a:r>
                      <a:r>
                        <a:rPr lang="en-US" sz="1500" kern="1200" dirty="0" err="1" smtClean="0">
                          <a:solidFill>
                            <a:srgbClr val="7030A0"/>
                          </a:solidFill>
                          <a:effectLst/>
                          <a:latin typeface="Calibri" panose="020F0502020204030204" pitchFamily="34" charset="0"/>
                          <a:ea typeface="+mn-ea"/>
                          <a:cs typeface="Calibri" panose="020F0502020204030204" pitchFamily="34" charset="0"/>
                        </a:rPr>
                        <a:t>chịu</a:t>
                      </a:r>
                      <a:r>
                        <a:rPr lang="en-US" sz="1500" kern="1200" dirty="0" smtClean="0">
                          <a:solidFill>
                            <a:srgbClr val="7030A0"/>
                          </a:solidFill>
                          <a:effectLst/>
                          <a:latin typeface="Calibri" panose="020F0502020204030204" pitchFamily="34" charset="0"/>
                          <a:ea typeface="+mn-ea"/>
                          <a:cs typeface="Calibri" panose="020F0502020204030204" pitchFamily="34" charset="0"/>
                        </a:rPr>
                        <a:t> </a:t>
                      </a:r>
                      <a:r>
                        <a:rPr lang="en-US" sz="1500" kern="1200" dirty="0" err="1" smtClean="0">
                          <a:solidFill>
                            <a:srgbClr val="7030A0"/>
                          </a:solidFill>
                          <a:effectLst/>
                          <a:latin typeface="Calibri" panose="020F0502020204030204" pitchFamily="34" charset="0"/>
                          <a:ea typeface="+mn-ea"/>
                          <a:cs typeface="Calibri" panose="020F0502020204030204" pitchFamily="34" charset="0"/>
                        </a:rPr>
                        <a:t>lửa</a:t>
                      </a:r>
                      <a:r>
                        <a:rPr lang="en-US" sz="1500" kern="1200" dirty="0" smtClean="0">
                          <a:solidFill>
                            <a:srgbClr val="7030A0"/>
                          </a:solidFill>
                          <a:effectLst/>
                          <a:latin typeface="Calibri" panose="020F0502020204030204" pitchFamily="34" charset="0"/>
                          <a:ea typeface="+mn-ea"/>
                          <a:cs typeface="Calibri" panose="020F0502020204030204" pitchFamily="34" charset="0"/>
                        </a:rPr>
                        <a:t> </a:t>
                      </a:r>
                      <a:r>
                        <a:rPr lang="en-US" sz="1500" kern="1200" dirty="0" err="1" smtClean="0">
                          <a:solidFill>
                            <a:srgbClr val="7030A0"/>
                          </a:solidFill>
                          <a:effectLst/>
                          <a:latin typeface="Calibri" panose="020F0502020204030204" pitchFamily="34" charset="0"/>
                          <a:ea typeface="+mn-ea"/>
                          <a:cs typeface="Calibri" panose="020F0502020204030204" pitchFamily="34" charset="0"/>
                        </a:rPr>
                        <a:t>của</a:t>
                      </a:r>
                      <a:r>
                        <a:rPr lang="en-US" sz="1500" kern="1200" dirty="0" smtClean="0">
                          <a:solidFill>
                            <a:srgbClr val="7030A0"/>
                          </a:solidFill>
                          <a:effectLst/>
                          <a:latin typeface="Calibri" panose="020F0502020204030204" pitchFamily="34" charset="0"/>
                          <a:ea typeface="+mn-ea"/>
                          <a:cs typeface="Calibri" panose="020F0502020204030204" pitchFamily="34" charset="0"/>
                        </a:rPr>
                        <a:t> </a:t>
                      </a:r>
                      <a:r>
                        <a:rPr lang="en-US" sz="1500" kern="1200" dirty="0" err="1" smtClean="0">
                          <a:solidFill>
                            <a:srgbClr val="7030A0"/>
                          </a:solidFill>
                          <a:effectLst/>
                          <a:latin typeface="Calibri" panose="020F0502020204030204" pitchFamily="34" charset="0"/>
                          <a:ea typeface="+mn-ea"/>
                          <a:cs typeface="Calibri" panose="020F0502020204030204" pitchFamily="34" charset="0"/>
                        </a:rPr>
                        <a:t>nhà</a:t>
                      </a:r>
                      <a:r>
                        <a:rPr lang="en-US" sz="1500" kern="1200" dirty="0" smtClean="0">
                          <a:solidFill>
                            <a:srgbClr val="7030A0"/>
                          </a:solidFill>
                          <a:effectLst/>
                          <a:latin typeface="Calibri" panose="020F0502020204030204" pitchFamily="34" charset="0"/>
                          <a:ea typeface="+mn-ea"/>
                          <a:cs typeface="Calibri" panose="020F0502020204030204" pitchFamily="34" charset="0"/>
                        </a:rPr>
                        <a:t> </a:t>
                      </a:r>
                      <a:r>
                        <a:rPr lang="en-US" sz="1500" kern="1200" dirty="0" err="1" smtClean="0">
                          <a:solidFill>
                            <a:srgbClr val="7030A0"/>
                          </a:solidFill>
                          <a:effectLst/>
                          <a:latin typeface="Calibri" panose="020F0502020204030204" pitchFamily="34" charset="0"/>
                          <a:ea typeface="+mn-ea"/>
                          <a:cs typeface="Calibri" panose="020F0502020204030204" pitchFamily="34" charset="0"/>
                        </a:rPr>
                        <a:t>thứ</a:t>
                      </a:r>
                      <a:r>
                        <a:rPr lang="en-US" sz="1500" kern="1200" dirty="0" smtClean="0">
                          <a:solidFill>
                            <a:srgbClr val="7030A0"/>
                          </a:solidFill>
                          <a:effectLst/>
                          <a:latin typeface="Calibri" panose="020F0502020204030204" pitchFamily="34" charset="0"/>
                          <a:ea typeface="+mn-ea"/>
                          <a:cs typeface="Calibri" panose="020F0502020204030204" pitchFamily="34" charset="0"/>
                        </a:rPr>
                        <a:t> </a:t>
                      </a:r>
                      <a:r>
                        <a:rPr lang="en-US" sz="1500" kern="1200" dirty="0" err="1" smtClean="0">
                          <a:solidFill>
                            <a:srgbClr val="7030A0"/>
                          </a:solidFill>
                          <a:effectLst/>
                          <a:latin typeface="Calibri" panose="020F0502020204030204" pitchFamily="34" charset="0"/>
                          <a:ea typeface="+mn-ea"/>
                          <a:cs typeface="Calibri" panose="020F0502020204030204" pitchFamily="34" charset="0"/>
                        </a:rPr>
                        <a:t>nhất</a:t>
                      </a:r>
                      <a:endParaRPr lang="en-US" sz="1500" kern="1200" dirty="0">
                        <a:solidFill>
                          <a:srgbClr val="7030A0"/>
                        </a:solidFill>
                        <a:effectLst/>
                        <a:latin typeface="Calibri" panose="020F0502020204030204" pitchFamily="34" charset="0"/>
                        <a:ea typeface="+mn-ea"/>
                        <a:cs typeface="Calibri" panose="020F0502020204030204" pitchFamily="34" charset="0"/>
                      </a:endParaRPr>
                    </a:p>
                  </a:txBody>
                  <a:tcPr/>
                </a:tc>
                <a:tc>
                  <a:txBody>
                    <a:bodyPr/>
                    <a:lstStyle/>
                    <a:p>
                      <a:r>
                        <a:rPr lang="vi-VN" sz="1500" b="1" kern="1200" dirty="0" smtClean="0">
                          <a:solidFill>
                            <a:schemeClr val="dk1"/>
                          </a:solidFill>
                          <a:effectLst/>
                          <a:latin typeface="Calibri" panose="020F0502020204030204" pitchFamily="34" charset="0"/>
                          <a:ea typeface="+mn-ea"/>
                          <a:cs typeface="Calibri" panose="020F0502020204030204" pitchFamily="34" charset="0"/>
                        </a:rPr>
                        <a:t>Bảng E.2 </a:t>
                      </a:r>
                      <a:r>
                        <a:rPr lang="en-US" sz="1500" b="1" kern="1200" dirty="0" smtClean="0">
                          <a:solidFill>
                            <a:schemeClr val="dk1"/>
                          </a:solidFill>
                          <a:effectLst/>
                          <a:latin typeface="Calibri" panose="020F0502020204030204" pitchFamily="34" charset="0"/>
                          <a:ea typeface="+mn-ea"/>
                          <a:cs typeface="Calibri" panose="020F0502020204030204" pitchFamily="34" charset="0"/>
                        </a:rPr>
                        <a:t>-</a:t>
                      </a:r>
                      <a:r>
                        <a:rPr lang="vi-VN" sz="1500" b="1" kern="1200" dirty="0" smtClean="0">
                          <a:solidFill>
                            <a:schemeClr val="dk1"/>
                          </a:solidFill>
                          <a:effectLst/>
                          <a:latin typeface="Calibri" panose="020F0502020204030204" pitchFamily="34" charset="0"/>
                          <a:ea typeface="+mn-ea"/>
                          <a:cs typeface="Calibri" panose="020F0502020204030204" pitchFamily="34" charset="0"/>
                        </a:rPr>
                        <a:t> </a:t>
                      </a:r>
                      <a:r>
                        <a:rPr lang="vi-VN" sz="1500" b="0" kern="1200" dirty="0" smtClean="0">
                          <a:solidFill>
                            <a:schemeClr val="dk1"/>
                          </a:solidFill>
                          <a:effectLst/>
                          <a:latin typeface="Calibri" panose="020F0502020204030204" pitchFamily="34" charset="0"/>
                          <a:ea typeface="+mn-ea"/>
                          <a:cs typeface="Calibri" panose="020F0502020204030204" pitchFamily="34" charset="0"/>
                        </a:rPr>
                        <a:t>Khoảng cách phòng cháy chống cháy giữa các nhà trong một cơ sở công nghiệp</a:t>
                      </a:r>
                      <a:endParaRPr lang="en-US" sz="1500" b="0" kern="1200" dirty="0" smtClean="0">
                        <a:solidFill>
                          <a:schemeClr val="dk1"/>
                        </a:solidFill>
                        <a:effectLst/>
                        <a:latin typeface="Calibri" panose="020F0502020204030204" pitchFamily="34" charset="0"/>
                        <a:ea typeface="+mn-ea"/>
                        <a:cs typeface="Calibri" panose="020F0502020204030204" pitchFamily="34" charset="0"/>
                      </a:endParaRPr>
                    </a:p>
                    <a:p>
                      <a:r>
                        <a:rPr lang="en-US" sz="1500" kern="1200" dirty="0" err="1" smtClean="0">
                          <a:solidFill>
                            <a:srgbClr val="FF0000"/>
                          </a:solidFill>
                          <a:effectLst/>
                          <a:latin typeface="Calibri" panose="020F0502020204030204" pitchFamily="34" charset="0"/>
                          <a:ea typeface="+mn-ea"/>
                          <a:cs typeface="Calibri" panose="020F0502020204030204" pitchFamily="34" charset="0"/>
                        </a:rPr>
                        <a:t>Quy</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định</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theo</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Bậc</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chịu</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lửa</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và</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cấp</a:t>
                      </a:r>
                      <a:r>
                        <a:rPr lang="en-US" sz="1500" kern="1200" baseline="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nguy</a:t>
                      </a:r>
                      <a:r>
                        <a:rPr lang="en-US" sz="1500" kern="1200" baseline="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hiểm</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cháy</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kết</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cấu</a:t>
                      </a:r>
                      <a:endParaRPr lang="en-US" sz="1500" b="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1500" i="1" kern="1200" dirty="0" err="1" smtClean="0">
                          <a:solidFill>
                            <a:schemeClr val="dk1"/>
                          </a:solidFill>
                          <a:effectLst/>
                          <a:latin typeface="Calibri" panose="020F0502020204030204" pitchFamily="34" charset="0"/>
                          <a:ea typeface="+mn-ea"/>
                          <a:cs typeface="Calibri" panose="020F0502020204030204" pitchFamily="34" charset="0"/>
                        </a:rPr>
                        <a:t>Bs</a:t>
                      </a:r>
                      <a:r>
                        <a:rPr lang="en-US" sz="1500" i="1" kern="1200" dirty="0" smtClean="0">
                          <a:solidFill>
                            <a:schemeClr val="dk1"/>
                          </a:solidFill>
                          <a:effectLst/>
                          <a:latin typeface="Calibri" panose="020F0502020204030204" pitchFamily="34" charset="0"/>
                          <a:ea typeface="+mn-ea"/>
                          <a:cs typeface="Calibri" panose="020F0502020204030204" pitchFamily="34" charset="0"/>
                        </a:rPr>
                        <a:t> </a:t>
                      </a:r>
                      <a:r>
                        <a:rPr lang="en-US" sz="1500" i="1" kern="1200" dirty="0" err="1" smtClean="0">
                          <a:solidFill>
                            <a:schemeClr val="dk1"/>
                          </a:solidFill>
                          <a:effectLst/>
                          <a:latin typeface="Calibri" panose="020F0502020204030204" pitchFamily="34" charset="0"/>
                          <a:ea typeface="+mn-ea"/>
                          <a:cs typeface="Calibri" panose="020F0502020204030204" pitchFamily="34" charset="0"/>
                        </a:rPr>
                        <a:t>cấp</a:t>
                      </a:r>
                      <a:r>
                        <a:rPr lang="en-US" sz="1500" i="1"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i="1" kern="1200" baseline="0" dirty="0" err="1" smtClean="0">
                          <a:solidFill>
                            <a:schemeClr val="dk1"/>
                          </a:solidFill>
                          <a:effectLst/>
                          <a:latin typeface="Calibri" panose="020F0502020204030204" pitchFamily="34" charset="0"/>
                          <a:ea typeface="+mn-ea"/>
                          <a:cs typeface="Calibri" panose="020F0502020204030204" pitchFamily="34" charset="0"/>
                        </a:rPr>
                        <a:t>nguy</a:t>
                      </a:r>
                      <a:r>
                        <a:rPr lang="en-US" sz="1500" i="1"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i="1" kern="1200" baseline="0" dirty="0" err="1" smtClean="0">
                          <a:solidFill>
                            <a:schemeClr val="dk1"/>
                          </a:solidFill>
                          <a:effectLst/>
                          <a:latin typeface="Calibri" panose="020F0502020204030204" pitchFamily="34" charset="0"/>
                          <a:ea typeface="+mn-ea"/>
                          <a:cs typeface="Calibri" panose="020F0502020204030204" pitchFamily="34" charset="0"/>
                        </a:rPr>
                        <a:t>hiểm</a:t>
                      </a:r>
                      <a:r>
                        <a:rPr lang="en-US" sz="1500" i="1"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i="1" kern="1200" baseline="0" dirty="0" err="1" smtClean="0">
                          <a:solidFill>
                            <a:schemeClr val="dk1"/>
                          </a:solidFill>
                          <a:effectLst/>
                          <a:latin typeface="Calibri" panose="020F0502020204030204" pitchFamily="34" charset="0"/>
                          <a:ea typeface="+mn-ea"/>
                          <a:cs typeface="Calibri" panose="020F0502020204030204" pitchFamily="34" charset="0"/>
                        </a:rPr>
                        <a:t>kết</a:t>
                      </a:r>
                      <a:r>
                        <a:rPr lang="en-US" sz="1500" i="1"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i="1" kern="1200" baseline="0" dirty="0" err="1" smtClean="0">
                          <a:solidFill>
                            <a:schemeClr val="dk1"/>
                          </a:solidFill>
                          <a:effectLst/>
                          <a:latin typeface="Calibri" panose="020F0502020204030204" pitchFamily="34" charset="0"/>
                          <a:ea typeface="+mn-ea"/>
                          <a:cs typeface="Calibri" panose="020F0502020204030204" pitchFamily="34" charset="0"/>
                        </a:rPr>
                        <a:t>cấu</a:t>
                      </a:r>
                      <a:endParaRPr lang="en-US" sz="1500" i="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3"/>
                  </a:ext>
                </a:extLst>
              </a:tr>
            </a:tbl>
          </a:graphicData>
        </a:graphic>
      </p:graphicFrame>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754" y="3854874"/>
            <a:ext cx="4471517" cy="197615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9271" y="3935333"/>
            <a:ext cx="4619786" cy="2511513"/>
          </a:xfrm>
          <a:prstGeom prst="rect">
            <a:avLst/>
          </a:prstGeom>
        </p:spPr>
      </p:pic>
    </p:spTree>
    <p:extLst>
      <p:ext uri="{BB962C8B-B14F-4D97-AF65-F5344CB8AC3E}">
        <p14:creationId xmlns:p14="http://schemas.microsoft.com/office/powerpoint/2010/main" val="282564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630240"/>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697120697"/>
              </p:ext>
            </p:extLst>
          </p:nvPr>
        </p:nvGraphicFramePr>
        <p:xfrm>
          <a:off x="-994" y="1384103"/>
          <a:ext cx="9144994" cy="2436722"/>
        </p:xfrm>
        <a:graphic>
          <a:graphicData uri="http://schemas.openxmlformats.org/drawingml/2006/table">
            <a:tbl>
              <a:tblPr firstRow="1" bandRow="1">
                <a:tableStyleId>{5C22544A-7EE6-4342-B048-85BDC9FD1C3A}</a:tableStyleId>
              </a:tblPr>
              <a:tblGrid>
                <a:gridCol w="561031">
                  <a:extLst>
                    <a:ext uri="{9D8B030D-6E8A-4147-A177-3AD203B41FA5}">
                      <a16:colId xmlns:a16="http://schemas.microsoft.com/office/drawing/2014/main" val="1411077708"/>
                    </a:ext>
                  </a:extLst>
                </a:gridCol>
                <a:gridCol w="696195">
                  <a:extLst>
                    <a:ext uri="{9D8B030D-6E8A-4147-A177-3AD203B41FA5}">
                      <a16:colId xmlns:a16="http://schemas.microsoft.com/office/drawing/2014/main" val="4040167514"/>
                    </a:ext>
                  </a:extLst>
                </a:gridCol>
                <a:gridCol w="3614871">
                  <a:extLst>
                    <a:ext uri="{9D8B030D-6E8A-4147-A177-3AD203B41FA5}">
                      <a16:colId xmlns:a16="http://schemas.microsoft.com/office/drawing/2014/main" val="20002"/>
                    </a:ext>
                  </a:extLst>
                </a:gridCol>
                <a:gridCol w="3449504">
                  <a:extLst>
                    <a:ext uri="{9D8B030D-6E8A-4147-A177-3AD203B41FA5}">
                      <a16:colId xmlns:a16="http://schemas.microsoft.com/office/drawing/2014/main" val="2589906493"/>
                    </a:ext>
                  </a:extLst>
                </a:gridCol>
                <a:gridCol w="823393">
                  <a:extLst>
                    <a:ext uri="{9D8B030D-6E8A-4147-A177-3AD203B41FA5}">
                      <a16:colId xmlns:a16="http://schemas.microsoft.com/office/drawing/2014/main" val="1894666468"/>
                    </a:ext>
                  </a:extLst>
                </a:gridCol>
              </a:tblGrid>
              <a:tr h="333602">
                <a:tc>
                  <a:txBody>
                    <a:bodyPr/>
                    <a:lstStyle/>
                    <a:p>
                      <a:pPr algn="ctr"/>
                      <a:r>
                        <a:rPr lang="en-US" sz="1500" dirty="0" err="1" smtClean="0"/>
                        <a:t>Điều</a:t>
                      </a:r>
                      <a:endParaRPr lang="en-US" sz="1500" dirty="0"/>
                    </a:p>
                  </a:txBody>
                  <a:tcPr/>
                </a:tc>
                <a:tc>
                  <a:txBody>
                    <a:bodyPr/>
                    <a:lstStyle/>
                    <a:p>
                      <a:pPr algn="ctr"/>
                      <a:endParaRPr lang="en-US"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06:2022/BXD</a:t>
                      </a:r>
                    </a:p>
                  </a:txBody>
                  <a:tcPr/>
                </a:tc>
                <a:tc>
                  <a:txBody>
                    <a:bodyPr/>
                    <a:lstStyle/>
                    <a:p>
                      <a:pPr algn="ctr"/>
                      <a:r>
                        <a:rPr lang="en-US" sz="1500" dirty="0" err="1" smtClean="0"/>
                        <a:t>Ghi</a:t>
                      </a:r>
                      <a:r>
                        <a:rPr lang="en-US" sz="1500" dirty="0" smtClean="0"/>
                        <a:t> </a:t>
                      </a:r>
                      <a:r>
                        <a:rPr lang="en-US" sz="1500" dirty="0" err="1" smtClean="0"/>
                        <a:t>chú</a:t>
                      </a:r>
                      <a:endParaRPr lang="en-US" sz="1500" dirty="0"/>
                    </a:p>
                  </a:txBody>
                  <a:tcPr/>
                </a:tc>
                <a:extLst>
                  <a:ext uri="{0D108BD9-81ED-4DB2-BD59-A6C34878D82A}">
                    <a16:rowId xmlns:a16="http://schemas.microsoft.com/office/drawing/2014/main" val="2393609304"/>
                  </a:ext>
                </a:extLst>
              </a:tr>
              <a:tr h="320040">
                <a:tc>
                  <a:txBody>
                    <a:bodyPr/>
                    <a:lstStyle/>
                    <a:p>
                      <a:r>
                        <a:rPr lang="en-US" sz="1500" dirty="0" smtClean="0">
                          <a:latin typeface="Calibri" panose="020F0502020204030204" pitchFamily="34" charset="0"/>
                          <a:ea typeface="Calibri" panose="020F0502020204030204" pitchFamily="34" charset="0"/>
                          <a:cs typeface="Calibri" panose="020F0502020204030204" pitchFamily="34" charset="0"/>
                        </a:rPr>
                        <a:t>E.3</a:t>
                      </a:r>
                      <a:endParaRPr lang="vi-VN" sz="1500" dirty="0" smtClean="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endParaRPr lang="en-US" sz="1500" b="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en-US" sz="1500" kern="1200" dirty="0">
                        <a:solidFill>
                          <a:srgbClr val="7030A0"/>
                        </a:solidFill>
                        <a:effectLst/>
                        <a:latin typeface="Calibri" panose="020F0502020204030204" pitchFamily="34" charset="0"/>
                        <a:ea typeface="+mn-ea"/>
                        <a:cs typeface="Calibri" panose="020F0502020204030204" pitchFamily="34" charset="0"/>
                      </a:endParaRPr>
                    </a:p>
                  </a:txBody>
                  <a:tcPr/>
                </a:tc>
                <a:tc>
                  <a:txBody>
                    <a:bodyPr/>
                    <a:lstStyle/>
                    <a:p>
                      <a:pPr marL="0" marR="0" algn="just">
                        <a:lnSpc>
                          <a:spcPct val="115000"/>
                        </a:lnSpc>
                        <a:spcBef>
                          <a:spcPts val="0"/>
                        </a:spcBef>
                        <a:spcAft>
                          <a:spcPts val="0"/>
                        </a:spcAft>
                      </a:pPr>
                      <a:r>
                        <a:rPr lang="vi-VN" sz="1500" b="1" dirty="0">
                          <a:effectLst/>
                          <a:latin typeface="Calibri" panose="020F0502020204030204" pitchFamily="34" charset="0"/>
                          <a:ea typeface="Arial" panose="020B0604020202020204" pitchFamily="34" charset="0"/>
                          <a:cs typeface="Calibri" panose="020F0502020204030204" pitchFamily="34" charset="0"/>
                        </a:rPr>
                        <a:t>E.3</a:t>
                      </a:r>
                      <a:r>
                        <a:rPr lang="vi-VN" sz="1500" dirty="0">
                          <a:effectLst/>
                          <a:latin typeface="Calibri" panose="020F0502020204030204" pitchFamily="34" charset="0"/>
                          <a:ea typeface="Arial" panose="020B0604020202020204" pitchFamily="34" charset="0"/>
                          <a:cs typeface="Calibri" panose="020F0502020204030204" pitchFamily="34" charset="0"/>
                        </a:rPr>
                        <a:t> </a:t>
                      </a:r>
                      <a:r>
                        <a:rPr lang="vi-VN" sz="1500" dirty="0">
                          <a:solidFill>
                            <a:srgbClr val="FF0000"/>
                          </a:solidFill>
                          <a:effectLst/>
                          <a:latin typeface="Calibri" panose="020F0502020204030204" pitchFamily="34" charset="0"/>
                          <a:ea typeface="Arial" panose="020B0604020202020204" pitchFamily="34" charset="0"/>
                          <a:cs typeface="Calibri" panose="020F0502020204030204" pitchFamily="34" charset="0"/>
                        </a:rPr>
                        <a:t>Xác định </a:t>
                      </a:r>
                      <a:r>
                        <a:rPr lang="en-US" sz="1500" dirty="0" smtClean="0">
                          <a:solidFill>
                            <a:srgbClr val="FF0000"/>
                          </a:solidFill>
                          <a:effectLst/>
                          <a:latin typeface="Calibri" panose="020F0502020204030204" pitchFamily="34" charset="0"/>
                          <a:ea typeface="Arial" panose="020B0604020202020204" pitchFamily="34" charset="0"/>
                          <a:cs typeface="Calibri" panose="020F0502020204030204" pitchFamily="34" charset="0"/>
                        </a:rPr>
                        <a:t>DT</a:t>
                      </a:r>
                      <a:r>
                        <a:rPr lang="vi-VN" sz="1500" dirty="0" smtClean="0">
                          <a:solidFill>
                            <a:srgbClr val="FF0000"/>
                          </a:solidFill>
                          <a:effectLst/>
                          <a:latin typeface="Calibri" panose="020F0502020204030204" pitchFamily="34" charset="0"/>
                          <a:ea typeface="Arial" panose="020B0604020202020204" pitchFamily="34" charset="0"/>
                          <a:cs typeface="Calibri" panose="020F0502020204030204" pitchFamily="34" charset="0"/>
                        </a:rPr>
                        <a:t> </a:t>
                      </a:r>
                      <a:r>
                        <a:rPr lang="vi-VN" sz="1500" dirty="0">
                          <a:solidFill>
                            <a:srgbClr val="FF0000"/>
                          </a:solidFill>
                          <a:effectLst/>
                          <a:latin typeface="Calibri" panose="020F0502020204030204" pitchFamily="34" charset="0"/>
                          <a:ea typeface="Arial" panose="020B0604020202020204" pitchFamily="34" charset="0"/>
                          <a:cs typeface="Calibri" panose="020F0502020204030204" pitchFamily="34" charset="0"/>
                        </a:rPr>
                        <a:t>lỗ mở không được bảo vệ chống cháy của tường ngoài và giới hạn chịu lửa tương ứng của phần tường ngoài phải bảo vệ chống </a:t>
                      </a:r>
                      <a:r>
                        <a:rPr lang="vi-VN" sz="1500" dirty="0" smtClean="0">
                          <a:solidFill>
                            <a:srgbClr val="FF0000"/>
                          </a:solidFill>
                          <a:effectLst/>
                          <a:latin typeface="Calibri" panose="020F0502020204030204" pitchFamily="34" charset="0"/>
                          <a:ea typeface="Arial" panose="020B0604020202020204" pitchFamily="34" charset="0"/>
                          <a:cs typeface="Calibri" panose="020F0502020204030204" pitchFamily="34" charset="0"/>
                        </a:rPr>
                        <a:t>cháy</a:t>
                      </a:r>
                      <a:endParaRPr lang="en-US" sz="1500" dirty="0">
                        <a:solidFill>
                          <a:srgbClr val="FF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a:txBody>
                    <a:bodyPr/>
                    <a:lstStyle/>
                    <a:p>
                      <a:r>
                        <a:rPr lang="en-US" sz="1500" i="1" dirty="0" err="1" smtClean="0">
                          <a:latin typeface="Calibri" panose="020F0502020204030204" pitchFamily="34" charset="0"/>
                          <a:ea typeface="Calibri" panose="020F0502020204030204" pitchFamily="34" charset="0"/>
                          <a:cs typeface="Calibri" panose="020F0502020204030204" pitchFamily="34" charset="0"/>
                        </a:rPr>
                        <a:t>Bổ</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sung </a:t>
                      </a:r>
                      <a:r>
                        <a:rPr lang="en-US" sz="1500" i="1" baseline="0" dirty="0" err="1" smtClean="0">
                          <a:latin typeface="Calibri" panose="020F0502020204030204" pitchFamily="34" charset="0"/>
                          <a:ea typeface="Calibri" panose="020F0502020204030204" pitchFamily="34" charset="0"/>
                          <a:cs typeface="Calibri" panose="020F0502020204030204" pitchFamily="34" charset="0"/>
                        </a:rPr>
                        <a:t>mới</a:t>
                      </a:r>
                      <a:endParaRPr lang="en-US" sz="1500" i="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3"/>
                  </a:ext>
                </a:extLst>
              </a:tr>
              <a:tr h="320040">
                <a:tc>
                  <a:txBody>
                    <a:bodyPr/>
                    <a:lstStyle/>
                    <a:p>
                      <a:r>
                        <a:rPr lang="en-US" sz="1500" dirty="0" smtClean="0">
                          <a:latin typeface="Calibri" panose="020F0502020204030204" pitchFamily="34" charset="0"/>
                          <a:ea typeface="Calibri" panose="020F0502020204030204" pitchFamily="34" charset="0"/>
                          <a:cs typeface="Calibri" panose="020F0502020204030204" pitchFamily="34" charset="0"/>
                        </a:rPr>
                        <a:t>E.3</a:t>
                      </a:r>
                    </a:p>
                  </a:txBody>
                  <a:tcPr/>
                </a:tc>
                <a:tc>
                  <a:txBody>
                    <a:bodyPr/>
                    <a:lstStyle/>
                    <a:p>
                      <a:pPr algn="just"/>
                      <a:r>
                        <a:rPr lang="en-US" sz="1500" b="0" dirty="0" err="1" smtClean="0">
                          <a:latin typeface="Calibri" panose="020F0502020204030204" pitchFamily="34" charset="0"/>
                          <a:ea typeface="Calibri" panose="020F0502020204030204" pitchFamily="34" charset="0"/>
                          <a:cs typeface="Calibri" panose="020F0502020204030204" pitchFamily="34" charset="0"/>
                        </a:rPr>
                        <a:t>Bảng</a:t>
                      </a:r>
                      <a:r>
                        <a:rPr lang="en-US" sz="1500" b="0" baseline="0" dirty="0" smtClean="0">
                          <a:latin typeface="Calibri" panose="020F0502020204030204" pitchFamily="34" charset="0"/>
                          <a:ea typeface="Calibri" panose="020F0502020204030204" pitchFamily="34" charset="0"/>
                          <a:cs typeface="Calibri" panose="020F0502020204030204" pitchFamily="34" charset="0"/>
                        </a:rPr>
                        <a:t> E3</a:t>
                      </a:r>
                      <a:endParaRPr lang="en-US" sz="1500" b="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marR="0" algn="just">
                        <a:lnSpc>
                          <a:spcPct val="115000"/>
                        </a:lnSpc>
                        <a:spcBef>
                          <a:spcPts val="0"/>
                        </a:spcBef>
                        <a:spcAft>
                          <a:spcPts val="0"/>
                        </a:spcAft>
                      </a:pPr>
                      <a:r>
                        <a:rPr lang="vi-VN" sz="1500" b="1" dirty="0">
                          <a:effectLst/>
                          <a:latin typeface="Calibri" panose="020F0502020204030204" pitchFamily="34" charset="0"/>
                          <a:ea typeface="Arial" panose="020B0604020202020204" pitchFamily="34" charset="0"/>
                          <a:cs typeface="Calibri" panose="020F0502020204030204" pitchFamily="34" charset="0"/>
                        </a:rPr>
                        <a:t>Bảng E.3</a:t>
                      </a:r>
                      <a:r>
                        <a:rPr lang="vi-VN" sz="1500" dirty="0">
                          <a:effectLst/>
                          <a:latin typeface="Calibri" panose="020F0502020204030204" pitchFamily="34" charset="0"/>
                          <a:ea typeface="Arial" panose="020B0604020202020204" pitchFamily="34" charset="0"/>
                          <a:cs typeface="Calibri" panose="020F0502020204030204" pitchFamily="34" charset="0"/>
                        </a:rPr>
                        <a:t> - </a:t>
                      </a:r>
                      <a:r>
                        <a:rPr lang="vi-VN" sz="1500" dirty="0">
                          <a:solidFill>
                            <a:srgbClr val="7030A0"/>
                          </a:solidFill>
                          <a:effectLst/>
                          <a:latin typeface="Calibri" panose="020F0502020204030204" pitchFamily="34" charset="0"/>
                          <a:ea typeface="Arial" panose="020B0604020202020204" pitchFamily="34" charset="0"/>
                          <a:cs typeface="Calibri" panose="020F0502020204030204" pitchFamily="34" charset="0"/>
                        </a:rPr>
                        <a:t>Khoảng cách từ tường ngoài của nhà (hoặc khoang cháy) đến đường ranh giới khu đất xác định theo </a:t>
                      </a:r>
                      <a:r>
                        <a:rPr lang="en-US" sz="1500" dirty="0" smtClean="0">
                          <a:solidFill>
                            <a:srgbClr val="7030A0"/>
                          </a:solidFill>
                          <a:effectLst/>
                          <a:latin typeface="Calibri" panose="020F0502020204030204" pitchFamily="34" charset="0"/>
                          <a:ea typeface="Arial" panose="020B0604020202020204" pitchFamily="34" charset="0"/>
                          <a:cs typeface="Calibri" panose="020F0502020204030204" pitchFamily="34" charset="0"/>
                        </a:rPr>
                        <a:t>DT </a:t>
                      </a:r>
                      <a:r>
                        <a:rPr lang="vi-VN" sz="1500" dirty="0" smtClean="0">
                          <a:solidFill>
                            <a:srgbClr val="7030A0"/>
                          </a:solidFill>
                          <a:effectLst/>
                          <a:latin typeface="Calibri" panose="020F0502020204030204" pitchFamily="34" charset="0"/>
                          <a:ea typeface="Arial" panose="020B0604020202020204" pitchFamily="34" charset="0"/>
                          <a:cs typeface="Calibri" panose="020F0502020204030204" pitchFamily="34" charset="0"/>
                        </a:rPr>
                        <a:t>vùng </a:t>
                      </a:r>
                      <a:r>
                        <a:rPr lang="vi-VN" sz="1500" dirty="0">
                          <a:solidFill>
                            <a:srgbClr val="7030A0"/>
                          </a:solidFill>
                          <a:effectLst/>
                          <a:latin typeface="Calibri" panose="020F0502020204030204" pitchFamily="34" charset="0"/>
                          <a:ea typeface="Arial" panose="020B0604020202020204" pitchFamily="34" charset="0"/>
                          <a:cs typeface="Calibri" panose="020F0502020204030204" pitchFamily="34" charset="0"/>
                        </a:rPr>
                        <a:t>bề mặt không được bảo vệ chống cháy của tường đó</a:t>
                      </a:r>
                      <a:endParaRPr lang="en-US" sz="1500" dirty="0">
                        <a:solidFill>
                          <a:srgbClr val="7030A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a:txBody>
                    <a:bodyPr/>
                    <a:lstStyle/>
                    <a:p>
                      <a:pPr marL="0" marR="0" algn="just">
                        <a:lnSpc>
                          <a:spcPct val="115000"/>
                        </a:lnSpc>
                        <a:spcBef>
                          <a:spcPts val="0"/>
                        </a:spcBef>
                        <a:spcAft>
                          <a:spcPts val="0"/>
                        </a:spcAft>
                      </a:pPr>
                      <a:r>
                        <a:rPr lang="vi-VN" sz="1500" b="1" kern="1200" dirty="0" smtClean="0">
                          <a:solidFill>
                            <a:schemeClr val="dk1"/>
                          </a:solidFill>
                          <a:effectLst/>
                          <a:latin typeface="Calibri" panose="020F0502020204030204" pitchFamily="34" charset="0"/>
                          <a:ea typeface="+mn-ea"/>
                          <a:cs typeface="Calibri" panose="020F0502020204030204" pitchFamily="34" charset="0"/>
                        </a:rPr>
                        <a:t>Bảng E.3</a:t>
                      </a:r>
                      <a:r>
                        <a:rPr lang="vi-VN"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smtClean="0">
                          <a:solidFill>
                            <a:schemeClr val="dk1"/>
                          </a:solidFill>
                          <a:effectLst/>
                          <a:latin typeface="Calibri" panose="020F0502020204030204" pitchFamily="34" charset="0"/>
                          <a:ea typeface="+mn-ea"/>
                          <a:cs typeface="Calibri" panose="020F0502020204030204" pitchFamily="34" charset="0"/>
                        </a:rPr>
                        <a:t>-</a:t>
                      </a:r>
                      <a:r>
                        <a:rPr lang="vi-VN" sz="1500" kern="1200" dirty="0" smtClean="0">
                          <a:solidFill>
                            <a:schemeClr val="dk1"/>
                          </a:solidFill>
                          <a:effectLst/>
                          <a:latin typeface="Calibri" panose="020F0502020204030204" pitchFamily="34" charset="0"/>
                          <a:ea typeface="+mn-ea"/>
                          <a:cs typeface="Calibri" panose="020F0502020204030204" pitchFamily="34" charset="0"/>
                        </a:rPr>
                        <a:t> </a:t>
                      </a:r>
                      <a:r>
                        <a:rPr lang="vi-VN" sz="1500" kern="1200" dirty="0" smtClean="0">
                          <a:solidFill>
                            <a:srgbClr val="FF0000"/>
                          </a:solidFill>
                          <a:effectLst/>
                          <a:latin typeface="Calibri" panose="020F0502020204030204" pitchFamily="34" charset="0"/>
                          <a:ea typeface="+mn-ea"/>
                          <a:cs typeface="Calibri" panose="020F0502020204030204" pitchFamily="34" charset="0"/>
                        </a:rPr>
                        <a:t>Giới hạn chịu lửa của tường ngoài phụ thuộc vào khoảng cách phòng cháy chống cháy theo đường ranh giớ</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i</a:t>
                      </a:r>
                      <a:endParaRPr lang="en-US" sz="1500" dirty="0">
                        <a:solidFill>
                          <a:srgbClr val="FF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a:txBody>
                    <a:bodyPr/>
                    <a:lstStyle/>
                    <a:p>
                      <a:r>
                        <a:rPr lang="en-US" sz="1500" i="1" dirty="0" err="1" smtClean="0">
                          <a:latin typeface="Calibri" panose="020F0502020204030204" pitchFamily="34" charset="0"/>
                          <a:ea typeface="Calibri" panose="020F0502020204030204" pitchFamily="34" charset="0"/>
                          <a:cs typeface="Calibri" panose="020F0502020204030204" pitchFamily="34" charset="0"/>
                        </a:rPr>
                        <a:t>Thay</a:t>
                      </a:r>
                      <a:r>
                        <a:rPr lang="en-US" sz="1500" i="1" dirty="0" smtClean="0">
                          <a:latin typeface="Calibri" panose="020F0502020204030204" pitchFamily="34" charset="0"/>
                          <a:ea typeface="Calibri" panose="020F0502020204030204" pitchFamily="34" charset="0"/>
                          <a:cs typeface="Calibri" panose="020F0502020204030204" pitchFamily="34" charset="0"/>
                        </a:rPr>
                        <a:t> </a:t>
                      </a:r>
                      <a:r>
                        <a:rPr lang="en-US" sz="1500" i="1" dirty="0" err="1" smtClean="0">
                          <a:latin typeface="Calibri" panose="020F0502020204030204" pitchFamily="34" charset="0"/>
                          <a:ea typeface="Calibri" panose="020F0502020204030204" pitchFamily="34" charset="0"/>
                          <a:cs typeface="Calibri" panose="020F0502020204030204" pitchFamily="34" charset="0"/>
                        </a:rPr>
                        <a:t>đổi</a:t>
                      </a:r>
                      <a:endParaRPr lang="en-US" sz="1500" i="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634768610"/>
                  </a:ext>
                </a:extLst>
              </a:tr>
            </a:tbl>
          </a:graphicData>
        </a:graphic>
      </p:graphicFrame>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4172614"/>
            <a:ext cx="4324170" cy="205071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9183" y="4108150"/>
            <a:ext cx="4754817" cy="2082907"/>
          </a:xfrm>
          <a:prstGeom prst="rect">
            <a:avLst/>
          </a:prstGeom>
        </p:spPr>
      </p:pic>
    </p:spTree>
    <p:extLst>
      <p:ext uri="{BB962C8B-B14F-4D97-AF65-F5344CB8AC3E}">
        <p14:creationId xmlns:p14="http://schemas.microsoft.com/office/powerpoint/2010/main" val="109934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630240"/>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90998842"/>
              </p:ext>
            </p:extLst>
          </p:nvPr>
        </p:nvGraphicFramePr>
        <p:xfrm>
          <a:off x="-994" y="1384103"/>
          <a:ext cx="9144994" cy="1019402"/>
        </p:xfrm>
        <a:graphic>
          <a:graphicData uri="http://schemas.openxmlformats.org/drawingml/2006/table">
            <a:tbl>
              <a:tblPr firstRow="1" bandRow="1">
                <a:tableStyleId>{5C22544A-7EE6-4342-B048-85BDC9FD1C3A}</a:tableStyleId>
              </a:tblPr>
              <a:tblGrid>
                <a:gridCol w="561031">
                  <a:extLst>
                    <a:ext uri="{9D8B030D-6E8A-4147-A177-3AD203B41FA5}">
                      <a16:colId xmlns:a16="http://schemas.microsoft.com/office/drawing/2014/main" val="1411077708"/>
                    </a:ext>
                  </a:extLst>
                </a:gridCol>
                <a:gridCol w="696195">
                  <a:extLst>
                    <a:ext uri="{9D8B030D-6E8A-4147-A177-3AD203B41FA5}">
                      <a16:colId xmlns:a16="http://schemas.microsoft.com/office/drawing/2014/main" val="4040167514"/>
                    </a:ext>
                  </a:extLst>
                </a:gridCol>
                <a:gridCol w="1768979">
                  <a:extLst>
                    <a:ext uri="{9D8B030D-6E8A-4147-A177-3AD203B41FA5}">
                      <a16:colId xmlns:a16="http://schemas.microsoft.com/office/drawing/2014/main" val="20002"/>
                    </a:ext>
                  </a:extLst>
                </a:gridCol>
                <a:gridCol w="5295396">
                  <a:extLst>
                    <a:ext uri="{9D8B030D-6E8A-4147-A177-3AD203B41FA5}">
                      <a16:colId xmlns:a16="http://schemas.microsoft.com/office/drawing/2014/main" val="2589906493"/>
                    </a:ext>
                  </a:extLst>
                </a:gridCol>
                <a:gridCol w="823393">
                  <a:extLst>
                    <a:ext uri="{9D8B030D-6E8A-4147-A177-3AD203B41FA5}">
                      <a16:colId xmlns:a16="http://schemas.microsoft.com/office/drawing/2014/main" val="1894666468"/>
                    </a:ext>
                  </a:extLst>
                </a:gridCol>
              </a:tblGrid>
              <a:tr h="333602">
                <a:tc>
                  <a:txBody>
                    <a:bodyPr/>
                    <a:lstStyle/>
                    <a:p>
                      <a:pPr algn="ctr"/>
                      <a:r>
                        <a:rPr lang="en-US" sz="1500" dirty="0" err="1" smtClean="0"/>
                        <a:t>Điều</a:t>
                      </a:r>
                      <a:endParaRPr lang="en-US" sz="1500" dirty="0"/>
                    </a:p>
                  </a:txBody>
                  <a:tcPr/>
                </a:tc>
                <a:tc>
                  <a:txBody>
                    <a:bodyPr/>
                    <a:lstStyle/>
                    <a:p>
                      <a:pPr algn="ctr"/>
                      <a:endParaRPr lang="en-US"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06:2022/BXD</a:t>
                      </a:r>
                    </a:p>
                  </a:txBody>
                  <a:tcPr/>
                </a:tc>
                <a:tc>
                  <a:txBody>
                    <a:bodyPr/>
                    <a:lstStyle/>
                    <a:p>
                      <a:pPr algn="ctr"/>
                      <a:r>
                        <a:rPr lang="en-US" sz="1500" dirty="0" err="1" smtClean="0"/>
                        <a:t>Ghi</a:t>
                      </a:r>
                      <a:r>
                        <a:rPr lang="en-US" sz="1500" dirty="0" smtClean="0"/>
                        <a:t> </a:t>
                      </a:r>
                      <a:r>
                        <a:rPr lang="en-US" sz="1500" dirty="0" err="1" smtClean="0"/>
                        <a:t>chú</a:t>
                      </a:r>
                      <a:endParaRPr lang="en-US" sz="1500" dirty="0"/>
                    </a:p>
                  </a:txBody>
                  <a:tcPr/>
                </a:tc>
                <a:extLst>
                  <a:ext uri="{0D108BD9-81ED-4DB2-BD59-A6C34878D82A}">
                    <a16:rowId xmlns:a16="http://schemas.microsoft.com/office/drawing/2014/main" val="2393609304"/>
                  </a:ext>
                </a:extLst>
              </a:tr>
              <a:tr h="320040">
                <a:tc>
                  <a:txBody>
                    <a:bodyPr/>
                    <a:lstStyle/>
                    <a:p>
                      <a:r>
                        <a:rPr lang="en-US" sz="1500" dirty="0" smtClean="0">
                          <a:latin typeface="Calibri" panose="020F0502020204030204" pitchFamily="34" charset="0"/>
                          <a:ea typeface="Calibri" panose="020F0502020204030204" pitchFamily="34" charset="0"/>
                          <a:cs typeface="Calibri" panose="020F0502020204030204" pitchFamily="34" charset="0"/>
                        </a:rPr>
                        <a:t>E.3</a:t>
                      </a:r>
                      <a:endParaRPr lang="vi-VN" sz="1500" dirty="0" smtClean="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en-US" sz="1500" b="0" dirty="0" err="1" smtClean="0">
                          <a:latin typeface="Calibri" panose="020F0502020204030204" pitchFamily="34" charset="0"/>
                          <a:ea typeface="Calibri" panose="020F0502020204030204" pitchFamily="34" charset="0"/>
                          <a:cs typeface="Calibri" panose="020F0502020204030204" pitchFamily="34" charset="0"/>
                        </a:rPr>
                        <a:t>Bảng</a:t>
                      </a:r>
                      <a:r>
                        <a:rPr lang="en-US" sz="1500" b="0" baseline="0" dirty="0" smtClean="0">
                          <a:latin typeface="Calibri" panose="020F0502020204030204" pitchFamily="34" charset="0"/>
                          <a:ea typeface="Calibri" panose="020F0502020204030204" pitchFamily="34" charset="0"/>
                          <a:cs typeface="Calibri" panose="020F0502020204030204" pitchFamily="34" charset="0"/>
                        </a:rPr>
                        <a:t> E4a</a:t>
                      </a:r>
                      <a:endParaRPr lang="en-US" sz="1500" b="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1500" kern="1200" dirty="0" err="1" smtClean="0">
                          <a:solidFill>
                            <a:schemeClr val="tx1"/>
                          </a:solidFill>
                          <a:effectLst/>
                          <a:latin typeface="Calibri" panose="020F0502020204030204" pitchFamily="34" charset="0"/>
                          <a:ea typeface="+mn-ea"/>
                          <a:cs typeface="Calibri" panose="020F0502020204030204" pitchFamily="34" charset="0"/>
                        </a:rPr>
                        <a:t>Không</a:t>
                      </a:r>
                      <a:r>
                        <a:rPr lang="en-US" sz="1500" kern="1200" baseline="0" dirty="0" smtClean="0">
                          <a:solidFill>
                            <a:schemeClr val="tx1"/>
                          </a:solidFill>
                          <a:effectLst/>
                          <a:latin typeface="Calibri" panose="020F0502020204030204" pitchFamily="34" charset="0"/>
                          <a:ea typeface="+mn-ea"/>
                          <a:cs typeface="Calibri" panose="020F0502020204030204" pitchFamily="34" charset="0"/>
                        </a:rPr>
                        <a:t> </a:t>
                      </a:r>
                      <a:r>
                        <a:rPr lang="en-US" sz="1500" kern="1200" baseline="0" dirty="0" err="1" smtClean="0">
                          <a:solidFill>
                            <a:schemeClr val="tx1"/>
                          </a:solidFill>
                          <a:effectLst/>
                          <a:latin typeface="Calibri" panose="020F0502020204030204" pitchFamily="34" charset="0"/>
                          <a:ea typeface="+mn-ea"/>
                          <a:cs typeface="Calibri" panose="020F0502020204030204" pitchFamily="34" charset="0"/>
                        </a:rPr>
                        <a:t>có</a:t>
                      </a:r>
                      <a:endParaRPr lang="en-US" sz="1500" kern="1200" dirty="0">
                        <a:solidFill>
                          <a:schemeClr val="tx1"/>
                        </a:solidFill>
                        <a:effectLst/>
                        <a:latin typeface="Calibri" panose="020F0502020204030204" pitchFamily="34" charset="0"/>
                        <a:ea typeface="+mn-ea"/>
                        <a:cs typeface="Calibri" panose="020F0502020204030204" pitchFamily="34" charset="0"/>
                      </a:endParaRPr>
                    </a:p>
                  </a:txBody>
                  <a:tcPr/>
                </a:tc>
                <a:tc>
                  <a:txBody>
                    <a:bodyPr/>
                    <a:lstStyle/>
                    <a:p>
                      <a:pPr algn="just"/>
                      <a:r>
                        <a:rPr lang="vi-VN" sz="1500" b="1" kern="1200" dirty="0" smtClean="0">
                          <a:solidFill>
                            <a:srgbClr val="FF0000"/>
                          </a:solidFill>
                          <a:effectLst/>
                          <a:latin typeface="Calibri" panose="020F0502020204030204" pitchFamily="34" charset="0"/>
                          <a:ea typeface="+mn-ea"/>
                          <a:cs typeface="Calibri" panose="020F0502020204030204" pitchFamily="34" charset="0"/>
                        </a:rPr>
                        <a:t>Bảng E.4a –</a:t>
                      </a:r>
                      <a:r>
                        <a:rPr lang="vi-VN" sz="1500" kern="1200" dirty="0" smtClean="0">
                          <a:solidFill>
                            <a:srgbClr val="FF0000"/>
                          </a:solidFill>
                          <a:effectLst/>
                          <a:latin typeface="Calibri" panose="020F0502020204030204" pitchFamily="34" charset="0"/>
                          <a:ea typeface="+mn-ea"/>
                          <a:cs typeface="Calibri" panose="020F0502020204030204" pitchFamily="34" charset="0"/>
                        </a:rPr>
                        <a:t> Tỷ lệ tổng diện tích lớn nhất của các lỗ mở không được bảo vệ chống cháy</a:t>
                      </a:r>
                      <a:r>
                        <a:rPr lang="en-US" sz="1500" kern="1200" baseline="0" dirty="0" smtClean="0">
                          <a:solidFill>
                            <a:srgbClr val="FF0000"/>
                          </a:solidFill>
                          <a:effectLst/>
                          <a:latin typeface="Calibri" panose="020F0502020204030204" pitchFamily="34" charset="0"/>
                          <a:ea typeface="+mn-ea"/>
                          <a:cs typeface="Calibri" panose="020F0502020204030204" pitchFamily="34" charset="0"/>
                        </a:rPr>
                        <a:t> </a:t>
                      </a:r>
                      <a:r>
                        <a:rPr lang="vi-VN" sz="1500" kern="1200" dirty="0" smtClean="0">
                          <a:solidFill>
                            <a:srgbClr val="FF0000"/>
                          </a:solidFill>
                          <a:effectLst/>
                          <a:latin typeface="Calibri" panose="020F0502020204030204" pitchFamily="34" charset="0"/>
                          <a:ea typeface="+mn-ea"/>
                          <a:cs typeface="Calibri" panose="020F0502020204030204" pitchFamily="34" charset="0"/>
                        </a:rPr>
                        <a:t>so với tổng diện tích bề mặt tường đối diện với đường ranh giới, %</a:t>
                      </a:r>
                      <a:r>
                        <a:rPr lang="en-US" sz="1500" kern="1200" baseline="0" dirty="0" smtClean="0">
                          <a:solidFill>
                            <a:srgbClr val="FF0000"/>
                          </a:solidFill>
                          <a:effectLst/>
                          <a:latin typeface="Calibri" panose="020F0502020204030204" pitchFamily="34" charset="0"/>
                          <a:ea typeface="+mn-ea"/>
                          <a:cs typeface="Calibri" panose="020F0502020204030204" pitchFamily="34" charset="0"/>
                        </a:rPr>
                        <a:t> </a:t>
                      </a:r>
                      <a:r>
                        <a:rPr lang="vi-VN" sz="1500" kern="1200" dirty="0" smtClean="0">
                          <a:solidFill>
                            <a:srgbClr val="FF0000"/>
                          </a:solidFill>
                          <a:effectLst/>
                          <a:latin typeface="Calibri" panose="020F0502020204030204" pitchFamily="34" charset="0"/>
                          <a:ea typeface="+mn-ea"/>
                          <a:cs typeface="Calibri" panose="020F0502020204030204" pitchFamily="34" charset="0"/>
                        </a:rPr>
                        <a:t>(cho các nhà thuộc mục 1, 2 Bảng E.3)</a:t>
                      </a:r>
                      <a:endParaRPr lang="en-US" sz="1500" dirty="0">
                        <a:solidFill>
                          <a:srgbClr val="FF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a:txBody>
                    <a:bodyPr/>
                    <a:lstStyle/>
                    <a:p>
                      <a:r>
                        <a:rPr lang="en-US" sz="1500" i="1" dirty="0" err="1" smtClean="0">
                          <a:latin typeface="Calibri" panose="020F0502020204030204" pitchFamily="34" charset="0"/>
                          <a:ea typeface="Calibri" panose="020F0502020204030204" pitchFamily="34" charset="0"/>
                          <a:cs typeface="Calibri" panose="020F0502020204030204" pitchFamily="34" charset="0"/>
                        </a:rPr>
                        <a:t>Bổ</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sung</a:t>
                      </a:r>
                      <a:endParaRPr lang="en-US" sz="1500" i="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3"/>
                  </a:ext>
                </a:extLst>
              </a:tr>
            </a:tbl>
          </a:graphicData>
        </a:graphic>
      </p:graphicFrame>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0543" y="2403504"/>
            <a:ext cx="4721370" cy="4444703"/>
          </a:xfrm>
          <a:prstGeom prst="rect">
            <a:avLst/>
          </a:prstGeom>
        </p:spPr>
      </p:pic>
    </p:spTree>
    <p:extLst>
      <p:ext uri="{BB962C8B-B14F-4D97-AF65-F5344CB8AC3E}">
        <p14:creationId xmlns:p14="http://schemas.microsoft.com/office/powerpoint/2010/main" val="2897412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630240"/>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504287178"/>
              </p:ext>
            </p:extLst>
          </p:nvPr>
        </p:nvGraphicFramePr>
        <p:xfrm>
          <a:off x="-994" y="1384103"/>
          <a:ext cx="9144994" cy="1019402"/>
        </p:xfrm>
        <a:graphic>
          <a:graphicData uri="http://schemas.openxmlformats.org/drawingml/2006/table">
            <a:tbl>
              <a:tblPr firstRow="1" bandRow="1">
                <a:tableStyleId>{5C22544A-7EE6-4342-B048-85BDC9FD1C3A}</a:tableStyleId>
              </a:tblPr>
              <a:tblGrid>
                <a:gridCol w="561031">
                  <a:extLst>
                    <a:ext uri="{9D8B030D-6E8A-4147-A177-3AD203B41FA5}">
                      <a16:colId xmlns:a16="http://schemas.microsoft.com/office/drawing/2014/main" val="1411077708"/>
                    </a:ext>
                  </a:extLst>
                </a:gridCol>
                <a:gridCol w="696195">
                  <a:extLst>
                    <a:ext uri="{9D8B030D-6E8A-4147-A177-3AD203B41FA5}">
                      <a16:colId xmlns:a16="http://schemas.microsoft.com/office/drawing/2014/main" val="4040167514"/>
                    </a:ext>
                  </a:extLst>
                </a:gridCol>
                <a:gridCol w="1845891">
                  <a:extLst>
                    <a:ext uri="{9D8B030D-6E8A-4147-A177-3AD203B41FA5}">
                      <a16:colId xmlns:a16="http://schemas.microsoft.com/office/drawing/2014/main" val="20002"/>
                    </a:ext>
                  </a:extLst>
                </a:gridCol>
                <a:gridCol w="5218484">
                  <a:extLst>
                    <a:ext uri="{9D8B030D-6E8A-4147-A177-3AD203B41FA5}">
                      <a16:colId xmlns:a16="http://schemas.microsoft.com/office/drawing/2014/main" val="2589906493"/>
                    </a:ext>
                  </a:extLst>
                </a:gridCol>
                <a:gridCol w="823393">
                  <a:extLst>
                    <a:ext uri="{9D8B030D-6E8A-4147-A177-3AD203B41FA5}">
                      <a16:colId xmlns:a16="http://schemas.microsoft.com/office/drawing/2014/main" val="1894666468"/>
                    </a:ext>
                  </a:extLst>
                </a:gridCol>
              </a:tblGrid>
              <a:tr h="333602">
                <a:tc>
                  <a:txBody>
                    <a:bodyPr/>
                    <a:lstStyle/>
                    <a:p>
                      <a:pPr algn="ctr"/>
                      <a:r>
                        <a:rPr lang="en-US" sz="1500" dirty="0" err="1" smtClean="0"/>
                        <a:t>Điều</a:t>
                      </a:r>
                      <a:endParaRPr lang="en-US" sz="1500" dirty="0"/>
                    </a:p>
                  </a:txBody>
                  <a:tcPr/>
                </a:tc>
                <a:tc>
                  <a:txBody>
                    <a:bodyPr/>
                    <a:lstStyle/>
                    <a:p>
                      <a:pPr algn="ctr"/>
                      <a:endParaRPr lang="en-US"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06:2022/BXD</a:t>
                      </a:r>
                    </a:p>
                  </a:txBody>
                  <a:tcPr/>
                </a:tc>
                <a:tc>
                  <a:txBody>
                    <a:bodyPr/>
                    <a:lstStyle/>
                    <a:p>
                      <a:pPr algn="ctr"/>
                      <a:r>
                        <a:rPr lang="en-US" sz="1500" dirty="0" err="1" smtClean="0"/>
                        <a:t>Ghi</a:t>
                      </a:r>
                      <a:r>
                        <a:rPr lang="en-US" sz="1500" dirty="0" smtClean="0"/>
                        <a:t> </a:t>
                      </a:r>
                      <a:r>
                        <a:rPr lang="en-US" sz="1500" dirty="0" err="1" smtClean="0"/>
                        <a:t>chú</a:t>
                      </a:r>
                      <a:endParaRPr lang="en-US" sz="1500" dirty="0"/>
                    </a:p>
                  </a:txBody>
                  <a:tcPr/>
                </a:tc>
                <a:extLst>
                  <a:ext uri="{0D108BD9-81ED-4DB2-BD59-A6C34878D82A}">
                    <a16:rowId xmlns:a16="http://schemas.microsoft.com/office/drawing/2014/main" val="2393609304"/>
                  </a:ext>
                </a:extLst>
              </a:tr>
              <a:tr h="320040">
                <a:tc>
                  <a:txBody>
                    <a:bodyPr/>
                    <a:lstStyle/>
                    <a:p>
                      <a:r>
                        <a:rPr lang="en-US" sz="1500" dirty="0" smtClean="0">
                          <a:latin typeface="Calibri" panose="020F0502020204030204" pitchFamily="34" charset="0"/>
                          <a:ea typeface="Calibri" panose="020F0502020204030204" pitchFamily="34" charset="0"/>
                          <a:cs typeface="Calibri" panose="020F0502020204030204" pitchFamily="34" charset="0"/>
                        </a:rPr>
                        <a:t>E.3</a:t>
                      </a:r>
                    </a:p>
                  </a:txBody>
                  <a:tcPr/>
                </a:tc>
                <a:tc>
                  <a:txBody>
                    <a:bodyPr/>
                    <a:lstStyle/>
                    <a:p>
                      <a:pPr algn="just"/>
                      <a:r>
                        <a:rPr lang="en-US" sz="1500" b="0" dirty="0" err="1" smtClean="0">
                          <a:latin typeface="Calibri" panose="020F0502020204030204" pitchFamily="34" charset="0"/>
                          <a:ea typeface="Calibri" panose="020F0502020204030204" pitchFamily="34" charset="0"/>
                          <a:cs typeface="Calibri" panose="020F0502020204030204" pitchFamily="34" charset="0"/>
                        </a:rPr>
                        <a:t>Bảng</a:t>
                      </a:r>
                      <a:r>
                        <a:rPr lang="en-US" sz="1500" b="0" baseline="0" dirty="0" smtClean="0">
                          <a:latin typeface="Calibri" panose="020F0502020204030204" pitchFamily="34" charset="0"/>
                          <a:ea typeface="Calibri" panose="020F0502020204030204" pitchFamily="34" charset="0"/>
                          <a:cs typeface="Calibri" panose="020F0502020204030204" pitchFamily="34" charset="0"/>
                        </a:rPr>
                        <a:t> E4b</a:t>
                      </a:r>
                      <a:endParaRPr lang="en-US" sz="1500" b="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en-US" sz="1500" kern="1200" dirty="0" err="1" smtClean="0">
                          <a:solidFill>
                            <a:schemeClr val="tx1"/>
                          </a:solidFill>
                          <a:effectLst/>
                          <a:latin typeface="Calibri" panose="020F0502020204030204" pitchFamily="34" charset="0"/>
                          <a:ea typeface="+mn-ea"/>
                          <a:cs typeface="Calibri" panose="020F0502020204030204" pitchFamily="34" charset="0"/>
                        </a:rPr>
                        <a:t>Không</a:t>
                      </a:r>
                      <a:r>
                        <a:rPr lang="en-US" sz="1500" kern="1200" baseline="0" dirty="0" smtClean="0">
                          <a:solidFill>
                            <a:schemeClr val="tx1"/>
                          </a:solidFill>
                          <a:effectLst/>
                          <a:latin typeface="Calibri" panose="020F0502020204030204" pitchFamily="34" charset="0"/>
                          <a:ea typeface="+mn-ea"/>
                          <a:cs typeface="Calibri" panose="020F0502020204030204" pitchFamily="34" charset="0"/>
                        </a:rPr>
                        <a:t> </a:t>
                      </a:r>
                      <a:r>
                        <a:rPr lang="en-US" sz="1500" kern="1200" baseline="0" dirty="0" err="1" smtClean="0">
                          <a:solidFill>
                            <a:schemeClr val="tx1"/>
                          </a:solidFill>
                          <a:effectLst/>
                          <a:latin typeface="Calibri" panose="020F0502020204030204" pitchFamily="34" charset="0"/>
                          <a:ea typeface="+mn-ea"/>
                          <a:cs typeface="Calibri" panose="020F0502020204030204" pitchFamily="34" charset="0"/>
                        </a:rPr>
                        <a:t>có</a:t>
                      </a:r>
                      <a:endParaRPr lang="en-US" sz="1500" kern="1200" dirty="0" smtClean="0">
                        <a:solidFill>
                          <a:schemeClr val="tx1"/>
                        </a:solidFill>
                        <a:effectLst/>
                        <a:latin typeface="Calibri" panose="020F0502020204030204" pitchFamily="34" charset="0"/>
                        <a:ea typeface="+mn-ea"/>
                        <a:cs typeface="Calibri" panose="020F0502020204030204" pitchFamily="34" charset="0"/>
                      </a:endParaRPr>
                    </a:p>
                  </a:txBody>
                  <a:tcPr marL="68580" marR="68580" marT="0" marB="0"/>
                </a:tc>
                <a:tc>
                  <a:txBody>
                    <a:bodyPr/>
                    <a:lstStyle/>
                    <a:p>
                      <a:pPr algn="just"/>
                      <a:r>
                        <a:rPr lang="vi-VN" sz="1500" b="1" kern="1200" dirty="0" smtClean="0">
                          <a:solidFill>
                            <a:schemeClr val="dk1"/>
                          </a:solidFill>
                          <a:effectLst/>
                          <a:latin typeface="Calibri" panose="020F0502020204030204" pitchFamily="34" charset="0"/>
                          <a:ea typeface="+mn-ea"/>
                          <a:cs typeface="Calibri" panose="020F0502020204030204" pitchFamily="34" charset="0"/>
                        </a:rPr>
                        <a:t>Bảng E.4b</a:t>
                      </a:r>
                      <a:r>
                        <a:rPr lang="vi-VN" sz="1500" kern="1200" dirty="0" smtClean="0">
                          <a:solidFill>
                            <a:schemeClr val="dk1"/>
                          </a:solidFill>
                          <a:effectLst/>
                          <a:latin typeface="Calibri" panose="020F0502020204030204" pitchFamily="34" charset="0"/>
                          <a:ea typeface="+mn-ea"/>
                          <a:cs typeface="Calibri" panose="020F0502020204030204" pitchFamily="34" charset="0"/>
                        </a:rPr>
                        <a:t> – Tỷ lệ tổng diện tích lớn nhất của các lỗ mở không được bảo vệ chống cháy</a:t>
                      </a:r>
                      <a:r>
                        <a:rPr lang="en-US" sz="1500" kern="1200" baseline="0" dirty="0" smtClean="0">
                          <a:solidFill>
                            <a:schemeClr val="dk1"/>
                          </a:solidFill>
                          <a:effectLst/>
                          <a:latin typeface="Calibri" panose="020F0502020204030204" pitchFamily="34" charset="0"/>
                          <a:ea typeface="+mn-ea"/>
                          <a:cs typeface="Calibri" panose="020F0502020204030204" pitchFamily="34" charset="0"/>
                        </a:rPr>
                        <a:t> </a:t>
                      </a:r>
                      <a:r>
                        <a:rPr lang="vi-VN" sz="1500" kern="1200" dirty="0" smtClean="0">
                          <a:solidFill>
                            <a:schemeClr val="dk1"/>
                          </a:solidFill>
                          <a:effectLst/>
                          <a:latin typeface="Calibri" panose="020F0502020204030204" pitchFamily="34" charset="0"/>
                          <a:ea typeface="+mn-ea"/>
                          <a:cs typeface="Calibri" panose="020F0502020204030204" pitchFamily="34" charset="0"/>
                        </a:rPr>
                        <a:t>so với tổng diện tích bề mặt tường đối diện với đường ranh giới, %</a:t>
                      </a:r>
                      <a:r>
                        <a:rPr lang="en-US" sz="1500" kern="1200" baseline="0" dirty="0" smtClean="0">
                          <a:solidFill>
                            <a:schemeClr val="dk1"/>
                          </a:solidFill>
                          <a:effectLst/>
                          <a:latin typeface="Calibri" panose="020F0502020204030204" pitchFamily="34" charset="0"/>
                          <a:ea typeface="+mn-ea"/>
                          <a:cs typeface="Calibri" panose="020F0502020204030204" pitchFamily="34" charset="0"/>
                        </a:rPr>
                        <a:t> </a:t>
                      </a:r>
                      <a:r>
                        <a:rPr lang="vi-VN" sz="1500" kern="1200" dirty="0" smtClean="0">
                          <a:solidFill>
                            <a:schemeClr val="dk1"/>
                          </a:solidFill>
                          <a:effectLst/>
                          <a:latin typeface="Calibri" panose="020F0502020204030204" pitchFamily="34" charset="0"/>
                          <a:ea typeface="+mn-ea"/>
                          <a:cs typeface="Calibri" panose="020F0502020204030204" pitchFamily="34" charset="0"/>
                        </a:rPr>
                        <a:t>(cho các nhà thuộc mục 3, Bảng E.3)</a:t>
                      </a:r>
                      <a:endParaRPr lang="en-US" sz="1500" dirty="0">
                        <a:solidFill>
                          <a:srgbClr val="FF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a:txBody>
                    <a:bodyPr/>
                    <a:lstStyle/>
                    <a:p>
                      <a:r>
                        <a:rPr lang="en-US" sz="1500" i="1" dirty="0" err="1" smtClean="0">
                          <a:latin typeface="Calibri" panose="020F0502020204030204" pitchFamily="34" charset="0"/>
                          <a:ea typeface="Calibri" panose="020F0502020204030204" pitchFamily="34" charset="0"/>
                          <a:cs typeface="Calibri" panose="020F0502020204030204" pitchFamily="34" charset="0"/>
                        </a:rPr>
                        <a:t>Bổ</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sung</a:t>
                      </a:r>
                      <a:endParaRPr lang="en-US" sz="1500" i="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634768610"/>
                  </a:ext>
                </a:extLst>
              </a:tr>
            </a:tbl>
          </a:graphicData>
        </a:graphic>
      </p:graphicFrame>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1196" y="2403506"/>
            <a:ext cx="6140614" cy="4454494"/>
          </a:xfrm>
          <a:prstGeom prst="rect">
            <a:avLst/>
          </a:prstGeom>
        </p:spPr>
      </p:pic>
    </p:spTree>
    <p:extLst>
      <p:ext uri="{BB962C8B-B14F-4D97-AF65-F5344CB8AC3E}">
        <p14:creationId xmlns:p14="http://schemas.microsoft.com/office/powerpoint/2010/main" val="410237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0" y="6290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2" name="Text Placeholder 7"/>
          <p:cNvSpPr txBox="1">
            <a:spLocks/>
          </p:cNvSpPr>
          <p:nvPr/>
        </p:nvSpPr>
        <p:spPr>
          <a:xfrm>
            <a:off x="894688" y="952924"/>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a. QCVN 03:2022/BXD</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3" name="Text Placeholder 7"/>
          <p:cNvSpPr txBox="1">
            <a:spLocks/>
          </p:cNvSpPr>
          <p:nvPr/>
        </p:nvSpPr>
        <p:spPr>
          <a:xfrm>
            <a:off x="1188631" y="13372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Courier New" panose="02070309020205020404" pitchFamily="49" charset="0"/>
              <a:buChar char="o"/>
            </a:pP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Căn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cứ</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6" name="Text Placeholder 7"/>
          <p:cNvSpPr txBox="1">
            <a:spLocks/>
          </p:cNvSpPr>
          <p:nvPr/>
        </p:nvSpPr>
        <p:spPr>
          <a:xfrm>
            <a:off x="1495112" y="1786549"/>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Luật</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XD 2014</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9055" y="2237206"/>
            <a:ext cx="6032172" cy="4476334"/>
          </a:xfrm>
          <a:prstGeom prst="rect">
            <a:avLst/>
          </a:prstGeom>
        </p:spPr>
      </p:pic>
    </p:spTree>
    <p:extLst>
      <p:ext uri="{BB962C8B-B14F-4D97-AF65-F5344CB8AC3E}">
        <p14:creationId xmlns:p14="http://schemas.microsoft.com/office/powerpoint/2010/main" val="401903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nodePh="1">
                                  <p:stCondLst>
                                    <p:cond delay="0"/>
                                  </p:stCondLst>
                                  <p:endCondLst>
                                    <p:cond evt="begin" delay="0">
                                      <p:tn val="17"/>
                                    </p:cond>
                                  </p:end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2" grpId="0"/>
      <p:bldP spid="13" grpId="0"/>
      <p:bldP spid="14" grpId="0"/>
      <p:bldP spid="1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630240"/>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247156283"/>
              </p:ext>
            </p:extLst>
          </p:nvPr>
        </p:nvGraphicFramePr>
        <p:xfrm>
          <a:off x="2" y="1108745"/>
          <a:ext cx="9170820" cy="5758729"/>
        </p:xfrm>
        <a:graphic>
          <a:graphicData uri="http://schemas.openxmlformats.org/drawingml/2006/table">
            <a:tbl>
              <a:tblPr firstRow="1" bandRow="1">
                <a:tableStyleId>{5C22544A-7EE6-4342-B048-85BDC9FD1C3A}</a:tableStyleId>
              </a:tblPr>
              <a:tblGrid>
                <a:gridCol w="586668">
                  <a:extLst>
                    <a:ext uri="{9D8B030D-6E8A-4147-A177-3AD203B41FA5}">
                      <a16:colId xmlns:a16="http://schemas.microsoft.com/office/drawing/2014/main" val="1411077708"/>
                    </a:ext>
                  </a:extLst>
                </a:gridCol>
                <a:gridCol w="999858">
                  <a:extLst>
                    <a:ext uri="{9D8B030D-6E8A-4147-A177-3AD203B41FA5}">
                      <a16:colId xmlns:a16="http://schemas.microsoft.com/office/drawing/2014/main" val="994624152"/>
                    </a:ext>
                  </a:extLst>
                </a:gridCol>
                <a:gridCol w="290134">
                  <a:extLst>
                    <a:ext uri="{9D8B030D-6E8A-4147-A177-3AD203B41FA5}">
                      <a16:colId xmlns:a16="http://schemas.microsoft.com/office/drawing/2014/main" val="3504864650"/>
                    </a:ext>
                  </a:extLst>
                </a:gridCol>
                <a:gridCol w="2704880">
                  <a:extLst>
                    <a:ext uri="{9D8B030D-6E8A-4147-A177-3AD203B41FA5}">
                      <a16:colId xmlns:a16="http://schemas.microsoft.com/office/drawing/2014/main" val="2043359252"/>
                    </a:ext>
                  </a:extLst>
                </a:gridCol>
                <a:gridCol w="294694">
                  <a:extLst>
                    <a:ext uri="{9D8B030D-6E8A-4147-A177-3AD203B41FA5}">
                      <a16:colId xmlns:a16="http://schemas.microsoft.com/office/drawing/2014/main" val="94274692"/>
                    </a:ext>
                  </a:extLst>
                </a:gridCol>
                <a:gridCol w="2550059">
                  <a:extLst>
                    <a:ext uri="{9D8B030D-6E8A-4147-A177-3AD203B41FA5}">
                      <a16:colId xmlns:a16="http://schemas.microsoft.com/office/drawing/2014/main" val="2589906493"/>
                    </a:ext>
                  </a:extLst>
                </a:gridCol>
                <a:gridCol w="116840">
                  <a:extLst>
                    <a:ext uri="{9D8B030D-6E8A-4147-A177-3AD203B41FA5}">
                      <a16:colId xmlns:a16="http://schemas.microsoft.com/office/drawing/2014/main" val="3946199215"/>
                    </a:ext>
                  </a:extLst>
                </a:gridCol>
                <a:gridCol w="1627687">
                  <a:extLst>
                    <a:ext uri="{9D8B030D-6E8A-4147-A177-3AD203B41FA5}">
                      <a16:colId xmlns:a16="http://schemas.microsoft.com/office/drawing/2014/main" val="1020005407"/>
                    </a:ext>
                  </a:extLst>
                </a:gridCol>
              </a:tblGrid>
              <a:tr h="519572">
                <a:tc>
                  <a:txBody>
                    <a:bodyPr/>
                    <a:lstStyle/>
                    <a:p>
                      <a:pPr algn="ctr"/>
                      <a:r>
                        <a:rPr lang="en-US" sz="1500" dirty="0" err="1" smtClean="0"/>
                        <a:t>Điều</a:t>
                      </a:r>
                      <a:endParaRPr lang="en-US" sz="1500" dirty="0"/>
                    </a:p>
                  </a:txBody>
                  <a:tcPr/>
                </a:tc>
                <a:tc gridSpan="2">
                  <a:txBody>
                    <a:bodyPr/>
                    <a:lstStyle/>
                    <a:p>
                      <a:endParaRPr lang="en-US"/>
                    </a:p>
                  </a:txBody>
                  <a:tcPr/>
                </a:tc>
                <a:tc hMerge="1">
                  <a:txBody>
                    <a:bodyPr/>
                    <a:lstStyle/>
                    <a:p>
                      <a:endParaRPr 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hMerge="1">
                  <a:txBody>
                    <a:bodyPr/>
                    <a:lstStyle/>
                    <a:p>
                      <a:endParaRPr 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06:2022/BXD</a:t>
                      </a:r>
                    </a:p>
                  </a:txBody>
                  <a:tcPr/>
                </a:tc>
                <a:tc hMerge="1">
                  <a:txBody>
                    <a:bodyPr/>
                    <a:lstStyle/>
                    <a:p>
                      <a:endParaRPr lang="en-US"/>
                    </a:p>
                  </a:txBody>
                  <a:tcPr/>
                </a:tc>
                <a:tc>
                  <a:txBody>
                    <a:bodyPr/>
                    <a:lstStyle/>
                    <a:p>
                      <a:pPr algn="ctr"/>
                      <a:r>
                        <a:rPr lang="en-US" sz="1500" dirty="0" err="1" smtClean="0"/>
                        <a:t>Ghi</a:t>
                      </a:r>
                      <a:r>
                        <a:rPr lang="en-US" sz="1500" dirty="0" smtClean="0"/>
                        <a:t> </a:t>
                      </a:r>
                      <a:r>
                        <a:rPr lang="en-US" sz="1500" dirty="0" err="1" smtClean="0"/>
                        <a:t>chú</a:t>
                      </a:r>
                      <a:endParaRPr lang="en-US" sz="1500" dirty="0"/>
                    </a:p>
                  </a:txBody>
                  <a:tcPr/>
                </a:tc>
                <a:extLst>
                  <a:ext uri="{0D108BD9-81ED-4DB2-BD59-A6C34878D82A}">
                    <a16:rowId xmlns:a16="http://schemas.microsoft.com/office/drawing/2014/main" val="2393609304"/>
                  </a:ext>
                </a:extLst>
              </a:tr>
              <a:tr h="347117">
                <a:tc gridSpan="8">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500" b="1" dirty="0" smtClean="0">
                          <a:latin typeface="Calibri" panose="020F0502020204030204" pitchFamily="34" charset="0"/>
                          <a:ea typeface="Calibri" panose="020F0502020204030204" pitchFamily="34" charset="0"/>
                          <a:cs typeface="Calibri" panose="020F0502020204030204" pitchFamily="34" charset="0"/>
                        </a:rPr>
                        <a:t>PHỤ LỤC </a:t>
                      </a:r>
                      <a:r>
                        <a:rPr lang="en-US" sz="1500" b="1" dirty="0" smtClean="0">
                          <a:latin typeface="Calibri" panose="020F0502020204030204" pitchFamily="34" charset="0"/>
                          <a:ea typeface="Calibri" panose="020F0502020204030204" pitchFamily="34" charset="0"/>
                          <a:cs typeface="Calibri" panose="020F0502020204030204" pitchFamily="34" charset="0"/>
                        </a:rPr>
                        <a:t>F:</a:t>
                      </a:r>
                      <a:r>
                        <a:rPr lang="vi-VN" sz="1500" b="1" dirty="0" smtClean="0">
                          <a:latin typeface="Calibri" panose="020F0502020204030204" pitchFamily="34" charset="0"/>
                          <a:ea typeface="Calibri" panose="020F0502020204030204" pitchFamily="34" charset="0"/>
                          <a:cs typeface="Calibri" panose="020F0502020204030204" pitchFamily="34" charset="0"/>
                        </a:rPr>
                        <a:t> </a:t>
                      </a:r>
                      <a:r>
                        <a:rPr lang="en-US" sz="1500" b="1" i="0" u="none" strike="noStrike"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GIỚI</a:t>
                      </a:r>
                      <a:r>
                        <a:rPr lang="en-US" sz="1500" b="1" i="0" u="none" strike="noStrike" kern="1200" baseline="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HẠN CHỊU LỬA DANH ĐỊNH CỦA MỘT SỐ CẤU KIỆN</a:t>
                      </a:r>
                      <a:endParaRPr lang="en-US" sz="1500" b="1" dirty="0" smtClean="0">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05099367"/>
                  </a:ext>
                </a:extLst>
              </a:tr>
              <a:tr h="320040">
                <a:tc>
                  <a:txBody>
                    <a:bodyPr/>
                    <a:lstStyle/>
                    <a:p>
                      <a:r>
                        <a:rPr lang="en-US" sz="1500" dirty="0" smtClean="0">
                          <a:latin typeface="Calibri" panose="020F0502020204030204" pitchFamily="34" charset="0"/>
                          <a:ea typeface="Calibri" panose="020F0502020204030204" pitchFamily="34" charset="0"/>
                          <a:cs typeface="Calibri" panose="020F0502020204030204" pitchFamily="34" charset="0"/>
                        </a:rPr>
                        <a:t>F.1</a:t>
                      </a:r>
                      <a:endParaRPr lang="vi-VN" sz="1500" dirty="0" smtClean="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en-US" sz="1500" b="1" kern="1200" dirty="0" err="1" smtClean="0">
                          <a:solidFill>
                            <a:schemeClr val="dk1"/>
                          </a:solidFill>
                          <a:effectLst/>
                          <a:latin typeface="Calibri" panose="020F0502020204030204" pitchFamily="34" charset="0"/>
                          <a:ea typeface="+mn-ea"/>
                          <a:cs typeface="Calibri" panose="020F0502020204030204" pitchFamily="34" charset="0"/>
                        </a:rPr>
                        <a:t>Tường</a:t>
                      </a:r>
                      <a:r>
                        <a:rPr lang="en-US" sz="1500" b="1"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baseline="0" dirty="0" err="1" smtClean="0">
                          <a:solidFill>
                            <a:schemeClr val="dk1"/>
                          </a:solidFill>
                          <a:effectLst/>
                          <a:latin typeface="Calibri" panose="020F0502020204030204" pitchFamily="34" charset="0"/>
                          <a:ea typeface="+mn-ea"/>
                          <a:cs typeface="Calibri" panose="020F0502020204030204" pitchFamily="34" charset="0"/>
                        </a:rPr>
                        <a:t>xây</a:t>
                      </a:r>
                      <a:r>
                        <a:rPr lang="en-US" sz="1500" b="1"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baseline="0" dirty="0" err="1" smtClean="0">
                          <a:solidFill>
                            <a:schemeClr val="dk1"/>
                          </a:solidFill>
                          <a:effectLst/>
                          <a:latin typeface="Calibri" panose="020F0502020204030204" pitchFamily="34" charset="0"/>
                          <a:ea typeface="+mn-ea"/>
                          <a:cs typeface="Calibri" panose="020F0502020204030204" pitchFamily="34" charset="0"/>
                        </a:rPr>
                        <a:t>hoặc</a:t>
                      </a:r>
                      <a:r>
                        <a:rPr lang="en-US" sz="1500" b="1"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baseline="0" dirty="0" err="1" smtClean="0">
                          <a:solidFill>
                            <a:schemeClr val="dk1"/>
                          </a:solidFill>
                          <a:effectLst/>
                          <a:latin typeface="Calibri" panose="020F0502020204030204" pitchFamily="34" charset="0"/>
                          <a:ea typeface="+mn-ea"/>
                          <a:cs typeface="Calibri" panose="020F0502020204030204" pitchFamily="34" charset="0"/>
                        </a:rPr>
                        <a:t>tường</a:t>
                      </a:r>
                      <a:r>
                        <a:rPr lang="en-US" sz="1500" b="1" kern="1200" baseline="0" dirty="0" smtClean="0">
                          <a:solidFill>
                            <a:schemeClr val="dk1"/>
                          </a:solidFill>
                          <a:effectLst/>
                          <a:latin typeface="Calibri" panose="020F0502020204030204" pitchFamily="34" charset="0"/>
                          <a:ea typeface="+mn-ea"/>
                          <a:cs typeface="Calibri" panose="020F0502020204030204" pitchFamily="34" charset="0"/>
                        </a:rPr>
                        <a:t> BT</a:t>
                      </a:r>
                      <a:endParaRPr lang="en-US" sz="1500" b="0" dirty="0">
                        <a:latin typeface="Calibri" panose="020F0502020204030204" pitchFamily="34" charset="0"/>
                        <a:ea typeface="Calibri" panose="020F0502020204030204" pitchFamily="34" charset="0"/>
                        <a:cs typeface="Calibri" panose="020F0502020204030204" pitchFamily="34" charset="0"/>
                      </a:endParaRPr>
                    </a:p>
                  </a:txBody>
                  <a:tcPr/>
                </a:tc>
                <a:tc gridSpan="2">
                  <a:txBody>
                    <a:bodyPr/>
                    <a:lstStyle/>
                    <a:p>
                      <a:pPr algn="just"/>
                      <a:r>
                        <a:rPr lang="en-US" sz="1500" b="1" kern="1200" dirty="0" err="1" smtClean="0">
                          <a:solidFill>
                            <a:schemeClr val="dk1"/>
                          </a:solidFill>
                          <a:effectLst/>
                          <a:latin typeface="Calibri" panose="020F0502020204030204" pitchFamily="34" charset="0"/>
                          <a:ea typeface="+mn-ea"/>
                          <a:cs typeface="Calibri" panose="020F0502020204030204" pitchFamily="34" charset="0"/>
                        </a:rPr>
                        <a:t>Bảng</a:t>
                      </a:r>
                      <a:r>
                        <a:rPr lang="en-US" sz="1500" b="1" kern="1200" dirty="0" smtClean="0">
                          <a:solidFill>
                            <a:schemeClr val="dk1"/>
                          </a:solidFill>
                          <a:effectLst/>
                          <a:latin typeface="Calibri" panose="020F0502020204030204" pitchFamily="34" charset="0"/>
                          <a:ea typeface="+mn-ea"/>
                          <a:cs typeface="Calibri" panose="020F0502020204030204" pitchFamily="34" charset="0"/>
                        </a:rPr>
                        <a:t> F1.</a:t>
                      </a:r>
                      <a:r>
                        <a:rPr lang="en-US" sz="1500" b="0" kern="1200" dirty="0" smtClean="0">
                          <a:solidFill>
                            <a:schemeClr val="dk1"/>
                          </a:solidFill>
                          <a:effectLst/>
                          <a:latin typeface="Calibri" panose="020F0502020204030204" pitchFamily="34" charset="0"/>
                          <a:ea typeface="+mn-ea"/>
                          <a:cs typeface="Calibri" panose="020F0502020204030204" pitchFamily="34" charset="0"/>
                        </a:rPr>
                        <a:t> - </a:t>
                      </a:r>
                      <a:r>
                        <a:rPr lang="vi-VN" sz="1500" kern="1200" dirty="0" smtClean="0">
                          <a:solidFill>
                            <a:schemeClr val="dk1"/>
                          </a:solidFill>
                          <a:effectLst/>
                          <a:latin typeface="Calibri" panose="020F0502020204030204" pitchFamily="34" charset="0"/>
                          <a:ea typeface="+mn-ea"/>
                          <a:cs typeface="Calibri" panose="020F0502020204030204" pitchFamily="34" charset="0"/>
                        </a:rPr>
                        <a:t>Tường xây hoặc tường </a:t>
                      </a:r>
                      <a:r>
                        <a:rPr lang="en-US" sz="1500" kern="1200" dirty="0" smtClean="0">
                          <a:solidFill>
                            <a:schemeClr val="dk1"/>
                          </a:solidFill>
                          <a:effectLst/>
                          <a:latin typeface="Calibri" panose="020F0502020204030204" pitchFamily="34" charset="0"/>
                          <a:ea typeface="+mn-ea"/>
                          <a:cs typeface="Calibri" panose="020F0502020204030204" pitchFamily="34" charset="0"/>
                        </a:rPr>
                        <a:t>BT</a:t>
                      </a:r>
                    </a:p>
                    <a:p>
                      <a:pPr marL="0" marR="0" indent="0" algn="just" defTabSz="914400" rtl="0" eaLnBrk="1" fontAlgn="auto" latinLnBrk="0" hangingPunct="1">
                        <a:lnSpc>
                          <a:spcPct val="100000"/>
                        </a:lnSpc>
                        <a:spcBef>
                          <a:spcPts val="0"/>
                        </a:spcBef>
                        <a:spcAft>
                          <a:spcPts val="0"/>
                        </a:spcAft>
                        <a:buClrTx/>
                        <a:buSzTx/>
                        <a:buFontTx/>
                        <a:buNone/>
                        <a:tabLst/>
                        <a:defRPr/>
                      </a:pPr>
                      <a:r>
                        <a:rPr lang="en-US" sz="1500" b="1" kern="1200" dirty="0" err="1" smtClean="0">
                          <a:solidFill>
                            <a:schemeClr val="dk1"/>
                          </a:solidFill>
                          <a:effectLst/>
                          <a:latin typeface="Calibri" panose="020F0502020204030204" pitchFamily="34" charset="0"/>
                          <a:ea typeface="+mn-ea"/>
                          <a:cs typeface="Calibri" panose="020F0502020204030204" pitchFamily="34" charset="0"/>
                        </a:rPr>
                        <a:t>Bảng</a:t>
                      </a:r>
                      <a:r>
                        <a:rPr lang="en-US" sz="1500" b="1" kern="1200" dirty="0" smtClean="0">
                          <a:solidFill>
                            <a:schemeClr val="dk1"/>
                          </a:solidFill>
                          <a:effectLst/>
                          <a:latin typeface="Calibri" panose="020F0502020204030204" pitchFamily="34" charset="0"/>
                          <a:ea typeface="+mn-ea"/>
                          <a:cs typeface="Calibri" panose="020F0502020204030204" pitchFamily="34" charset="0"/>
                        </a:rPr>
                        <a:t> F2.</a:t>
                      </a:r>
                      <a:r>
                        <a:rPr lang="en-US" sz="1500" b="0" kern="1200" dirty="0" smtClean="0">
                          <a:solidFill>
                            <a:schemeClr val="dk1"/>
                          </a:solidFill>
                          <a:effectLst/>
                          <a:latin typeface="Calibri" panose="020F0502020204030204" pitchFamily="34" charset="0"/>
                          <a:ea typeface="+mn-ea"/>
                          <a:cs typeface="Calibri" panose="020F0502020204030204" pitchFamily="34" charset="0"/>
                        </a:rPr>
                        <a:t> - </a:t>
                      </a:r>
                      <a:r>
                        <a:rPr lang="vi-VN" sz="1500" kern="1200" dirty="0" smtClean="0">
                          <a:solidFill>
                            <a:schemeClr val="dk1"/>
                          </a:solidFill>
                          <a:effectLst/>
                          <a:latin typeface="Calibri" panose="020F0502020204030204" pitchFamily="34" charset="0"/>
                          <a:ea typeface="+mn-ea"/>
                          <a:cs typeface="Calibri" panose="020F0502020204030204" pitchFamily="34" charset="0"/>
                        </a:rPr>
                        <a:t>Kết cấu vách (không chịu lực)</a:t>
                      </a:r>
                      <a:endParaRPr lang="en-US" sz="1500" b="0" kern="120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pPr algn="just"/>
                      <a:endParaRPr lang="en-US" sz="1500" b="0" kern="120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endParaRPr>
                    </a:p>
                  </a:txBody>
                  <a:tcPr/>
                </a:tc>
                <a:tc gridSpan="2">
                  <a:txBody>
                    <a:bodyPr/>
                    <a:lstStyle/>
                    <a:p>
                      <a:pPr algn="just"/>
                      <a:r>
                        <a:rPr lang="en-US" sz="1500" b="0" kern="1200" dirty="0" err="1" smtClean="0">
                          <a:solidFill>
                            <a:srgbClr val="FF0000"/>
                          </a:solidFill>
                          <a:effectLst/>
                          <a:latin typeface="Calibri" panose="020F0502020204030204" pitchFamily="34" charset="0"/>
                          <a:ea typeface="+mn-ea"/>
                          <a:cs typeface="Calibri" panose="020F0502020204030204" pitchFamily="34" charset="0"/>
                        </a:rPr>
                        <a:t>Điều</a:t>
                      </a:r>
                      <a:r>
                        <a:rPr lang="en-US" sz="1500" b="0" kern="1200" dirty="0" smtClean="0">
                          <a:solidFill>
                            <a:srgbClr val="FF0000"/>
                          </a:solidFill>
                          <a:effectLst/>
                          <a:latin typeface="Calibri" panose="020F0502020204030204" pitchFamily="34" charset="0"/>
                          <a:ea typeface="+mn-ea"/>
                          <a:cs typeface="Calibri" panose="020F0502020204030204" pitchFamily="34" charset="0"/>
                        </a:rPr>
                        <a:t> </a:t>
                      </a:r>
                      <a:r>
                        <a:rPr lang="en-US" sz="1500" b="0" kern="1200" dirty="0" err="1" smtClean="0">
                          <a:solidFill>
                            <a:srgbClr val="FF0000"/>
                          </a:solidFill>
                          <a:effectLst/>
                          <a:latin typeface="Calibri" panose="020F0502020204030204" pitchFamily="34" charset="0"/>
                          <a:ea typeface="+mn-ea"/>
                          <a:cs typeface="Calibri" panose="020F0502020204030204" pitchFamily="34" charset="0"/>
                        </a:rPr>
                        <a:t>chỉnh</a:t>
                      </a:r>
                      <a:r>
                        <a:rPr lang="en-US" sz="1500" b="1" kern="1200" baseline="0" dirty="0" smtClean="0">
                          <a:solidFill>
                            <a:srgbClr val="FF0000"/>
                          </a:solidFill>
                          <a:effectLst/>
                          <a:latin typeface="Calibri" panose="020F0502020204030204" pitchFamily="34" charset="0"/>
                          <a:ea typeface="+mn-ea"/>
                          <a:cs typeface="Calibri" panose="020F0502020204030204" pitchFamily="34" charset="0"/>
                        </a:rPr>
                        <a:t> </a:t>
                      </a:r>
                      <a:r>
                        <a:rPr lang="vi-VN" sz="1500" b="1" kern="1200" dirty="0" smtClean="0">
                          <a:solidFill>
                            <a:srgbClr val="FF0000"/>
                          </a:solidFill>
                          <a:effectLst/>
                          <a:latin typeface="Calibri" panose="020F0502020204030204" pitchFamily="34" charset="0"/>
                          <a:ea typeface="+mn-ea"/>
                          <a:cs typeface="Calibri" panose="020F0502020204030204" pitchFamily="34" charset="0"/>
                        </a:rPr>
                        <a:t>Bảng </a:t>
                      </a:r>
                      <a:r>
                        <a:rPr lang="en-US" sz="1500" b="1" kern="1200" dirty="0" smtClean="0">
                          <a:solidFill>
                            <a:srgbClr val="FF0000"/>
                          </a:solidFill>
                          <a:effectLst/>
                          <a:latin typeface="Calibri" panose="020F0502020204030204" pitchFamily="34" charset="0"/>
                          <a:ea typeface="+mn-ea"/>
                          <a:cs typeface="Calibri" panose="020F0502020204030204" pitchFamily="34" charset="0"/>
                        </a:rPr>
                        <a:t>F1</a:t>
                      </a:r>
                      <a:r>
                        <a:rPr lang="vi-VN" sz="1500" b="1" kern="1200" dirty="0" smtClean="0">
                          <a:solidFill>
                            <a:srgbClr val="FF0000"/>
                          </a:solidFill>
                          <a:effectLst/>
                          <a:latin typeface="Calibri" panose="020F0502020204030204" pitchFamily="34" charset="0"/>
                          <a:ea typeface="+mn-ea"/>
                          <a:cs typeface="Calibri" panose="020F0502020204030204" pitchFamily="34" charset="0"/>
                        </a:rPr>
                        <a:t>.1</a:t>
                      </a:r>
                      <a:r>
                        <a:rPr lang="en-US" sz="1500" b="1" kern="1200" dirty="0" smtClean="0">
                          <a:solidFill>
                            <a:srgbClr val="FF0000"/>
                          </a:solidFill>
                          <a:effectLst/>
                          <a:latin typeface="Calibri" panose="020F0502020204030204" pitchFamily="34" charset="0"/>
                          <a:ea typeface="+mn-ea"/>
                          <a:cs typeface="Calibri" panose="020F0502020204030204" pitchFamily="34" charset="0"/>
                        </a:rPr>
                        <a:t>;</a:t>
                      </a:r>
                      <a:r>
                        <a:rPr lang="en-US" sz="1500" b="1" kern="1200" baseline="0" dirty="0" smtClean="0">
                          <a:solidFill>
                            <a:srgbClr val="FF0000"/>
                          </a:solidFill>
                          <a:effectLst/>
                          <a:latin typeface="Calibri" panose="020F0502020204030204" pitchFamily="34" charset="0"/>
                          <a:ea typeface="+mn-ea"/>
                          <a:cs typeface="Calibri" panose="020F0502020204030204" pitchFamily="34" charset="0"/>
                        </a:rPr>
                        <a:t> </a:t>
                      </a:r>
                    </a:p>
                    <a:p>
                      <a:pPr algn="just"/>
                      <a:r>
                        <a:rPr lang="en-US" sz="1500" b="1" kern="1200" baseline="0" dirty="0" err="1" smtClean="0">
                          <a:solidFill>
                            <a:srgbClr val="FF0000"/>
                          </a:solidFill>
                          <a:effectLst/>
                          <a:latin typeface="Calibri" panose="020F0502020204030204" pitchFamily="34" charset="0"/>
                          <a:ea typeface="+mn-ea"/>
                          <a:cs typeface="Calibri" panose="020F0502020204030204" pitchFamily="34" charset="0"/>
                        </a:rPr>
                        <a:t>bỏ</a:t>
                      </a:r>
                      <a:r>
                        <a:rPr lang="en-US" sz="1500" b="1" kern="1200" baseline="0" dirty="0" smtClean="0">
                          <a:solidFill>
                            <a:srgbClr val="FF0000"/>
                          </a:solidFill>
                          <a:effectLst/>
                          <a:latin typeface="Calibri" panose="020F0502020204030204" pitchFamily="34" charset="0"/>
                          <a:ea typeface="+mn-ea"/>
                          <a:cs typeface="Calibri" panose="020F0502020204030204" pitchFamily="34" charset="0"/>
                        </a:rPr>
                        <a:t> </a:t>
                      </a:r>
                      <a:r>
                        <a:rPr lang="en-US" sz="1500" b="1" kern="1200" baseline="0" dirty="0" err="1" smtClean="0">
                          <a:solidFill>
                            <a:srgbClr val="FF0000"/>
                          </a:solidFill>
                          <a:effectLst/>
                          <a:latin typeface="Calibri" panose="020F0502020204030204" pitchFamily="34" charset="0"/>
                          <a:ea typeface="+mn-ea"/>
                          <a:cs typeface="Calibri" panose="020F0502020204030204" pitchFamily="34" charset="0"/>
                        </a:rPr>
                        <a:t>phần</a:t>
                      </a:r>
                      <a:r>
                        <a:rPr lang="en-US" sz="1500" b="1" kern="1200" baseline="0" dirty="0" smtClean="0">
                          <a:solidFill>
                            <a:srgbClr val="FF0000"/>
                          </a:solidFill>
                          <a:effectLst/>
                          <a:latin typeface="Calibri" panose="020F0502020204030204" pitchFamily="34" charset="0"/>
                          <a:ea typeface="+mn-ea"/>
                          <a:cs typeface="Calibri" panose="020F0502020204030204" pitchFamily="34" charset="0"/>
                        </a:rPr>
                        <a:t> </a:t>
                      </a:r>
                      <a:r>
                        <a:rPr lang="en-US" sz="1500" b="1" kern="1200" baseline="0" dirty="0" err="1" smtClean="0">
                          <a:solidFill>
                            <a:srgbClr val="FF0000"/>
                          </a:solidFill>
                          <a:effectLst/>
                          <a:latin typeface="Calibri" panose="020F0502020204030204" pitchFamily="34" charset="0"/>
                          <a:ea typeface="+mn-ea"/>
                          <a:cs typeface="Calibri" panose="020F0502020204030204" pitchFamily="34" charset="0"/>
                        </a:rPr>
                        <a:t>vách</a:t>
                      </a:r>
                      <a:r>
                        <a:rPr lang="en-US" sz="1500" b="1" kern="1200" baseline="0" dirty="0" smtClean="0">
                          <a:solidFill>
                            <a:srgbClr val="FF0000"/>
                          </a:solidFill>
                          <a:effectLst/>
                          <a:latin typeface="Calibri" panose="020F0502020204030204" pitchFamily="34" charset="0"/>
                          <a:ea typeface="+mn-ea"/>
                          <a:cs typeface="Calibri" panose="020F0502020204030204" pitchFamily="34" charset="0"/>
                        </a:rPr>
                        <a:t> </a:t>
                      </a:r>
                      <a:r>
                        <a:rPr lang="en-US" sz="1500" b="1" kern="1200" baseline="0" dirty="0" err="1" smtClean="0">
                          <a:solidFill>
                            <a:srgbClr val="FF0000"/>
                          </a:solidFill>
                          <a:effectLst/>
                          <a:latin typeface="Calibri" panose="020F0502020204030204" pitchFamily="34" charset="0"/>
                          <a:ea typeface="+mn-ea"/>
                          <a:cs typeface="Calibri" panose="020F0502020204030204" pitchFamily="34" charset="0"/>
                        </a:rPr>
                        <a:t>không</a:t>
                      </a:r>
                      <a:r>
                        <a:rPr lang="en-US" sz="1500" b="1" kern="1200" baseline="0" dirty="0" smtClean="0">
                          <a:solidFill>
                            <a:srgbClr val="FF0000"/>
                          </a:solidFill>
                          <a:effectLst/>
                          <a:latin typeface="Calibri" panose="020F0502020204030204" pitchFamily="34" charset="0"/>
                          <a:ea typeface="+mn-ea"/>
                          <a:cs typeface="Calibri" panose="020F0502020204030204" pitchFamily="34" charset="0"/>
                        </a:rPr>
                        <a:t> </a:t>
                      </a:r>
                      <a:r>
                        <a:rPr lang="en-US" sz="1500" b="1" kern="1200" baseline="0" dirty="0" err="1" smtClean="0">
                          <a:solidFill>
                            <a:srgbClr val="FF0000"/>
                          </a:solidFill>
                          <a:effectLst/>
                          <a:latin typeface="Calibri" panose="020F0502020204030204" pitchFamily="34" charset="0"/>
                          <a:ea typeface="+mn-ea"/>
                          <a:cs typeface="Calibri" panose="020F0502020204030204" pitchFamily="34" charset="0"/>
                        </a:rPr>
                        <a:t>chịu</a:t>
                      </a:r>
                      <a:r>
                        <a:rPr lang="en-US" sz="1500" b="1" kern="1200" baseline="0" dirty="0" smtClean="0">
                          <a:solidFill>
                            <a:srgbClr val="FF0000"/>
                          </a:solidFill>
                          <a:effectLst/>
                          <a:latin typeface="Calibri" panose="020F0502020204030204" pitchFamily="34" charset="0"/>
                          <a:ea typeface="+mn-ea"/>
                          <a:cs typeface="Calibri" panose="020F0502020204030204" pitchFamily="34" charset="0"/>
                        </a:rPr>
                        <a:t> </a:t>
                      </a:r>
                      <a:r>
                        <a:rPr lang="en-US" sz="1500" b="1" kern="1200" baseline="0" dirty="0" err="1" smtClean="0">
                          <a:solidFill>
                            <a:srgbClr val="FF0000"/>
                          </a:solidFill>
                          <a:effectLst/>
                          <a:latin typeface="Calibri" panose="020F0502020204030204" pitchFamily="34" charset="0"/>
                          <a:ea typeface="+mn-ea"/>
                          <a:cs typeface="Calibri" panose="020F0502020204030204" pitchFamily="34" charset="0"/>
                        </a:rPr>
                        <a:t>lực</a:t>
                      </a:r>
                      <a:endParaRPr lang="en-US" sz="1500" b="1" kern="1200" dirty="0" smtClean="0">
                        <a:solidFill>
                          <a:srgbClr val="FF0000"/>
                        </a:solidFill>
                        <a:effectLst/>
                        <a:latin typeface="Calibri" panose="020F0502020204030204" pitchFamily="34" charset="0"/>
                        <a:ea typeface="+mn-ea"/>
                        <a:cs typeface="Calibri" panose="020F0502020204030204" pitchFamily="34" charset="0"/>
                      </a:endParaRPr>
                    </a:p>
                  </a:txBody>
                  <a:tcPr/>
                </a:tc>
                <a:tc hMerge="1">
                  <a:txBody>
                    <a:bodyPr/>
                    <a:lstStyle/>
                    <a:p>
                      <a:pPr algn="just"/>
                      <a:endParaRPr lang="en-US" sz="1500" b="1" kern="1200" dirty="0" smtClean="0">
                        <a:solidFill>
                          <a:srgbClr val="FF0000"/>
                        </a:solidFill>
                        <a:effectLst/>
                        <a:latin typeface="Calibri" panose="020F0502020204030204" pitchFamily="34" charset="0"/>
                        <a:ea typeface="+mn-ea"/>
                        <a:cs typeface="Calibri" panose="020F0502020204030204" pitchFamily="34" charset="0"/>
                      </a:endParaRPr>
                    </a:p>
                  </a:txBody>
                  <a:tcPr/>
                </a:tc>
                <a:tc gridSpan="2">
                  <a:txBody>
                    <a:bodyPr/>
                    <a:lstStyle/>
                    <a:p>
                      <a:r>
                        <a:rPr lang="en-US" sz="1500" kern="1200" dirty="0" err="1" smtClean="0">
                          <a:solidFill>
                            <a:schemeClr val="dk1"/>
                          </a:solidFill>
                          <a:effectLst/>
                          <a:latin typeface="Calibri" panose="020F0502020204030204" pitchFamily="34" charset="0"/>
                          <a:ea typeface="+mn-ea"/>
                          <a:cs typeface="Calibri" panose="020F0502020204030204" pitchFamily="34" charset="0"/>
                        </a:rPr>
                        <a:t>Bỏ</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một</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số</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vật</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liệu</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như</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thạch</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cao</a:t>
                      </a:r>
                      <a:r>
                        <a:rPr lang="en-US" sz="1500" kern="1200" dirty="0" smtClean="0">
                          <a:solidFill>
                            <a:schemeClr val="dk1"/>
                          </a:solidFill>
                          <a:effectLst/>
                          <a:latin typeface="Calibri" panose="020F0502020204030204" pitchFamily="34" charset="0"/>
                          <a:ea typeface="+mn-ea"/>
                          <a:cs typeface="Calibri" panose="020F0502020204030204" pitchFamily="34" charset="0"/>
                        </a:rPr>
                        <a:t>…</a:t>
                      </a:r>
                      <a:endParaRPr lang="en-US" sz="1500" i="1" dirty="0">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en-US" sz="1500" i="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3"/>
                  </a:ext>
                </a:extLst>
              </a:tr>
              <a:tr h="320040">
                <a:tc>
                  <a:txBody>
                    <a:bodyPr/>
                    <a:lstStyle/>
                    <a:p>
                      <a:r>
                        <a:rPr lang="en-US" sz="1500" dirty="0" smtClean="0">
                          <a:latin typeface="Calibri" panose="020F0502020204030204" pitchFamily="34" charset="0"/>
                          <a:ea typeface="Calibri" panose="020F0502020204030204" pitchFamily="34" charset="0"/>
                          <a:cs typeface="Calibri" panose="020F0502020204030204" pitchFamily="34" charset="0"/>
                        </a:rPr>
                        <a:t>F.1</a:t>
                      </a:r>
                      <a:endParaRPr lang="vi-VN" sz="1500" dirty="0" smtClean="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en-US" sz="1500" b="1" kern="1200" dirty="0" err="1" smtClean="0">
                          <a:solidFill>
                            <a:schemeClr val="dk1"/>
                          </a:solidFill>
                          <a:effectLst/>
                          <a:latin typeface="Calibri" panose="020F0502020204030204" pitchFamily="34" charset="0"/>
                          <a:ea typeface="+mn-ea"/>
                          <a:cs typeface="Calibri" panose="020F0502020204030204" pitchFamily="34" charset="0"/>
                        </a:rPr>
                        <a:t>Tường</a:t>
                      </a:r>
                      <a:r>
                        <a:rPr lang="en-US" sz="1500" b="1"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baseline="0" dirty="0" err="1" smtClean="0">
                          <a:solidFill>
                            <a:schemeClr val="dk1"/>
                          </a:solidFill>
                          <a:effectLst/>
                          <a:latin typeface="Calibri" panose="020F0502020204030204" pitchFamily="34" charset="0"/>
                          <a:ea typeface="+mn-ea"/>
                          <a:cs typeface="Calibri" panose="020F0502020204030204" pitchFamily="34" charset="0"/>
                        </a:rPr>
                        <a:t>ngoài</a:t>
                      </a:r>
                      <a:endParaRPr lang="en-US" sz="1500" b="0" dirty="0">
                        <a:latin typeface="Calibri" panose="020F0502020204030204" pitchFamily="34" charset="0"/>
                        <a:ea typeface="Calibri" panose="020F0502020204030204" pitchFamily="34" charset="0"/>
                        <a:cs typeface="Calibri" panose="020F0502020204030204" pitchFamily="34" charset="0"/>
                      </a:endParaRPr>
                    </a:p>
                  </a:txBody>
                  <a:tcPr/>
                </a:tc>
                <a:tc gridSpan="2">
                  <a:txBody>
                    <a:bodyPr/>
                    <a:lstStyle/>
                    <a:p>
                      <a:pPr algn="just"/>
                      <a:r>
                        <a:rPr lang="en-US" sz="1500" b="1" kern="1200" dirty="0" err="1" smtClean="0">
                          <a:solidFill>
                            <a:schemeClr val="dk1"/>
                          </a:solidFill>
                          <a:effectLst/>
                          <a:latin typeface="Calibri" panose="020F0502020204030204" pitchFamily="34" charset="0"/>
                          <a:ea typeface="+mn-ea"/>
                          <a:cs typeface="Calibri" panose="020F0502020204030204" pitchFamily="34" charset="0"/>
                        </a:rPr>
                        <a:t>Bảng</a:t>
                      </a:r>
                      <a:r>
                        <a:rPr lang="en-US" sz="1500" b="1" kern="1200" dirty="0" smtClean="0">
                          <a:solidFill>
                            <a:schemeClr val="dk1"/>
                          </a:solidFill>
                          <a:effectLst/>
                          <a:latin typeface="Calibri" panose="020F0502020204030204" pitchFamily="34" charset="0"/>
                          <a:ea typeface="+mn-ea"/>
                          <a:cs typeface="Calibri" panose="020F0502020204030204" pitchFamily="34" charset="0"/>
                        </a:rPr>
                        <a:t> F3.</a:t>
                      </a:r>
                      <a:r>
                        <a:rPr lang="en-US" sz="1500" b="0" kern="1200" dirty="0" smtClean="0">
                          <a:solidFill>
                            <a:schemeClr val="dk1"/>
                          </a:solidFill>
                          <a:effectLst/>
                          <a:latin typeface="Calibri" panose="020F0502020204030204" pitchFamily="34" charset="0"/>
                          <a:ea typeface="+mn-ea"/>
                          <a:cs typeface="Calibri" panose="020F0502020204030204" pitchFamily="34" charset="0"/>
                        </a:rPr>
                        <a:t> - </a:t>
                      </a:r>
                      <a:r>
                        <a:rPr lang="vi-VN" sz="1500" kern="1200" dirty="0" smtClean="0">
                          <a:solidFill>
                            <a:schemeClr val="dk1"/>
                          </a:solidFill>
                          <a:effectLst/>
                          <a:latin typeface="Calibri" panose="020F0502020204030204" pitchFamily="34" charset="0"/>
                          <a:ea typeface="+mn-ea"/>
                          <a:cs typeface="Calibri" panose="020F0502020204030204" pitchFamily="34" charset="0"/>
                        </a:rPr>
                        <a:t>Tường ngoài (không chịu lực)</a:t>
                      </a:r>
                      <a:endParaRPr lang="en-US" sz="1500" b="0" kern="120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pPr algn="just"/>
                      <a:endParaRPr lang="en-US" sz="1500" b="0" kern="120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endParaRPr>
                    </a:p>
                  </a:txBody>
                  <a:tcPr/>
                </a:tc>
                <a:tc gridSpan="2">
                  <a:txBody>
                    <a:bodyPr/>
                    <a:lstStyle/>
                    <a:p>
                      <a:pPr algn="just"/>
                      <a:r>
                        <a:rPr lang="vi-VN" sz="1500" b="1" kern="1200" dirty="0" smtClean="0">
                          <a:solidFill>
                            <a:srgbClr val="FF0000"/>
                          </a:solidFill>
                          <a:effectLst/>
                          <a:latin typeface="Calibri" panose="020F0502020204030204" pitchFamily="34" charset="0"/>
                          <a:ea typeface="+mn-ea"/>
                          <a:cs typeface="Calibri" panose="020F0502020204030204" pitchFamily="34" charset="0"/>
                        </a:rPr>
                        <a:t>Bảng </a:t>
                      </a:r>
                      <a:r>
                        <a:rPr lang="en-US" sz="1500" b="1" kern="1200" dirty="0" smtClean="0">
                          <a:solidFill>
                            <a:srgbClr val="FF0000"/>
                          </a:solidFill>
                          <a:effectLst/>
                          <a:latin typeface="Calibri" panose="020F0502020204030204" pitchFamily="34" charset="0"/>
                          <a:ea typeface="+mn-ea"/>
                          <a:cs typeface="Calibri" panose="020F0502020204030204" pitchFamily="34" charset="0"/>
                        </a:rPr>
                        <a:t>F2 - </a:t>
                      </a:r>
                      <a:r>
                        <a:rPr lang="vi-VN" sz="1500" kern="1200" dirty="0" smtClean="0">
                          <a:solidFill>
                            <a:schemeClr val="dk1"/>
                          </a:solidFill>
                          <a:effectLst/>
                          <a:latin typeface="Calibri" panose="020F0502020204030204" pitchFamily="34" charset="0"/>
                          <a:ea typeface="+mn-ea"/>
                          <a:cs typeface="Calibri" panose="020F0502020204030204" pitchFamily="34" charset="0"/>
                        </a:rPr>
                        <a:t>Tường ngoài (không chịu lực)</a:t>
                      </a:r>
                      <a:endParaRPr lang="en-US" sz="1500" b="1" kern="1200" dirty="0" smtClean="0">
                        <a:solidFill>
                          <a:srgbClr val="FF0000"/>
                        </a:solidFill>
                        <a:effectLst/>
                        <a:latin typeface="Calibri" panose="020F0502020204030204" pitchFamily="34" charset="0"/>
                        <a:ea typeface="+mn-ea"/>
                        <a:cs typeface="Calibri" panose="020F0502020204030204" pitchFamily="34" charset="0"/>
                      </a:endParaRPr>
                    </a:p>
                  </a:txBody>
                  <a:tcPr/>
                </a:tc>
                <a:tc hMerge="1">
                  <a:txBody>
                    <a:bodyPr/>
                    <a:lstStyle/>
                    <a:p>
                      <a:pPr algn="just"/>
                      <a:endParaRPr lang="en-US" sz="1500" b="1" kern="1200" dirty="0" smtClean="0">
                        <a:solidFill>
                          <a:srgbClr val="FF0000"/>
                        </a:solidFill>
                        <a:effectLst/>
                        <a:latin typeface="Calibri" panose="020F0502020204030204" pitchFamily="34" charset="0"/>
                        <a:ea typeface="+mn-ea"/>
                        <a:cs typeface="Calibri" panose="020F0502020204030204" pitchFamily="34" charset="0"/>
                      </a:endParaRPr>
                    </a:p>
                  </a:txBody>
                  <a:tcPr/>
                </a:tc>
                <a:tc gridSpan="2">
                  <a:txBody>
                    <a:bodyPr/>
                    <a:lstStyle/>
                    <a:p>
                      <a:pPr algn="just"/>
                      <a:r>
                        <a:rPr lang="en-US" sz="1500" kern="1200" dirty="0" err="1" smtClean="0">
                          <a:solidFill>
                            <a:schemeClr val="dk1"/>
                          </a:solidFill>
                          <a:effectLst/>
                          <a:latin typeface="Calibri" panose="020F0502020204030204" pitchFamily="34" charset="0"/>
                          <a:ea typeface="+mn-ea"/>
                          <a:cs typeface="Calibri" panose="020F0502020204030204" pitchFamily="34" charset="0"/>
                        </a:rPr>
                        <a:t>Quy</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định</a:t>
                      </a:r>
                      <a:r>
                        <a:rPr lang="en-US" sz="1500" kern="1200" dirty="0" smtClean="0">
                          <a:solidFill>
                            <a:schemeClr val="dk1"/>
                          </a:solidFill>
                          <a:effectLst/>
                          <a:latin typeface="Calibri" panose="020F0502020204030204" pitchFamily="34" charset="0"/>
                          <a:ea typeface="+mn-ea"/>
                          <a:cs typeface="Calibri" panose="020F0502020204030204" pitchFamily="34" charset="0"/>
                        </a:rPr>
                        <a:t> chi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tiết</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hơn</a:t>
                      </a:r>
                      <a:endParaRPr lang="en-US" sz="1500" i="1" dirty="0">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pPr algn="just"/>
                      <a:endParaRPr lang="en-US" sz="1500" i="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071036770"/>
                  </a:ext>
                </a:extLst>
              </a:tr>
              <a:tr h="320040">
                <a:tc>
                  <a:txBody>
                    <a:bodyPr/>
                    <a:lstStyle/>
                    <a:p>
                      <a:r>
                        <a:rPr lang="en-US" sz="1500" dirty="0" smtClean="0">
                          <a:latin typeface="Calibri" panose="020F0502020204030204" pitchFamily="34" charset="0"/>
                          <a:ea typeface="Calibri" panose="020F0502020204030204" pitchFamily="34" charset="0"/>
                          <a:cs typeface="Calibri" panose="020F0502020204030204" pitchFamily="34" charset="0"/>
                        </a:rPr>
                        <a:t>F.2</a:t>
                      </a:r>
                      <a:endParaRPr lang="vi-VN" sz="1500" dirty="0" smtClean="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en-US" sz="1500" b="1" kern="1200" dirty="0" err="1" smtClean="0">
                          <a:solidFill>
                            <a:schemeClr val="dk1"/>
                          </a:solidFill>
                          <a:effectLst/>
                          <a:latin typeface="Calibri" panose="020F0502020204030204" pitchFamily="34" charset="0"/>
                          <a:ea typeface="+mn-ea"/>
                          <a:cs typeface="Calibri" panose="020F0502020204030204" pitchFamily="34" charset="0"/>
                        </a:rPr>
                        <a:t>Dầm</a:t>
                      </a:r>
                      <a:r>
                        <a:rPr lang="en-US" sz="1500" b="1" kern="1200" baseline="0" dirty="0" smtClean="0">
                          <a:solidFill>
                            <a:schemeClr val="dk1"/>
                          </a:solidFill>
                          <a:effectLst/>
                          <a:latin typeface="Calibri" panose="020F0502020204030204" pitchFamily="34" charset="0"/>
                          <a:ea typeface="+mn-ea"/>
                          <a:cs typeface="Calibri" panose="020F0502020204030204" pitchFamily="34" charset="0"/>
                        </a:rPr>
                        <a:t> BTCT</a:t>
                      </a:r>
                      <a:endParaRPr lang="en-US" sz="1500" b="0" dirty="0">
                        <a:latin typeface="Calibri" panose="020F0502020204030204" pitchFamily="34" charset="0"/>
                        <a:ea typeface="Calibri" panose="020F0502020204030204" pitchFamily="34" charset="0"/>
                        <a:cs typeface="Calibri" panose="020F0502020204030204" pitchFamily="34" charset="0"/>
                      </a:endParaRPr>
                    </a:p>
                  </a:txBody>
                  <a:tcPr/>
                </a:tc>
                <a:tc gridSpan="2">
                  <a:txBody>
                    <a:bodyPr/>
                    <a:lstStyle/>
                    <a:p>
                      <a:pPr algn="just"/>
                      <a:r>
                        <a:rPr lang="en-US" sz="1500" b="1" kern="1200" dirty="0" err="1" smtClean="0">
                          <a:solidFill>
                            <a:schemeClr val="dk1"/>
                          </a:solidFill>
                          <a:effectLst/>
                          <a:latin typeface="Calibri" panose="020F0502020204030204" pitchFamily="34" charset="0"/>
                          <a:ea typeface="+mn-ea"/>
                          <a:cs typeface="Calibri" panose="020F0502020204030204" pitchFamily="34" charset="0"/>
                        </a:rPr>
                        <a:t>Bảng</a:t>
                      </a:r>
                      <a:r>
                        <a:rPr lang="en-US" sz="1500" b="1" kern="1200" dirty="0" smtClean="0">
                          <a:solidFill>
                            <a:schemeClr val="dk1"/>
                          </a:solidFill>
                          <a:effectLst/>
                          <a:latin typeface="Calibri" panose="020F0502020204030204" pitchFamily="34" charset="0"/>
                          <a:ea typeface="+mn-ea"/>
                          <a:cs typeface="Calibri" panose="020F0502020204030204" pitchFamily="34" charset="0"/>
                        </a:rPr>
                        <a:t> F4.</a:t>
                      </a:r>
                      <a:r>
                        <a:rPr lang="en-US" sz="1500" b="0" kern="1200" dirty="0" smtClean="0">
                          <a:solidFill>
                            <a:schemeClr val="dk1"/>
                          </a:solidFill>
                          <a:effectLst/>
                          <a:latin typeface="Calibri" panose="020F0502020204030204" pitchFamily="34" charset="0"/>
                          <a:ea typeface="+mn-ea"/>
                          <a:cs typeface="Calibri" panose="020F0502020204030204" pitchFamily="34" charset="0"/>
                        </a:rPr>
                        <a:t> –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Dầm</a:t>
                      </a:r>
                      <a:r>
                        <a:rPr lang="en-US" sz="1500" kern="1200" dirty="0" smtClean="0">
                          <a:solidFill>
                            <a:schemeClr val="dk1"/>
                          </a:solidFill>
                          <a:effectLst/>
                          <a:latin typeface="Calibri" panose="020F0502020204030204" pitchFamily="34" charset="0"/>
                          <a:ea typeface="+mn-ea"/>
                          <a:cs typeface="Calibri" panose="020F0502020204030204" pitchFamily="34" charset="0"/>
                        </a:rPr>
                        <a:t> BTCT</a:t>
                      </a:r>
                      <a:endParaRPr lang="en-US" sz="1500" b="0" kern="120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pPr algn="just"/>
                      <a:endParaRPr lang="en-US" sz="1500" b="0" kern="120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endParaRPr>
                    </a:p>
                  </a:txBody>
                  <a:tcPr/>
                </a:tc>
                <a:tc gridSpan="2">
                  <a:txBody>
                    <a:bodyPr/>
                    <a:lstStyle/>
                    <a:p>
                      <a:pPr algn="just"/>
                      <a:r>
                        <a:rPr lang="vi-VN" sz="1500" b="1" kern="1200" dirty="0" smtClean="0">
                          <a:solidFill>
                            <a:srgbClr val="FF0000"/>
                          </a:solidFill>
                          <a:effectLst/>
                          <a:latin typeface="Calibri" panose="020F0502020204030204" pitchFamily="34" charset="0"/>
                          <a:ea typeface="+mn-ea"/>
                          <a:cs typeface="Calibri" panose="020F0502020204030204" pitchFamily="34" charset="0"/>
                        </a:rPr>
                        <a:t>Bảng </a:t>
                      </a:r>
                      <a:r>
                        <a:rPr lang="en-US" sz="1500" b="1" kern="1200" dirty="0" smtClean="0">
                          <a:solidFill>
                            <a:srgbClr val="FF0000"/>
                          </a:solidFill>
                          <a:effectLst/>
                          <a:latin typeface="Calibri" panose="020F0502020204030204" pitchFamily="34" charset="0"/>
                          <a:ea typeface="+mn-ea"/>
                          <a:cs typeface="Calibri" panose="020F0502020204030204" pitchFamily="34" charset="0"/>
                        </a:rPr>
                        <a:t>F3 -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Dầm</a:t>
                      </a:r>
                      <a:r>
                        <a:rPr lang="en-US" sz="1500" kern="1200" dirty="0" smtClean="0">
                          <a:solidFill>
                            <a:schemeClr val="dk1"/>
                          </a:solidFill>
                          <a:effectLst/>
                          <a:latin typeface="Calibri" panose="020F0502020204030204" pitchFamily="34" charset="0"/>
                          <a:ea typeface="+mn-ea"/>
                          <a:cs typeface="Calibri" panose="020F0502020204030204" pitchFamily="34" charset="0"/>
                        </a:rPr>
                        <a:t> BTCT</a:t>
                      </a:r>
                      <a:endParaRPr lang="en-US" sz="1500" b="1" kern="1200" dirty="0" smtClean="0">
                        <a:solidFill>
                          <a:srgbClr val="FF0000"/>
                        </a:solidFill>
                        <a:effectLst/>
                        <a:latin typeface="Calibri" panose="020F0502020204030204" pitchFamily="34" charset="0"/>
                        <a:ea typeface="+mn-ea"/>
                        <a:cs typeface="Calibri" panose="020F0502020204030204" pitchFamily="34" charset="0"/>
                      </a:endParaRPr>
                    </a:p>
                  </a:txBody>
                  <a:tcPr/>
                </a:tc>
                <a:tc hMerge="1">
                  <a:txBody>
                    <a:bodyPr/>
                    <a:lstStyle/>
                    <a:p>
                      <a:pPr algn="just"/>
                      <a:endParaRPr lang="en-US" sz="1500" b="1" kern="1200" dirty="0" smtClean="0">
                        <a:solidFill>
                          <a:srgbClr val="FF0000"/>
                        </a:solidFill>
                        <a:effectLst/>
                        <a:latin typeface="Calibri" panose="020F0502020204030204" pitchFamily="34" charset="0"/>
                        <a:ea typeface="+mn-ea"/>
                        <a:cs typeface="Calibri" panose="020F0502020204030204" pitchFamily="34" charset="0"/>
                      </a:endParaRPr>
                    </a:p>
                  </a:txBody>
                  <a:tcPr/>
                </a:tc>
                <a:tc gridSpan="2">
                  <a:txBody>
                    <a:bodyPr/>
                    <a:lstStyle/>
                    <a:p>
                      <a:endParaRPr lang="en-US"/>
                    </a:p>
                  </a:txBody>
                  <a:tcPr/>
                </a:tc>
                <a:tc hMerge="1">
                  <a:txBody>
                    <a:bodyPr/>
                    <a:lstStyle/>
                    <a:p>
                      <a:pPr algn="just"/>
                      <a:endParaRPr lang="en-US" sz="1500" i="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862642057"/>
                  </a:ext>
                </a:extLst>
              </a:tr>
              <a:tr h="320040">
                <a:tc>
                  <a:txBody>
                    <a:bodyPr/>
                    <a:lstStyle/>
                    <a:p>
                      <a:r>
                        <a:rPr lang="en-US" sz="1500" dirty="0" smtClean="0">
                          <a:latin typeface="Calibri" panose="020F0502020204030204" pitchFamily="34" charset="0"/>
                          <a:ea typeface="Calibri" panose="020F0502020204030204" pitchFamily="34" charset="0"/>
                          <a:cs typeface="Calibri" panose="020F0502020204030204" pitchFamily="34" charset="0"/>
                        </a:rPr>
                        <a:t>F.3</a:t>
                      </a:r>
                      <a:endParaRPr lang="vi-VN" sz="1500" dirty="0" smtClean="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500" b="1" kern="1200" dirty="0" err="1" smtClean="0">
                          <a:solidFill>
                            <a:schemeClr val="dk1"/>
                          </a:solidFill>
                          <a:effectLst/>
                          <a:latin typeface="Calibri" panose="020F0502020204030204" pitchFamily="34" charset="0"/>
                          <a:ea typeface="+mn-ea"/>
                          <a:cs typeface="Calibri" panose="020F0502020204030204" pitchFamily="34" charset="0"/>
                        </a:rPr>
                        <a:t>Dầm</a:t>
                      </a:r>
                      <a:r>
                        <a:rPr lang="en-US" sz="1500" b="1" kern="1200" baseline="0" dirty="0" smtClean="0">
                          <a:solidFill>
                            <a:schemeClr val="dk1"/>
                          </a:solidFill>
                          <a:effectLst/>
                          <a:latin typeface="Calibri" panose="020F0502020204030204" pitchFamily="34" charset="0"/>
                          <a:ea typeface="+mn-ea"/>
                          <a:cs typeface="Calibri" panose="020F0502020204030204" pitchFamily="34" charset="0"/>
                        </a:rPr>
                        <a:t> BTCT </a:t>
                      </a:r>
                      <a:r>
                        <a:rPr lang="en-US" sz="1500" b="1" kern="1200" dirty="0" smtClean="0">
                          <a:solidFill>
                            <a:schemeClr val="dk1"/>
                          </a:solidFill>
                          <a:effectLst/>
                          <a:latin typeface="Calibri" panose="020F0502020204030204" pitchFamily="34" charset="0"/>
                          <a:ea typeface="+mn-ea"/>
                          <a:cs typeface="Calibri" panose="020F0502020204030204" pitchFamily="34" charset="0"/>
                        </a:rPr>
                        <a:t>Ứ</a:t>
                      </a:r>
                      <a:r>
                        <a:rPr lang="en-US" sz="1500" b="1" kern="1200" baseline="0" dirty="0" smtClean="0">
                          <a:solidFill>
                            <a:schemeClr val="dk1"/>
                          </a:solidFill>
                          <a:effectLst/>
                          <a:latin typeface="Calibri" panose="020F0502020204030204" pitchFamily="34" charset="0"/>
                          <a:ea typeface="+mn-ea"/>
                          <a:cs typeface="Calibri" panose="020F0502020204030204" pitchFamily="34" charset="0"/>
                        </a:rPr>
                        <a:t>ST</a:t>
                      </a:r>
                      <a:endParaRPr lang="en-US" sz="1500" b="1" kern="120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endParaRPr>
                    </a:p>
                  </a:txBody>
                  <a:tcPr/>
                </a:tc>
                <a:tc gridSpan="2">
                  <a:txBody>
                    <a:bodyPr/>
                    <a:lstStyle/>
                    <a:p>
                      <a:pPr algn="just"/>
                      <a:r>
                        <a:rPr lang="en-US" sz="1500" b="1" kern="1200" dirty="0" err="1" smtClean="0">
                          <a:solidFill>
                            <a:schemeClr val="dk1"/>
                          </a:solidFill>
                          <a:effectLst/>
                          <a:latin typeface="Calibri" panose="020F0502020204030204" pitchFamily="34" charset="0"/>
                          <a:ea typeface="+mn-ea"/>
                          <a:cs typeface="Calibri" panose="020F0502020204030204" pitchFamily="34" charset="0"/>
                        </a:rPr>
                        <a:t>Bảng</a:t>
                      </a:r>
                      <a:r>
                        <a:rPr lang="en-US" sz="1500" b="1" kern="1200" dirty="0" smtClean="0">
                          <a:solidFill>
                            <a:schemeClr val="dk1"/>
                          </a:solidFill>
                          <a:effectLst/>
                          <a:latin typeface="Calibri" panose="020F0502020204030204" pitchFamily="34" charset="0"/>
                          <a:ea typeface="+mn-ea"/>
                          <a:cs typeface="Calibri" panose="020F0502020204030204" pitchFamily="34" charset="0"/>
                        </a:rPr>
                        <a:t> F5.</a:t>
                      </a:r>
                      <a:r>
                        <a:rPr lang="en-US" sz="1500" b="0" kern="1200" dirty="0" smtClean="0">
                          <a:solidFill>
                            <a:schemeClr val="dk1"/>
                          </a:solidFill>
                          <a:effectLst/>
                          <a:latin typeface="Calibri" panose="020F0502020204030204" pitchFamily="34" charset="0"/>
                          <a:ea typeface="+mn-ea"/>
                          <a:cs typeface="Calibri" panose="020F0502020204030204" pitchFamily="34" charset="0"/>
                        </a:rPr>
                        <a:t> –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Dầm</a:t>
                      </a:r>
                      <a:r>
                        <a:rPr lang="en-US" sz="1500" kern="1200" dirty="0" smtClean="0">
                          <a:solidFill>
                            <a:schemeClr val="dk1"/>
                          </a:solidFill>
                          <a:effectLst/>
                          <a:latin typeface="Calibri" panose="020F0502020204030204" pitchFamily="34" charset="0"/>
                          <a:ea typeface="+mn-ea"/>
                          <a:cs typeface="Calibri" panose="020F0502020204030204" pitchFamily="34" charset="0"/>
                        </a:rPr>
                        <a:t> BTCT Ứ</a:t>
                      </a:r>
                      <a:r>
                        <a:rPr lang="en-US" sz="1500" kern="1200" baseline="0" dirty="0" smtClean="0">
                          <a:solidFill>
                            <a:schemeClr val="dk1"/>
                          </a:solidFill>
                          <a:effectLst/>
                          <a:latin typeface="Calibri" panose="020F0502020204030204" pitchFamily="34" charset="0"/>
                          <a:ea typeface="+mn-ea"/>
                          <a:cs typeface="Calibri" panose="020F0502020204030204" pitchFamily="34" charset="0"/>
                        </a:rPr>
                        <a:t>ST</a:t>
                      </a:r>
                      <a:endParaRPr lang="en-US" sz="1500" b="0" kern="120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pPr algn="just"/>
                      <a:endParaRPr lang="en-US" sz="1500" b="0" kern="120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endParaRPr>
                    </a:p>
                  </a:txBody>
                  <a:tcPr/>
                </a:tc>
                <a:tc gridSpan="2">
                  <a:txBody>
                    <a:bodyPr/>
                    <a:lstStyle/>
                    <a:p>
                      <a:pPr algn="just"/>
                      <a:r>
                        <a:rPr lang="vi-VN" sz="1500" b="1" kern="1200" dirty="0" smtClean="0">
                          <a:solidFill>
                            <a:srgbClr val="FF0000"/>
                          </a:solidFill>
                          <a:effectLst/>
                          <a:latin typeface="Calibri" panose="020F0502020204030204" pitchFamily="34" charset="0"/>
                          <a:ea typeface="+mn-ea"/>
                          <a:cs typeface="Calibri" panose="020F0502020204030204" pitchFamily="34" charset="0"/>
                        </a:rPr>
                        <a:t>Bảng </a:t>
                      </a:r>
                      <a:r>
                        <a:rPr lang="en-US" sz="1500" b="1" kern="1200" dirty="0" smtClean="0">
                          <a:solidFill>
                            <a:srgbClr val="FF0000"/>
                          </a:solidFill>
                          <a:effectLst/>
                          <a:latin typeface="Calibri" panose="020F0502020204030204" pitchFamily="34" charset="0"/>
                          <a:ea typeface="+mn-ea"/>
                          <a:cs typeface="Calibri" panose="020F0502020204030204" pitchFamily="34" charset="0"/>
                        </a:rPr>
                        <a:t>F4 - </a:t>
                      </a:r>
                      <a:r>
                        <a:rPr lang="en-US" sz="1500" b="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Dầm</a:t>
                      </a:r>
                      <a:r>
                        <a:rPr lang="en-US" sz="1500" kern="1200" dirty="0" smtClean="0">
                          <a:solidFill>
                            <a:schemeClr val="dk1"/>
                          </a:solidFill>
                          <a:effectLst/>
                          <a:latin typeface="Calibri" panose="020F0502020204030204" pitchFamily="34" charset="0"/>
                          <a:ea typeface="+mn-ea"/>
                          <a:cs typeface="Calibri" panose="020F0502020204030204" pitchFamily="34" charset="0"/>
                        </a:rPr>
                        <a:t> BTCT Ứ</a:t>
                      </a:r>
                      <a:r>
                        <a:rPr lang="en-US" sz="1500" kern="1200" baseline="0" dirty="0" smtClean="0">
                          <a:solidFill>
                            <a:schemeClr val="dk1"/>
                          </a:solidFill>
                          <a:effectLst/>
                          <a:latin typeface="Calibri" panose="020F0502020204030204" pitchFamily="34" charset="0"/>
                          <a:ea typeface="+mn-ea"/>
                          <a:cs typeface="Calibri" panose="020F0502020204030204" pitchFamily="34" charset="0"/>
                        </a:rPr>
                        <a:t>ST</a:t>
                      </a:r>
                      <a:endParaRPr lang="en-US" sz="1500" b="1" kern="1200" dirty="0" smtClean="0">
                        <a:solidFill>
                          <a:srgbClr val="FF0000"/>
                        </a:solidFill>
                        <a:effectLst/>
                        <a:latin typeface="Calibri" panose="020F0502020204030204" pitchFamily="34" charset="0"/>
                        <a:ea typeface="+mn-ea"/>
                        <a:cs typeface="Calibri" panose="020F0502020204030204" pitchFamily="34" charset="0"/>
                      </a:endParaRPr>
                    </a:p>
                  </a:txBody>
                  <a:tcPr/>
                </a:tc>
                <a:tc hMerge="1">
                  <a:txBody>
                    <a:bodyPr/>
                    <a:lstStyle/>
                    <a:p>
                      <a:pPr algn="just"/>
                      <a:endParaRPr lang="en-US" sz="1500" b="1" kern="1200" dirty="0" smtClean="0">
                        <a:solidFill>
                          <a:srgbClr val="FF0000"/>
                        </a:solidFill>
                        <a:effectLst/>
                        <a:latin typeface="Calibri" panose="020F0502020204030204" pitchFamily="34" charset="0"/>
                        <a:ea typeface="+mn-ea"/>
                        <a:cs typeface="Calibri" panose="020F0502020204030204" pitchFamily="34" charset="0"/>
                      </a:endParaRPr>
                    </a:p>
                  </a:txBody>
                  <a:tcPr/>
                </a:tc>
                <a:tc gridSpan="2">
                  <a:txBody>
                    <a:bodyPr/>
                    <a:lstStyle/>
                    <a:p>
                      <a:endParaRPr lang="en-US"/>
                    </a:p>
                  </a:txBody>
                  <a:tcPr/>
                </a:tc>
                <a:tc hMerge="1">
                  <a:txBody>
                    <a:bodyPr/>
                    <a:lstStyle/>
                    <a:p>
                      <a:pPr algn="just"/>
                      <a:endParaRPr lang="en-US" sz="1500" i="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189805053"/>
                  </a:ext>
                </a:extLst>
              </a:tr>
              <a:tr h="320040">
                <a:tc>
                  <a:txBody>
                    <a:bodyPr/>
                    <a:lstStyle/>
                    <a:p>
                      <a:r>
                        <a:rPr lang="en-US" sz="1500" dirty="0" smtClean="0">
                          <a:latin typeface="Calibri" panose="020F0502020204030204" pitchFamily="34" charset="0"/>
                          <a:ea typeface="Calibri" panose="020F0502020204030204" pitchFamily="34" charset="0"/>
                          <a:cs typeface="Calibri" panose="020F0502020204030204" pitchFamily="34" charset="0"/>
                        </a:rPr>
                        <a:t>F.4</a:t>
                      </a:r>
                      <a:endParaRPr lang="vi-VN" sz="1500" dirty="0" smtClean="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500" b="1" kern="1200" dirty="0" err="1" smtClean="0">
                          <a:solidFill>
                            <a:schemeClr val="tx1"/>
                          </a:solidFill>
                          <a:effectLst/>
                          <a:latin typeface="Calibri" panose="020F0502020204030204" pitchFamily="34" charset="0"/>
                          <a:ea typeface="Calibri" panose="020F0502020204030204" pitchFamily="34" charset="0"/>
                          <a:cs typeface="Calibri" panose="020F0502020204030204" pitchFamily="34" charset="0"/>
                        </a:rPr>
                        <a:t>Cột</a:t>
                      </a:r>
                      <a:r>
                        <a:rPr lang="en-US" sz="1500" b="1" kern="1200" baseline="0"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rPr>
                        <a:t> BTCT (4 </a:t>
                      </a:r>
                      <a:r>
                        <a:rPr lang="en-US" sz="1500" b="1" kern="1200" baseline="0" dirty="0" err="1" smtClean="0">
                          <a:solidFill>
                            <a:schemeClr val="tx1"/>
                          </a:solidFill>
                          <a:effectLst/>
                          <a:latin typeface="Calibri" panose="020F0502020204030204" pitchFamily="34" charset="0"/>
                          <a:ea typeface="Calibri" panose="020F0502020204030204" pitchFamily="34" charset="0"/>
                          <a:cs typeface="Calibri" panose="020F0502020204030204" pitchFamily="34" charset="0"/>
                        </a:rPr>
                        <a:t>mặt</a:t>
                      </a:r>
                      <a:r>
                        <a:rPr lang="en-US" sz="1500" b="1" kern="1200" baseline="0"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endParaRPr lang="en-US" sz="1500" b="1" kern="1200"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tc>
                <a:tc gridSpan="2">
                  <a:txBody>
                    <a:bodyPr/>
                    <a:lstStyle/>
                    <a:p>
                      <a:pPr algn="just"/>
                      <a:r>
                        <a:rPr lang="vi-VN" sz="1500" b="1" kern="1200" dirty="0" smtClean="0">
                          <a:solidFill>
                            <a:schemeClr val="dk1"/>
                          </a:solidFill>
                          <a:effectLst/>
                          <a:latin typeface="Calibri" panose="020F0502020204030204" pitchFamily="34" charset="0"/>
                          <a:ea typeface="+mn-ea"/>
                          <a:cs typeface="Calibri" panose="020F0502020204030204" pitchFamily="34" charset="0"/>
                        </a:rPr>
                        <a:t>Bảng F.6</a:t>
                      </a:r>
                      <a:r>
                        <a:rPr lang="vi-VN" sz="1500" kern="1200" dirty="0" smtClean="0">
                          <a:solidFill>
                            <a:schemeClr val="dk1"/>
                          </a:solidFill>
                          <a:effectLst/>
                          <a:latin typeface="Calibri" panose="020F0502020204030204" pitchFamily="34" charset="0"/>
                          <a:ea typeface="+mn-ea"/>
                          <a:cs typeface="Calibri" panose="020F0502020204030204" pitchFamily="34" charset="0"/>
                        </a:rPr>
                        <a:t> - Cột bê tông cốt thép (có 4 mặt đều tiếp xúc với lửa)</a:t>
                      </a:r>
                      <a:endParaRPr lang="en-US" sz="1500" b="0" kern="120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en-US"/>
                    </a:p>
                  </a:txBody>
                  <a:tcPr/>
                </a:tc>
                <a:tc gridSpan="2">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1500" b="1" kern="1200" dirty="0" smtClean="0">
                          <a:solidFill>
                            <a:srgbClr val="FF0000"/>
                          </a:solidFill>
                          <a:effectLst/>
                          <a:latin typeface="Calibri" panose="020F0502020204030204" pitchFamily="34" charset="0"/>
                          <a:ea typeface="+mn-ea"/>
                          <a:cs typeface="Calibri" panose="020F0502020204030204" pitchFamily="34" charset="0"/>
                        </a:rPr>
                        <a:t>Bảng F.</a:t>
                      </a:r>
                      <a:r>
                        <a:rPr lang="en-US" sz="1500" b="1" kern="1200" dirty="0" smtClean="0">
                          <a:solidFill>
                            <a:srgbClr val="FF0000"/>
                          </a:solidFill>
                          <a:effectLst/>
                          <a:latin typeface="Calibri" panose="020F0502020204030204" pitchFamily="34" charset="0"/>
                          <a:ea typeface="+mn-ea"/>
                          <a:cs typeface="Calibri" panose="020F0502020204030204" pitchFamily="34" charset="0"/>
                        </a:rPr>
                        <a:t>5</a:t>
                      </a:r>
                      <a:r>
                        <a:rPr lang="vi-VN" sz="1500" kern="1200" dirty="0" smtClean="0">
                          <a:solidFill>
                            <a:srgbClr val="FF0000"/>
                          </a:solidFill>
                          <a:effectLst/>
                          <a:latin typeface="Calibri" panose="020F0502020204030204" pitchFamily="34" charset="0"/>
                          <a:ea typeface="+mn-ea"/>
                          <a:cs typeface="Calibri" panose="020F0502020204030204" pitchFamily="34" charset="0"/>
                        </a:rPr>
                        <a:t> </a:t>
                      </a:r>
                      <a:r>
                        <a:rPr lang="vi-VN" sz="1500" kern="1200" dirty="0" smtClean="0">
                          <a:solidFill>
                            <a:schemeClr val="dk1"/>
                          </a:solidFill>
                          <a:effectLst/>
                          <a:latin typeface="Calibri" panose="020F0502020204030204" pitchFamily="34" charset="0"/>
                          <a:ea typeface="+mn-ea"/>
                          <a:cs typeface="Calibri" panose="020F0502020204030204" pitchFamily="34" charset="0"/>
                        </a:rPr>
                        <a:t>- Cột bê tông cốt thép (có 4 mặt đều tiếp xúc với lửa)</a:t>
                      </a:r>
                      <a:endParaRPr lang="en-US" sz="1500" b="0" kern="120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1500" b="0" kern="120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endParaRPr>
                    </a:p>
                  </a:txBody>
                  <a:tcPr/>
                </a:tc>
                <a:tc gridSpan="2">
                  <a:txBody>
                    <a:bodyPr/>
                    <a:lstStyle/>
                    <a:p>
                      <a:endParaRPr lang="en-US"/>
                    </a:p>
                  </a:txBody>
                  <a:tcPr/>
                </a:tc>
                <a:tc hMerge="1">
                  <a:txBody>
                    <a:bodyPr/>
                    <a:lstStyle/>
                    <a:p>
                      <a:pPr algn="just"/>
                      <a:endParaRPr lang="en-US" sz="1500" i="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015867703"/>
                  </a:ext>
                </a:extLst>
              </a:tr>
              <a:tr h="320040">
                <a:tc>
                  <a:txBody>
                    <a:bodyPr/>
                    <a:lstStyle/>
                    <a:p>
                      <a:r>
                        <a:rPr lang="en-US" sz="1500" dirty="0" smtClean="0">
                          <a:latin typeface="Calibri" panose="020F0502020204030204" pitchFamily="34" charset="0"/>
                          <a:ea typeface="Calibri" panose="020F0502020204030204" pitchFamily="34" charset="0"/>
                          <a:cs typeface="Calibri" panose="020F0502020204030204" pitchFamily="34" charset="0"/>
                        </a:rPr>
                        <a:t>F.4</a:t>
                      </a:r>
                      <a:endParaRPr lang="vi-VN" sz="1500" dirty="0" smtClean="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500" b="1" kern="1200" dirty="0" err="1" smtClean="0">
                          <a:solidFill>
                            <a:schemeClr val="tx1"/>
                          </a:solidFill>
                          <a:effectLst/>
                          <a:latin typeface="Calibri" panose="020F0502020204030204" pitchFamily="34" charset="0"/>
                          <a:ea typeface="Calibri" panose="020F0502020204030204" pitchFamily="34" charset="0"/>
                          <a:cs typeface="Calibri" panose="020F0502020204030204" pitchFamily="34" charset="0"/>
                        </a:rPr>
                        <a:t>Cột</a:t>
                      </a:r>
                      <a:r>
                        <a:rPr lang="en-US" sz="1500" b="1" kern="1200" baseline="0"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rPr>
                        <a:t> BTCT (1 </a:t>
                      </a:r>
                      <a:r>
                        <a:rPr lang="en-US" sz="1500" b="1" kern="1200" baseline="0" dirty="0" err="1" smtClean="0">
                          <a:solidFill>
                            <a:schemeClr val="tx1"/>
                          </a:solidFill>
                          <a:effectLst/>
                          <a:latin typeface="Calibri" panose="020F0502020204030204" pitchFamily="34" charset="0"/>
                          <a:ea typeface="Calibri" panose="020F0502020204030204" pitchFamily="34" charset="0"/>
                          <a:cs typeface="Calibri" panose="020F0502020204030204" pitchFamily="34" charset="0"/>
                        </a:rPr>
                        <a:t>mặt</a:t>
                      </a:r>
                      <a:r>
                        <a:rPr lang="en-US" sz="1500" b="1" kern="1200" baseline="0"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endParaRPr lang="en-US" sz="1500" b="1" kern="1200"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tc>
                <a:tc gridSpan="2">
                  <a:txBody>
                    <a:bodyPr/>
                    <a:lstStyle/>
                    <a:p>
                      <a:pPr algn="just"/>
                      <a:r>
                        <a:rPr lang="vi-VN" sz="1500" b="1" kern="1200" dirty="0" smtClean="0">
                          <a:solidFill>
                            <a:schemeClr val="dk1"/>
                          </a:solidFill>
                          <a:effectLst/>
                          <a:latin typeface="Calibri" panose="020F0502020204030204" pitchFamily="34" charset="0"/>
                          <a:ea typeface="+mn-ea"/>
                          <a:cs typeface="Calibri" panose="020F0502020204030204" pitchFamily="34" charset="0"/>
                        </a:rPr>
                        <a:t>Bảng F.</a:t>
                      </a:r>
                      <a:r>
                        <a:rPr lang="en-US" sz="1500" b="1" kern="1200" dirty="0" smtClean="0">
                          <a:solidFill>
                            <a:schemeClr val="dk1"/>
                          </a:solidFill>
                          <a:effectLst/>
                          <a:latin typeface="Calibri" panose="020F0502020204030204" pitchFamily="34" charset="0"/>
                          <a:ea typeface="+mn-ea"/>
                          <a:cs typeface="Calibri" panose="020F0502020204030204" pitchFamily="34" charset="0"/>
                        </a:rPr>
                        <a:t>7</a:t>
                      </a:r>
                      <a:r>
                        <a:rPr lang="vi-VN" sz="1500" kern="1200" dirty="0" smtClean="0">
                          <a:solidFill>
                            <a:schemeClr val="dk1"/>
                          </a:solidFill>
                          <a:effectLst/>
                          <a:latin typeface="Calibri" panose="020F0502020204030204" pitchFamily="34" charset="0"/>
                          <a:ea typeface="+mn-ea"/>
                          <a:cs typeface="Calibri" panose="020F0502020204030204" pitchFamily="34" charset="0"/>
                        </a:rPr>
                        <a:t> - Cột bê tông cốt thép (có </a:t>
                      </a:r>
                      <a:r>
                        <a:rPr lang="en-US" sz="1500" kern="1200" dirty="0" smtClean="0">
                          <a:solidFill>
                            <a:schemeClr val="dk1"/>
                          </a:solidFill>
                          <a:effectLst/>
                          <a:latin typeface="Calibri" panose="020F0502020204030204" pitchFamily="34" charset="0"/>
                          <a:ea typeface="+mn-ea"/>
                          <a:cs typeface="Calibri" panose="020F0502020204030204" pitchFamily="34" charset="0"/>
                        </a:rPr>
                        <a:t>1</a:t>
                      </a:r>
                      <a:r>
                        <a:rPr lang="vi-VN" sz="1500" kern="1200" dirty="0" smtClean="0">
                          <a:solidFill>
                            <a:schemeClr val="dk1"/>
                          </a:solidFill>
                          <a:effectLst/>
                          <a:latin typeface="Calibri" panose="020F0502020204030204" pitchFamily="34" charset="0"/>
                          <a:ea typeface="+mn-ea"/>
                          <a:cs typeface="Calibri" panose="020F0502020204030204" pitchFamily="34" charset="0"/>
                        </a:rPr>
                        <a:t> mặt đều tiếp xúc với lửa)</a:t>
                      </a:r>
                      <a:endParaRPr lang="en-US" sz="1500" b="0" kern="120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en-US"/>
                    </a:p>
                  </a:txBody>
                  <a:tcPr/>
                </a:tc>
                <a:tc gridSpan="2">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1500" b="1" kern="1200" dirty="0" smtClean="0">
                          <a:solidFill>
                            <a:srgbClr val="FF0000"/>
                          </a:solidFill>
                          <a:effectLst/>
                          <a:latin typeface="Calibri" panose="020F0502020204030204" pitchFamily="34" charset="0"/>
                          <a:ea typeface="+mn-ea"/>
                          <a:cs typeface="Calibri" panose="020F0502020204030204" pitchFamily="34" charset="0"/>
                        </a:rPr>
                        <a:t>Bảng F.</a:t>
                      </a:r>
                      <a:r>
                        <a:rPr lang="en-US" sz="1500" b="1" kern="1200" dirty="0" smtClean="0">
                          <a:solidFill>
                            <a:srgbClr val="FF0000"/>
                          </a:solidFill>
                          <a:effectLst/>
                          <a:latin typeface="Calibri" panose="020F0502020204030204" pitchFamily="34" charset="0"/>
                          <a:ea typeface="+mn-ea"/>
                          <a:cs typeface="Calibri" panose="020F0502020204030204" pitchFamily="34" charset="0"/>
                        </a:rPr>
                        <a:t>6</a:t>
                      </a:r>
                      <a:r>
                        <a:rPr lang="vi-VN" sz="1500" kern="1200" dirty="0" smtClean="0">
                          <a:solidFill>
                            <a:srgbClr val="FF0000"/>
                          </a:solidFill>
                          <a:effectLst/>
                          <a:latin typeface="Calibri" panose="020F0502020204030204" pitchFamily="34" charset="0"/>
                          <a:ea typeface="+mn-ea"/>
                          <a:cs typeface="Calibri" panose="020F0502020204030204" pitchFamily="34" charset="0"/>
                        </a:rPr>
                        <a:t> </a:t>
                      </a:r>
                      <a:r>
                        <a:rPr lang="vi-VN" sz="1500" kern="1200" dirty="0" smtClean="0">
                          <a:solidFill>
                            <a:schemeClr val="dk1"/>
                          </a:solidFill>
                          <a:effectLst/>
                          <a:latin typeface="Calibri" panose="020F0502020204030204" pitchFamily="34" charset="0"/>
                          <a:ea typeface="+mn-ea"/>
                          <a:cs typeface="Calibri" panose="020F0502020204030204" pitchFamily="34" charset="0"/>
                        </a:rPr>
                        <a:t>- Cột bê tông cốt thép (có </a:t>
                      </a:r>
                      <a:r>
                        <a:rPr lang="en-US" sz="1500" kern="1200" dirty="0" smtClean="0">
                          <a:solidFill>
                            <a:schemeClr val="dk1"/>
                          </a:solidFill>
                          <a:effectLst/>
                          <a:latin typeface="Calibri" panose="020F0502020204030204" pitchFamily="34" charset="0"/>
                          <a:ea typeface="+mn-ea"/>
                          <a:cs typeface="Calibri" panose="020F0502020204030204" pitchFamily="34" charset="0"/>
                        </a:rPr>
                        <a:t>1</a:t>
                      </a:r>
                      <a:r>
                        <a:rPr lang="vi-VN" sz="1500" kern="1200" dirty="0" smtClean="0">
                          <a:solidFill>
                            <a:schemeClr val="dk1"/>
                          </a:solidFill>
                          <a:effectLst/>
                          <a:latin typeface="Calibri" panose="020F0502020204030204" pitchFamily="34" charset="0"/>
                          <a:ea typeface="+mn-ea"/>
                          <a:cs typeface="Calibri" panose="020F0502020204030204" pitchFamily="34" charset="0"/>
                        </a:rPr>
                        <a:t> mặt đều tiếp xúc với lửa)</a:t>
                      </a:r>
                      <a:endParaRPr lang="en-US" sz="1500" b="0" kern="120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1500" b="0" kern="120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endParaRPr>
                    </a:p>
                  </a:txBody>
                  <a:tcPr/>
                </a:tc>
                <a:tc gridSpan="2">
                  <a:txBody>
                    <a:bodyPr/>
                    <a:lstStyle/>
                    <a:p>
                      <a:endParaRPr lang="en-US"/>
                    </a:p>
                  </a:txBody>
                  <a:tcPr/>
                </a:tc>
                <a:tc hMerge="1">
                  <a:txBody>
                    <a:bodyPr/>
                    <a:lstStyle/>
                    <a:p>
                      <a:pPr algn="just"/>
                      <a:endParaRPr lang="en-US" sz="1500" i="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75896639"/>
                  </a:ext>
                </a:extLst>
              </a:tr>
              <a:tr h="320040">
                <a:tc>
                  <a:txBody>
                    <a:bodyPr/>
                    <a:lstStyle/>
                    <a:p>
                      <a:r>
                        <a:rPr lang="en-US" sz="1500" dirty="0" smtClean="0">
                          <a:latin typeface="Calibri" panose="020F0502020204030204" pitchFamily="34" charset="0"/>
                          <a:ea typeface="Calibri" panose="020F0502020204030204" pitchFamily="34" charset="0"/>
                          <a:cs typeface="Calibri" panose="020F0502020204030204" pitchFamily="34" charset="0"/>
                        </a:rPr>
                        <a:t>F.5</a:t>
                      </a:r>
                      <a:endParaRPr lang="vi-VN" sz="1500" dirty="0" smtClean="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500" b="1" kern="1200" baseline="0" dirty="0" err="1" smtClean="0">
                          <a:solidFill>
                            <a:schemeClr val="tx1"/>
                          </a:solidFill>
                          <a:effectLst/>
                          <a:latin typeface="Calibri" panose="020F0502020204030204" pitchFamily="34" charset="0"/>
                          <a:ea typeface="Calibri" panose="020F0502020204030204" pitchFamily="34" charset="0"/>
                          <a:cs typeface="Calibri" panose="020F0502020204030204" pitchFamily="34" charset="0"/>
                        </a:rPr>
                        <a:t>Cột</a:t>
                      </a:r>
                      <a:r>
                        <a:rPr lang="en-US" sz="1500" b="1" kern="1200" baseline="0"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500" b="1" kern="1200" baseline="0" dirty="0" err="1" smtClean="0">
                          <a:solidFill>
                            <a:schemeClr val="tx1"/>
                          </a:solidFill>
                          <a:effectLst/>
                          <a:latin typeface="Calibri" panose="020F0502020204030204" pitchFamily="34" charset="0"/>
                          <a:ea typeface="Calibri" panose="020F0502020204030204" pitchFamily="34" charset="0"/>
                          <a:cs typeface="Calibri" panose="020F0502020204030204" pitchFamily="34" charset="0"/>
                        </a:rPr>
                        <a:t>chống</a:t>
                      </a:r>
                      <a:r>
                        <a:rPr lang="en-US" sz="1500" b="1" kern="1200" baseline="0"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500" b="1" kern="1200" baseline="0" dirty="0" err="1" smtClean="0">
                          <a:solidFill>
                            <a:schemeClr val="tx1"/>
                          </a:solidFill>
                          <a:effectLst/>
                          <a:latin typeface="Calibri" panose="020F0502020204030204" pitchFamily="34" charset="0"/>
                          <a:ea typeface="Calibri" panose="020F0502020204030204" pitchFamily="34" charset="0"/>
                          <a:cs typeface="Calibri" panose="020F0502020204030204" pitchFamily="34" charset="0"/>
                        </a:rPr>
                        <a:t>thép</a:t>
                      </a:r>
                      <a:endParaRPr lang="en-US" sz="1500" b="1" kern="1200"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tc>
                <a:tc gridSpan="2">
                  <a:txBody>
                    <a:bodyPr/>
                    <a:lstStyle/>
                    <a:p>
                      <a:r>
                        <a:rPr lang="vi-VN" sz="1500" b="1" kern="1200" dirty="0" smtClean="0">
                          <a:solidFill>
                            <a:schemeClr val="dk1"/>
                          </a:solidFill>
                          <a:effectLst/>
                          <a:latin typeface="Calibri" panose="020F0502020204030204" pitchFamily="34" charset="0"/>
                          <a:ea typeface="+mn-ea"/>
                          <a:cs typeface="Calibri" panose="020F0502020204030204" pitchFamily="34" charset="0"/>
                        </a:rPr>
                        <a:t>Bảng F.</a:t>
                      </a:r>
                      <a:r>
                        <a:rPr lang="en-US" sz="1500" b="1" kern="1200" dirty="0" smtClean="0">
                          <a:solidFill>
                            <a:schemeClr val="dk1"/>
                          </a:solidFill>
                          <a:effectLst/>
                          <a:latin typeface="Calibri" panose="020F0502020204030204" pitchFamily="34" charset="0"/>
                          <a:ea typeface="+mn-ea"/>
                          <a:cs typeface="Calibri" panose="020F0502020204030204" pitchFamily="34" charset="0"/>
                        </a:rPr>
                        <a:t>8</a:t>
                      </a:r>
                      <a:r>
                        <a:rPr lang="vi-VN" sz="1500" kern="1200" dirty="0" smtClean="0">
                          <a:solidFill>
                            <a:schemeClr val="dk1"/>
                          </a:solidFill>
                          <a:effectLst/>
                          <a:latin typeface="Calibri" panose="020F0502020204030204" pitchFamily="34" charset="0"/>
                          <a:ea typeface="+mn-ea"/>
                          <a:cs typeface="Calibri" panose="020F0502020204030204" pitchFamily="34" charset="0"/>
                        </a:rPr>
                        <a:t> - Cột chống bằng thép được bọc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bv</a:t>
                      </a:r>
                      <a:r>
                        <a:rPr lang="en-US" sz="1500" kern="1200" baseline="0" dirty="0" smtClean="0">
                          <a:solidFill>
                            <a:schemeClr val="dk1"/>
                          </a:solidFill>
                          <a:effectLst/>
                          <a:latin typeface="Calibri" panose="020F0502020204030204" pitchFamily="34" charset="0"/>
                          <a:ea typeface="+mn-ea"/>
                          <a:cs typeface="Calibri" panose="020F0502020204030204" pitchFamily="34" charset="0"/>
                        </a:rPr>
                        <a:t> </a:t>
                      </a:r>
                      <a:r>
                        <a:rPr lang="vi-VN" sz="1500" kern="1200" dirty="0" smtClean="0">
                          <a:solidFill>
                            <a:schemeClr val="dk1"/>
                          </a:solidFill>
                          <a:effectLst/>
                          <a:latin typeface="Calibri" panose="020F0502020204030204" pitchFamily="34" charset="0"/>
                          <a:ea typeface="+mn-ea"/>
                          <a:cs typeface="Calibri" panose="020F0502020204030204" pitchFamily="34" charset="0"/>
                        </a:rPr>
                        <a:t>(</a:t>
                      </a:r>
                      <a:r>
                        <a:rPr lang="en-US" sz="1500" kern="1200" dirty="0" smtClean="0">
                          <a:solidFill>
                            <a:schemeClr val="dk1"/>
                          </a:solidFill>
                          <a:effectLst/>
                          <a:latin typeface="Calibri" panose="020F0502020204030204" pitchFamily="34" charset="0"/>
                          <a:ea typeface="+mn-ea"/>
                          <a:cs typeface="Calibri" panose="020F0502020204030204" pitchFamily="34" charset="0"/>
                        </a:rPr>
                        <a:t>KL </a:t>
                      </a:r>
                      <a:r>
                        <a:rPr lang="vi-VN" sz="1500" kern="1200" dirty="0" smtClean="0">
                          <a:solidFill>
                            <a:schemeClr val="dk1"/>
                          </a:solidFill>
                          <a:effectLst/>
                          <a:latin typeface="Calibri" panose="020F0502020204030204" pitchFamily="34" charset="0"/>
                          <a:ea typeface="+mn-ea"/>
                          <a:cs typeface="Calibri" panose="020F0502020204030204" pitchFamily="34" charset="0"/>
                        </a:rPr>
                        <a:t>cột</a:t>
                      </a:r>
                      <a:r>
                        <a:rPr lang="en-US" sz="1500" kern="1200" dirty="0" smtClean="0">
                          <a:solidFill>
                            <a:schemeClr val="dk1"/>
                          </a:solidFill>
                          <a:effectLst/>
                          <a:latin typeface="Calibri" panose="020F0502020204030204" pitchFamily="34" charset="0"/>
                          <a:ea typeface="+mn-ea"/>
                          <a:cs typeface="Calibri" panose="020F0502020204030204" pitchFamily="34" charset="0"/>
                        </a:rPr>
                        <a:t>/</a:t>
                      </a:r>
                      <a:r>
                        <a:rPr lang="vi-VN" sz="1500" kern="1200" dirty="0" smtClean="0">
                          <a:solidFill>
                            <a:schemeClr val="dk1"/>
                          </a:solidFill>
                          <a:effectLst/>
                          <a:latin typeface="Calibri" panose="020F0502020204030204" pitchFamily="34" charset="0"/>
                          <a:ea typeface="+mn-ea"/>
                          <a:cs typeface="Calibri" panose="020F0502020204030204" pitchFamily="34" charset="0"/>
                        </a:rPr>
                        <a:t>1m dài ≥ 45kg)</a:t>
                      </a:r>
                      <a:endParaRPr lang="en-US" sz="1500" b="0" kern="120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en-US"/>
                    </a:p>
                  </a:txBody>
                  <a:tcPr/>
                </a:tc>
                <a:tc gridSpan="2">
                  <a:txBody>
                    <a:bodyPr/>
                    <a:lstStyle/>
                    <a:p>
                      <a:r>
                        <a:rPr lang="vi-VN" sz="1500" b="1" kern="1200" dirty="0" smtClean="0">
                          <a:solidFill>
                            <a:srgbClr val="FF0000"/>
                          </a:solidFill>
                          <a:effectLst/>
                          <a:latin typeface="Calibri" panose="020F0502020204030204" pitchFamily="34" charset="0"/>
                          <a:ea typeface="+mn-ea"/>
                          <a:cs typeface="Calibri" panose="020F0502020204030204" pitchFamily="34" charset="0"/>
                        </a:rPr>
                        <a:t>Bảng F.</a:t>
                      </a:r>
                      <a:r>
                        <a:rPr lang="en-US" sz="1500" b="1" kern="1200" dirty="0" smtClean="0">
                          <a:solidFill>
                            <a:srgbClr val="FF0000"/>
                          </a:solidFill>
                          <a:effectLst/>
                          <a:latin typeface="Calibri" panose="020F0502020204030204" pitchFamily="34" charset="0"/>
                          <a:ea typeface="+mn-ea"/>
                          <a:cs typeface="Calibri" panose="020F0502020204030204" pitchFamily="34" charset="0"/>
                        </a:rPr>
                        <a:t>7</a:t>
                      </a:r>
                      <a:r>
                        <a:rPr lang="vi-VN" sz="1500" kern="1200" dirty="0" smtClean="0">
                          <a:solidFill>
                            <a:srgbClr val="FF0000"/>
                          </a:solidFill>
                          <a:effectLst/>
                          <a:latin typeface="Calibri" panose="020F0502020204030204" pitchFamily="34" charset="0"/>
                          <a:ea typeface="+mn-ea"/>
                          <a:cs typeface="Calibri" panose="020F0502020204030204" pitchFamily="34" charset="0"/>
                        </a:rPr>
                        <a:t> </a:t>
                      </a:r>
                      <a:r>
                        <a:rPr lang="vi-VN" sz="1500" kern="1200" dirty="0" smtClean="0">
                          <a:solidFill>
                            <a:schemeClr val="dk1"/>
                          </a:solidFill>
                          <a:effectLst/>
                          <a:latin typeface="Calibri" panose="020F0502020204030204" pitchFamily="34" charset="0"/>
                          <a:ea typeface="+mn-ea"/>
                          <a:cs typeface="Calibri" panose="020F0502020204030204" pitchFamily="34" charset="0"/>
                        </a:rPr>
                        <a:t>- Cột chống bằng thép được bọc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bv</a:t>
                      </a:r>
                      <a:r>
                        <a:rPr lang="en-US" sz="1500" kern="1200" baseline="0" dirty="0" smtClean="0">
                          <a:solidFill>
                            <a:schemeClr val="dk1"/>
                          </a:solidFill>
                          <a:effectLst/>
                          <a:latin typeface="Calibri" panose="020F0502020204030204" pitchFamily="34" charset="0"/>
                          <a:ea typeface="+mn-ea"/>
                          <a:cs typeface="Calibri" panose="020F0502020204030204" pitchFamily="34" charset="0"/>
                        </a:rPr>
                        <a:t> </a:t>
                      </a:r>
                      <a:r>
                        <a:rPr lang="vi-VN" sz="1500" kern="1200" dirty="0" smtClean="0">
                          <a:solidFill>
                            <a:schemeClr val="dk1"/>
                          </a:solidFill>
                          <a:effectLst/>
                          <a:latin typeface="Calibri" panose="020F0502020204030204" pitchFamily="34" charset="0"/>
                          <a:ea typeface="+mn-ea"/>
                          <a:cs typeface="Calibri" panose="020F0502020204030204" pitchFamily="34" charset="0"/>
                        </a:rPr>
                        <a:t>(</a:t>
                      </a:r>
                      <a:r>
                        <a:rPr lang="en-US" sz="1500" kern="1200" dirty="0" smtClean="0">
                          <a:solidFill>
                            <a:schemeClr val="dk1"/>
                          </a:solidFill>
                          <a:effectLst/>
                          <a:latin typeface="Calibri" panose="020F0502020204030204" pitchFamily="34" charset="0"/>
                          <a:ea typeface="+mn-ea"/>
                          <a:cs typeface="Calibri" panose="020F0502020204030204" pitchFamily="34" charset="0"/>
                        </a:rPr>
                        <a:t>KL </a:t>
                      </a:r>
                      <a:r>
                        <a:rPr lang="vi-VN" sz="1500" kern="1200" dirty="0" smtClean="0">
                          <a:solidFill>
                            <a:schemeClr val="dk1"/>
                          </a:solidFill>
                          <a:effectLst/>
                          <a:latin typeface="Calibri" panose="020F0502020204030204" pitchFamily="34" charset="0"/>
                          <a:ea typeface="+mn-ea"/>
                          <a:cs typeface="Calibri" panose="020F0502020204030204" pitchFamily="34" charset="0"/>
                        </a:rPr>
                        <a:t>cột</a:t>
                      </a:r>
                      <a:r>
                        <a:rPr lang="en-US" sz="1500" kern="1200" dirty="0" smtClean="0">
                          <a:solidFill>
                            <a:schemeClr val="dk1"/>
                          </a:solidFill>
                          <a:effectLst/>
                          <a:latin typeface="Calibri" panose="020F0502020204030204" pitchFamily="34" charset="0"/>
                          <a:ea typeface="+mn-ea"/>
                          <a:cs typeface="Calibri" panose="020F0502020204030204" pitchFamily="34" charset="0"/>
                        </a:rPr>
                        <a:t>/</a:t>
                      </a:r>
                      <a:r>
                        <a:rPr lang="vi-VN" sz="1500" kern="1200" dirty="0" smtClean="0">
                          <a:solidFill>
                            <a:schemeClr val="dk1"/>
                          </a:solidFill>
                          <a:effectLst/>
                          <a:latin typeface="Calibri" panose="020F0502020204030204" pitchFamily="34" charset="0"/>
                          <a:ea typeface="+mn-ea"/>
                          <a:cs typeface="Calibri" panose="020F0502020204030204" pitchFamily="34" charset="0"/>
                        </a:rPr>
                        <a:t>1m dài ≥ 45kg)</a:t>
                      </a:r>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p>
                      <a:r>
                        <a:rPr lang="en-US" sz="1500" b="0" kern="1200" dirty="0" err="1" smtClean="0">
                          <a:solidFill>
                            <a:srgbClr val="FF0000"/>
                          </a:solidFill>
                          <a:effectLst/>
                          <a:latin typeface="Calibri" panose="020F0502020204030204" pitchFamily="34" charset="0"/>
                          <a:ea typeface="+mn-ea"/>
                          <a:cs typeface="Calibri" panose="020F0502020204030204" pitchFamily="34" charset="0"/>
                        </a:rPr>
                        <a:t>Có</a:t>
                      </a:r>
                      <a:r>
                        <a:rPr lang="en-US" sz="1500" b="0" kern="1200" baseline="0" dirty="0" smtClean="0">
                          <a:solidFill>
                            <a:srgbClr val="FF0000"/>
                          </a:solidFill>
                          <a:effectLst/>
                          <a:latin typeface="Calibri" panose="020F0502020204030204" pitchFamily="34" charset="0"/>
                          <a:ea typeface="+mn-ea"/>
                          <a:cs typeface="Calibri" panose="020F0502020204030204" pitchFamily="34" charset="0"/>
                        </a:rPr>
                        <a:t> </a:t>
                      </a:r>
                      <a:r>
                        <a:rPr lang="en-US" sz="1500" b="0" kern="1200" baseline="0" dirty="0" err="1" smtClean="0">
                          <a:solidFill>
                            <a:srgbClr val="FF0000"/>
                          </a:solidFill>
                          <a:effectLst/>
                          <a:latin typeface="Calibri" panose="020F0502020204030204" pitchFamily="34" charset="0"/>
                          <a:ea typeface="+mn-ea"/>
                          <a:cs typeface="Calibri" panose="020F0502020204030204" pitchFamily="34" charset="0"/>
                        </a:rPr>
                        <a:t>điều</a:t>
                      </a:r>
                      <a:r>
                        <a:rPr lang="en-US" sz="1500" b="0" kern="1200" baseline="0" dirty="0" smtClean="0">
                          <a:solidFill>
                            <a:srgbClr val="FF0000"/>
                          </a:solidFill>
                          <a:effectLst/>
                          <a:latin typeface="Calibri" panose="020F0502020204030204" pitchFamily="34" charset="0"/>
                          <a:ea typeface="+mn-ea"/>
                          <a:cs typeface="Calibri" panose="020F0502020204030204" pitchFamily="34" charset="0"/>
                        </a:rPr>
                        <a:t> </a:t>
                      </a:r>
                      <a:r>
                        <a:rPr lang="en-US" sz="1500" b="0" kern="1200" baseline="0" dirty="0" err="1" smtClean="0">
                          <a:solidFill>
                            <a:srgbClr val="FF0000"/>
                          </a:solidFill>
                          <a:effectLst/>
                          <a:latin typeface="Calibri" panose="020F0502020204030204" pitchFamily="34" charset="0"/>
                          <a:ea typeface="+mn-ea"/>
                          <a:cs typeface="Calibri" panose="020F0502020204030204" pitchFamily="34" charset="0"/>
                        </a:rPr>
                        <a:t>chỉnh</a:t>
                      </a:r>
                      <a:endParaRPr lang="en-US" sz="1500" b="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en-US" sz="1500" b="0" kern="120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endParaRPr>
                    </a:p>
                  </a:txBody>
                  <a:tcPr/>
                </a:tc>
                <a:tc gridSpan="2">
                  <a:txBody>
                    <a:bodyPr/>
                    <a:lstStyle/>
                    <a:p>
                      <a:pPr algn="just"/>
                      <a:r>
                        <a:rPr lang="en-US" sz="1500" i="1" dirty="0" err="1" smtClean="0">
                          <a:latin typeface="Calibri" panose="020F0502020204030204" pitchFamily="34" charset="0"/>
                          <a:ea typeface="Calibri" panose="020F0502020204030204" pitchFamily="34" charset="0"/>
                          <a:cs typeface="Calibri" panose="020F0502020204030204" pitchFamily="34" charset="0"/>
                        </a:rPr>
                        <a:t>Bỏ</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ea typeface="Calibri" panose="020F0502020204030204" pitchFamily="34" charset="0"/>
                          <a:cs typeface="Calibri" panose="020F0502020204030204" pitchFamily="34" charset="0"/>
                        </a:rPr>
                        <a:t>bớt</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ea typeface="Calibri" panose="020F0502020204030204" pitchFamily="34" charset="0"/>
                          <a:cs typeface="Calibri" panose="020F0502020204030204" pitchFamily="34" charset="0"/>
                        </a:rPr>
                        <a:t>Lati</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ea typeface="Calibri" panose="020F0502020204030204" pitchFamily="34" charset="0"/>
                          <a:cs typeface="Calibri" panose="020F0502020204030204" pitchFamily="34" charset="0"/>
                        </a:rPr>
                        <a:t>thạch</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ea typeface="Calibri" panose="020F0502020204030204" pitchFamily="34" charset="0"/>
                          <a:cs typeface="Calibri" panose="020F0502020204030204" pitchFamily="34" charset="0"/>
                        </a:rPr>
                        <a:t>cao</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xi </a:t>
                      </a:r>
                      <a:r>
                        <a:rPr lang="en-US" sz="1500" i="1" baseline="0" dirty="0" err="1" smtClean="0">
                          <a:latin typeface="Calibri" panose="020F0502020204030204" pitchFamily="34" charset="0"/>
                          <a:ea typeface="Calibri" panose="020F0502020204030204" pitchFamily="34" charset="0"/>
                          <a:cs typeface="Calibri" panose="020F0502020204030204" pitchFamily="34" charset="0"/>
                        </a:rPr>
                        <a:t>măng</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vermiculite </a:t>
                      </a:r>
                      <a:r>
                        <a:rPr lang="en-US" sz="1500" i="1" baseline="0" dirty="0" err="1" smtClean="0">
                          <a:latin typeface="Calibri" panose="020F0502020204030204" pitchFamily="34" charset="0"/>
                          <a:ea typeface="Calibri" panose="020F0502020204030204" pitchFamily="34" charset="0"/>
                          <a:cs typeface="Calibri" panose="020F0502020204030204" pitchFamily="34" charset="0"/>
                        </a:rPr>
                        <a:t>v.v</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a:t>
                      </a:r>
                      <a:endParaRPr lang="en-US" sz="1500" i="1" dirty="0">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pPr algn="just"/>
                      <a:endParaRPr lang="en-US" sz="1500" i="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256711221"/>
                  </a:ext>
                </a:extLst>
              </a:tr>
              <a:tr h="320040">
                <a:tc>
                  <a:txBody>
                    <a:bodyPr/>
                    <a:lstStyle/>
                    <a:p>
                      <a:endParaRPr lang="vi-VN" sz="1500" dirty="0" smtClean="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500" b="1" kern="1200" baseline="0" dirty="0" err="1" smtClean="0">
                          <a:solidFill>
                            <a:schemeClr val="tx1"/>
                          </a:solidFill>
                          <a:effectLst/>
                          <a:latin typeface="Calibri" panose="020F0502020204030204" pitchFamily="34" charset="0"/>
                          <a:ea typeface="Calibri" panose="020F0502020204030204" pitchFamily="34" charset="0"/>
                          <a:cs typeface="Calibri" panose="020F0502020204030204" pitchFamily="34" charset="0"/>
                        </a:rPr>
                        <a:t>Cột</a:t>
                      </a:r>
                      <a:r>
                        <a:rPr lang="en-US" sz="1500" b="1" kern="1200" baseline="0"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500" b="1" kern="1200" baseline="0" dirty="0" err="1" smtClean="0">
                          <a:solidFill>
                            <a:schemeClr val="tx1"/>
                          </a:solidFill>
                          <a:effectLst/>
                          <a:latin typeface="Calibri" panose="020F0502020204030204" pitchFamily="34" charset="0"/>
                          <a:ea typeface="Calibri" panose="020F0502020204030204" pitchFamily="34" charset="0"/>
                          <a:cs typeface="Calibri" panose="020F0502020204030204" pitchFamily="34" charset="0"/>
                        </a:rPr>
                        <a:t>chống</a:t>
                      </a:r>
                      <a:r>
                        <a:rPr lang="en-US" sz="1500" b="1" kern="1200" baseline="0"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500" b="1" kern="1200" baseline="0" dirty="0" err="1" smtClean="0">
                          <a:solidFill>
                            <a:schemeClr val="tx1"/>
                          </a:solidFill>
                          <a:effectLst/>
                          <a:latin typeface="Calibri" panose="020F0502020204030204" pitchFamily="34" charset="0"/>
                          <a:ea typeface="Calibri" panose="020F0502020204030204" pitchFamily="34" charset="0"/>
                          <a:cs typeface="Calibri" panose="020F0502020204030204" pitchFamily="34" charset="0"/>
                        </a:rPr>
                        <a:t>nhôm</a:t>
                      </a:r>
                      <a:endParaRPr lang="en-US" sz="1500" b="1" kern="1200"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tc>
                <a:tc gridSpan="2">
                  <a:txBody>
                    <a:bodyPr/>
                    <a:lstStyle/>
                    <a:p>
                      <a:r>
                        <a:rPr lang="vi-VN" sz="1500" b="1" kern="1200" dirty="0" smtClean="0">
                          <a:solidFill>
                            <a:schemeClr val="dk1"/>
                          </a:solidFill>
                          <a:effectLst/>
                          <a:latin typeface="Calibri" panose="020F0502020204030204" pitchFamily="34" charset="0"/>
                          <a:ea typeface="+mn-ea"/>
                          <a:cs typeface="Calibri" panose="020F0502020204030204" pitchFamily="34" charset="0"/>
                        </a:rPr>
                        <a:t>Bảng F.</a:t>
                      </a:r>
                      <a:r>
                        <a:rPr lang="en-US" sz="1500" b="1" kern="1200" dirty="0" smtClean="0">
                          <a:solidFill>
                            <a:schemeClr val="dk1"/>
                          </a:solidFill>
                          <a:effectLst/>
                          <a:latin typeface="Calibri" panose="020F0502020204030204" pitchFamily="34" charset="0"/>
                          <a:ea typeface="+mn-ea"/>
                          <a:cs typeface="Calibri" panose="020F0502020204030204" pitchFamily="34" charset="0"/>
                        </a:rPr>
                        <a:t>10</a:t>
                      </a:r>
                      <a:r>
                        <a:rPr lang="vi-VN" sz="1500" kern="1200" dirty="0" smtClean="0">
                          <a:solidFill>
                            <a:schemeClr val="dk1"/>
                          </a:solidFill>
                          <a:effectLst/>
                          <a:latin typeface="Calibri" panose="020F0502020204030204" pitchFamily="34" charset="0"/>
                          <a:ea typeface="+mn-ea"/>
                          <a:cs typeface="Calibri" panose="020F0502020204030204" pitchFamily="34" charset="0"/>
                        </a:rPr>
                        <a:t> – Cột chống và dầm bằng hợp kim nhôm được bọc bảo vệ</a:t>
                      </a:r>
                      <a:endParaRPr lang="en-US" sz="1500" b="0" kern="120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en-US"/>
                    </a:p>
                  </a:txBody>
                  <a:tcPr/>
                </a:tc>
                <a:tc gridSpan="2">
                  <a:txBody>
                    <a:bodyPr/>
                    <a:lstStyle/>
                    <a:p>
                      <a:r>
                        <a:rPr lang="en-US" sz="1500" b="1" kern="1200" dirty="0" err="1" smtClean="0">
                          <a:solidFill>
                            <a:srgbClr val="FF0000"/>
                          </a:solidFill>
                          <a:effectLst/>
                          <a:latin typeface="Calibri" panose="020F0502020204030204" pitchFamily="34" charset="0"/>
                          <a:ea typeface="+mn-ea"/>
                          <a:cs typeface="Calibri" panose="020F0502020204030204" pitchFamily="34" charset="0"/>
                        </a:rPr>
                        <a:t>Không</a:t>
                      </a:r>
                      <a:r>
                        <a:rPr lang="en-US" sz="1500" b="1" kern="1200" baseline="0" dirty="0" smtClean="0">
                          <a:solidFill>
                            <a:srgbClr val="FF0000"/>
                          </a:solidFill>
                          <a:effectLst/>
                          <a:latin typeface="Calibri" panose="020F0502020204030204" pitchFamily="34" charset="0"/>
                          <a:ea typeface="+mn-ea"/>
                          <a:cs typeface="Calibri" panose="020F0502020204030204" pitchFamily="34" charset="0"/>
                        </a:rPr>
                        <a:t> </a:t>
                      </a:r>
                      <a:r>
                        <a:rPr lang="en-US" sz="1500" b="1" kern="1200" baseline="0" dirty="0" err="1" smtClean="0">
                          <a:solidFill>
                            <a:srgbClr val="FF0000"/>
                          </a:solidFill>
                          <a:effectLst/>
                          <a:latin typeface="Calibri" panose="020F0502020204030204" pitchFamily="34" charset="0"/>
                          <a:ea typeface="+mn-ea"/>
                          <a:cs typeface="Calibri" panose="020F0502020204030204" pitchFamily="34" charset="0"/>
                        </a:rPr>
                        <a:t>có</a:t>
                      </a:r>
                      <a:endParaRPr lang="en-US" sz="1500" b="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en-US" sz="1500" b="0" kern="120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endParaRPr>
                    </a:p>
                  </a:txBody>
                  <a:tcPr/>
                </a:tc>
                <a:tc gridSpan="2">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500" i="1" dirty="0" err="1" smtClean="0">
                          <a:latin typeface="Calibri" panose="020F0502020204030204" pitchFamily="34" charset="0"/>
                          <a:ea typeface="Calibri" panose="020F0502020204030204" pitchFamily="34" charset="0"/>
                          <a:cs typeface="Calibri" panose="020F0502020204030204" pitchFamily="34" charset="0"/>
                        </a:rPr>
                        <a:t>Bỏ</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ea typeface="Calibri" panose="020F0502020204030204" pitchFamily="34" charset="0"/>
                          <a:cs typeface="Calibri" panose="020F0502020204030204" pitchFamily="34" charset="0"/>
                        </a:rPr>
                        <a:t>quy</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ea typeface="Calibri" panose="020F0502020204030204" pitchFamily="34" charset="0"/>
                          <a:cs typeface="Calibri" panose="020F0502020204030204" pitchFamily="34" charset="0"/>
                        </a:rPr>
                        <a:t>định</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ea typeface="Calibri" panose="020F0502020204030204" pitchFamily="34" charset="0"/>
                          <a:cs typeface="Calibri" panose="020F0502020204030204" pitchFamily="34" charset="0"/>
                        </a:rPr>
                        <a:t>cho</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ea typeface="Calibri" panose="020F0502020204030204" pitchFamily="34" charset="0"/>
                          <a:cs typeface="Calibri" panose="020F0502020204030204" pitchFamily="34" charset="0"/>
                        </a:rPr>
                        <a:t>phần</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ea typeface="Calibri" panose="020F0502020204030204" pitchFamily="34" charset="0"/>
                          <a:cs typeface="Calibri" panose="020F0502020204030204" pitchFamily="34" charset="0"/>
                        </a:rPr>
                        <a:t>này</a:t>
                      </a:r>
                      <a:endParaRPr lang="en-US" sz="1500" i="1" dirty="0" smtClean="0">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pPr algn="just"/>
                      <a:endParaRPr lang="en-US" sz="1500" i="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291599810"/>
                  </a:ext>
                </a:extLst>
              </a:tr>
            </a:tbl>
          </a:graphicData>
        </a:graphic>
      </p:graphicFrame>
    </p:spTree>
    <p:extLst>
      <p:ext uri="{BB962C8B-B14F-4D97-AF65-F5344CB8AC3E}">
        <p14:creationId xmlns:p14="http://schemas.microsoft.com/office/powerpoint/2010/main" val="1915063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630240"/>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18475555"/>
              </p:ext>
            </p:extLst>
          </p:nvPr>
        </p:nvGraphicFramePr>
        <p:xfrm>
          <a:off x="-994" y="1362203"/>
          <a:ext cx="9144994" cy="3719972"/>
        </p:xfrm>
        <a:graphic>
          <a:graphicData uri="http://schemas.openxmlformats.org/drawingml/2006/table">
            <a:tbl>
              <a:tblPr firstRow="1" bandRow="1">
                <a:tableStyleId>{5C22544A-7EE6-4342-B048-85BDC9FD1C3A}</a:tableStyleId>
              </a:tblPr>
              <a:tblGrid>
                <a:gridCol w="586668">
                  <a:extLst>
                    <a:ext uri="{9D8B030D-6E8A-4147-A177-3AD203B41FA5}">
                      <a16:colId xmlns:a16="http://schemas.microsoft.com/office/drawing/2014/main" val="1411077708"/>
                    </a:ext>
                  </a:extLst>
                </a:gridCol>
                <a:gridCol w="999858">
                  <a:extLst>
                    <a:ext uri="{9D8B030D-6E8A-4147-A177-3AD203B41FA5}">
                      <a16:colId xmlns:a16="http://schemas.microsoft.com/office/drawing/2014/main" val="994624152"/>
                    </a:ext>
                  </a:extLst>
                </a:gridCol>
                <a:gridCol w="2995014">
                  <a:extLst>
                    <a:ext uri="{9D8B030D-6E8A-4147-A177-3AD203B41FA5}">
                      <a16:colId xmlns:a16="http://schemas.microsoft.com/office/drawing/2014/main" val="3504864650"/>
                    </a:ext>
                  </a:extLst>
                </a:gridCol>
                <a:gridCol w="2935767">
                  <a:extLst>
                    <a:ext uri="{9D8B030D-6E8A-4147-A177-3AD203B41FA5}">
                      <a16:colId xmlns:a16="http://schemas.microsoft.com/office/drawing/2014/main" val="94274692"/>
                    </a:ext>
                  </a:extLst>
                </a:gridCol>
                <a:gridCol w="1627687">
                  <a:extLst>
                    <a:ext uri="{9D8B030D-6E8A-4147-A177-3AD203B41FA5}">
                      <a16:colId xmlns:a16="http://schemas.microsoft.com/office/drawing/2014/main" val="1020005407"/>
                    </a:ext>
                  </a:extLst>
                </a:gridCol>
              </a:tblGrid>
              <a:tr h="519572">
                <a:tc>
                  <a:txBody>
                    <a:bodyPr/>
                    <a:lstStyle/>
                    <a:p>
                      <a:pPr algn="ctr"/>
                      <a:r>
                        <a:rPr lang="en-US" sz="1500" dirty="0" err="1" smtClean="0"/>
                        <a:t>Điều</a:t>
                      </a:r>
                      <a:endParaRPr lang="en-US" sz="1500" dirty="0"/>
                    </a:p>
                  </a:txBody>
                  <a:tcPr/>
                </a:tc>
                <a:tc>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06:2022/BXD</a:t>
                      </a:r>
                    </a:p>
                  </a:txBody>
                  <a:tcPr/>
                </a:tc>
                <a:tc>
                  <a:txBody>
                    <a:bodyPr/>
                    <a:lstStyle/>
                    <a:p>
                      <a:pPr algn="ctr"/>
                      <a:r>
                        <a:rPr lang="en-US" sz="1500" dirty="0" err="1" smtClean="0"/>
                        <a:t>Ghi</a:t>
                      </a:r>
                      <a:r>
                        <a:rPr lang="en-US" sz="1500" dirty="0" smtClean="0"/>
                        <a:t> </a:t>
                      </a:r>
                      <a:r>
                        <a:rPr lang="en-US" sz="1500" dirty="0" err="1" smtClean="0"/>
                        <a:t>chú</a:t>
                      </a:r>
                      <a:endParaRPr lang="en-US" sz="1500" dirty="0"/>
                    </a:p>
                  </a:txBody>
                  <a:tcPr/>
                </a:tc>
                <a:extLst>
                  <a:ext uri="{0D108BD9-81ED-4DB2-BD59-A6C34878D82A}">
                    <a16:rowId xmlns:a16="http://schemas.microsoft.com/office/drawing/2014/main" val="2393609304"/>
                  </a:ext>
                </a:extLst>
              </a:tr>
              <a:tr h="320040">
                <a:tc>
                  <a:txBody>
                    <a:bodyPr/>
                    <a:lstStyle/>
                    <a:p>
                      <a:r>
                        <a:rPr lang="en-US" sz="1500" dirty="0" smtClean="0">
                          <a:latin typeface="Calibri" panose="020F0502020204030204" pitchFamily="34" charset="0"/>
                          <a:ea typeface="Calibri" panose="020F0502020204030204" pitchFamily="34" charset="0"/>
                          <a:cs typeface="Calibri" panose="020F0502020204030204" pitchFamily="34" charset="0"/>
                        </a:rPr>
                        <a:t>F.5</a:t>
                      </a:r>
                      <a:endParaRPr lang="vi-VN" sz="1500" dirty="0" smtClean="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500" b="1" kern="1200" dirty="0" err="1" smtClean="0">
                          <a:solidFill>
                            <a:schemeClr val="tx1"/>
                          </a:solidFill>
                          <a:effectLst/>
                          <a:latin typeface="Calibri" panose="020F0502020204030204" pitchFamily="34" charset="0"/>
                          <a:ea typeface="Calibri" panose="020F0502020204030204" pitchFamily="34" charset="0"/>
                          <a:cs typeface="Calibri" panose="020F0502020204030204" pitchFamily="34" charset="0"/>
                        </a:rPr>
                        <a:t>Dầm</a:t>
                      </a:r>
                      <a:r>
                        <a:rPr lang="en-US" sz="1500" b="1" kern="1200" baseline="0"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500" b="1" kern="1200" baseline="0" dirty="0" err="1" smtClean="0">
                          <a:solidFill>
                            <a:schemeClr val="tx1"/>
                          </a:solidFill>
                          <a:effectLst/>
                          <a:latin typeface="Calibri" panose="020F0502020204030204" pitchFamily="34" charset="0"/>
                          <a:ea typeface="Calibri" panose="020F0502020204030204" pitchFamily="34" charset="0"/>
                          <a:cs typeface="Calibri" panose="020F0502020204030204" pitchFamily="34" charset="0"/>
                        </a:rPr>
                        <a:t>thép</a:t>
                      </a:r>
                      <a:endParaRPr lang="en-US" sz="1500" b="1" kern="1200"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vi-VN" sz="1500" b="1" kern="1200" dirty="0" smtClean="0">
                          <a:solidFill>
                            <a:schemeClr val="dk1"/>
                          </a:solidFill>
                          <a:effectLst/>
                          <a:latin typeface="Calibri" panose="020F0502020204030204" pitchFamily="34" charset="0"/>
                          <a:ea typeface="+mn-ea"/>
                          <a:cs typeface="Calibri" panose="020F0502020204030204" pitchFamily="34" charset="0"/>
                        </a:rPr>
                        <a:t>Bảng F.</a:t>
                      </a:r>
                      <a:r>
                        <a:rPr lang="en-US" sz="1500" b="1" kern="1200" dirty="0" smtClean="0">
                          <a:solidFill>
                            <a:schemeClr val="dk1"/>
                          </a:solidFill>
                          <a:effectLst/>
                          <a:latin typeface="Calibri" panose="020F0502020204030204" pitchFamily="34" charset="0"/>
                          <a:ea typeface="+mn-ea"/>
                          <a:cs typeface="Calibri" panose="020F0502020204030204" pitchFamily="34" charset="0"/>
                        </a:rPr>
                        <a:t>9</a:t>
                      </a:r>
                      <a:r>
                        <a:rPr lang="vi-VN" sz="1500" kern="1200" dirty="0" smtClean="0">
                          <a:solidFill>
                            <a:schemeClr val="dk1"/>
                          </a:solidFill>
                          <a:effectLst/>
                          <a:latin typeface="Calibri" panose="020F0502020204030204" pitchFamily="34" charset="0"/>
                          <a:ea typeface="+mn-ea"/>
                          <a:cs typeface="Calibri" panose="020F0502020204030204" pitchFamily="34" charset="0"/>
                        </a:rPr>
                        <a:t> –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Dầm</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vi-VN" sz="1500" kern="1200" dirty="0" smtClean="0">
                          <a:solidFill>
                            <a:schemeClr val="dk1"/>
                          </a:solidFill>
                          <a:effectLst/>
                          <a:latin typeface="Calibri" panose="020F0502020204030204" pitchFamily="34" charset="0"/>
                          <a:ea typeface="+mn-ea"/>
                          <a:cs typeface="Calibri" panose="020F0502020204030204" pitchFamily="34" charset="0"/>
                        </a:rPr>
                        <a:t>thép được bọc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bv</a:t>
                      </a:r>
                      <a:r>
                        <a:rPr lang="en-US" sz="1500" kern="1200" baseline="0" dirty="0" smtClean="0">
                          <a:solidFill>
                            <a:schemeClr val="dk1"/>
                          </a:solidFill>
                          <a:effectLst/>
                          <a:latin typeface="Calibri" panose="020F0502020204030204" pitchFamily="34" charset="0"/>
                          <a:ea typeface="+mn-ea"/>
                          <a:cs typeface="Calibri" panose="020F0502020204030204" pitchFamily="34" charset="0"/>
                        </a:rPr>
                        <a:t> </a:t>
                      </a:r>
                      <a:r>
                        <a:rPr lang="vi-VN" sz="1500" kern="1200" dirty="0" smtClean="0">
                          <a:solidFill>
                            <a:schemeClr val="dk1"/>
                          </a:solidFill>
                          <a:effectLst/>
                          <a:latin typeface="Calibri" panose="020F0502020204030204" pitchFamily="34" charset="0"/>
                          <a:ea typeface="+mn-ea"/>
                          <a:cs typeface="Calibri" panose="020F0502020204030204" pitchFamily="34" charset="0"/>
                        </a:rPr>
                        <a:t>(</a:t>
                      </a:r>
                      <a:r>
                        <a:rPr lang="en-US" sz="1500" kern="1200" dirty="0" smtClean="0">
                          <a:solidFill>
                            <a:schemeClr val="dk1"/>
                          </a:solidFill>
                          <a:effectLst/>
                          <a:latin typeface="Calibri" panose="020F0502020204030204" pitchFamily="34" charset="0"/>
                          <a:ea typeface="+mn-ea"/>
                          <a:cs typeface="Calibri" panose="020F0502020204030204" pitchFamily="34" charset="0"/>
                        </a:rPr>
                        <a:t>KL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dầm</a:t>
                      </a:r>
                      <a:r>
                        <a:rPr lang="en-US" sz="1500" kern="1200" dirty="0" smtClean="0">
                          <a:solidFill>
                            <a:schemeClr val="dk1"/>
                          </a:solidFill>
                          <a:effectLst/>
                          <a:latin typeface="Calibri" panose="020F0502020204030204" pitchFamily="34" charset="0"/>
                          <a:ea typeface="+mn-ea"/>
                          <a:cs typeface="Calibri" panose="020F0502020204030204" pitchFamily="34" charset="0"/>
                        </a:rPr>
                        <a:t>/</a:t>
                      </a:r>
                      <a:r>
                        <a:rPr lang="vi-VN" sz="1500" kern="1200" dirty="0" smtClean="0">
                          <a:solidFill>
                            <a:schemeClr val="dk1"/>
                          </a:solidFill>
                          <a:effectLst/>
                          <a:latin typeface="Calibri" panose="020F0502020204030204" pitchFamily="34" charset="0"/>
                          <a:ea typeface="+mn-ea"/>
                          <a:cs typeface="Calibri" panose="020F0502020204030204" pitchFamily="34" charset="0"/>
                        </a:rPr>
                        <a:t>1m dài ≥ </a:t>
                      </a:r>
                      <a:r>
                        <a:rPr lang="en-US" sz="1500" kern="1200" dirty="0" smtClean="0">
                          <a:solidFill>
                            <a:schemeClr val="dk1"/>
                          </a:solidFill>
                          <a:effectLst/>
                          <a:latin typeface="Calibri" panose="020F0502020204030204" pitchFamily="34" charset="0"/>
                          <a:ea typeface="+mn-ea"/>
                          <a:cs typeface="Calibri" panose="020F0502020204030204" pitchFamily="34" charset="0"/>
                        </a:rPr>
                        <a:t>30</a:t>
                      </a:r>
                      <a:r>
                        <a:rPr lang="vi-VN" sz="1500" kern="1200" dirty="0" smtClean="0">
                          <a:solidFill>
                            <a:schemeClr val="dk1"/>
                          </a:solidFill>
                          <a:effectLst/>
                          <a:latin typeface="Calibri" panose="020F0502020204030204" pitchFamily="34" charset="0"/>
                          <a:ea typeface="+mn-ea"/>
                          <a:cs typeface="Calibri" panose="020F0502020204030204" pitchFamily="34" charset="0"/>
                        </a:rPr>
                        <a:t>kg)</a:t>
                      </a:r>
                      <a:endParaRPr lang="en-US" sz="1500" b="0" kern="120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vi-VN" sz="1500" b="1" kern="1200" dirty="0" smtClean="0">
                          <a:solidFill>
                            <a:srgbClr val="FF0000"/>
                          </a:solidFill>
                          <a:effectLst/>
                          <a:latin typeface="Calibri" panose="020F0502020204030204" pitchFamily="34" charset="0"/>
                          <a:ea typeface="+mn-ea"/>
                          <a:cs typeface="Calibri" panose="020F0502020204030204" pitchFamily="34" charset="0"/>
                        </a:rPr>
                        <a:t>Bảng F.</a:t>
                      </a:r>
                      <a:r>
                        <a:rPr lang="en-US" sz="1500" b="1" kern="1200" dirty="0" smtClean="0">
                          <a:solidFill>
                            <a:srgbClr val="FF0000"/>
                          </a:solidFill>
                          <a:effectLst/>
                          <a:latin typeface="Calibri" panose="020F0502020204030204" pitchFamily="34" charset="0"/>
                          <a:ea typeface="+mn-ea"/>
                          <a:cs typeface="Calibri" panose="020F0502020204030204" pitchFamily="34" charset="0"/>
                        </a:rPr>
                        <a:t>8</a:t>
                      </a:r>
                      <a:r>
                        <a:rPr lang="vi-VN" sz="1500" kern="1200" dirty="0" smtClean="0">
                          <a:solidFill>
                            <a:srgbClr val="FF0000"/>
                          </a:solidFill>
                          <a:effectLst/>
                          <a:latin typeface="Calibri" panose="020F0502020204030204" pitchFamily="34" charset="0"/>
                          <a:ea typeface="+mn-ea"/>
                          <a:cs typeface="Calibri" panose="020F0502020204030204" pitchFamily="34" charset="0"/>
                        </a:rPr>
                        <a:t> </a:t>
                      </a:r>
                      <a:r>
                        <a:rPr lang="vi-VN" sz="1500" kern="1200" dirty="0" smtClean="0">
                          <a:solidFill>
                            <a:schemeClr val="dk1"/>
                          </a:solidFill>
                          <a:effectLst/>
                          <a:latin typeface="Calibri" panose="020F0502020204030204" pitchFamily="34" charset="0"/>
                          <a:ea typeface="+mn-ea"/>
                          <a:cs typeface="Calibri" panose="020F0502020204030204" pitchFamily="34" charset="0"/>
                        </a:rPr>
                        <a:t>-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Dầm</a:t>
                      </a:r>
                      <a:r>
                        <a:rPr lang="en-US" sz="1500" kern="1200" dirty="0" smtClean="0">
                          <a:solidFill>
                            <a:schemeClr val="dk1"/>
                          </a:solidFill>
                          <a:effectLst/>
                          <a:latin typeface="Calibri" panose="020F0502020204030204" pitchFamily="34" charset="0"/>
                          <a:ea typeface="+mn-ea"/>
                          <a:cs typeface="Calibri" panose="020F0502020204030204" pitchFamily="34" charset="0"/>
                        </a:rPr>
                        <a:t> </a:t>
                      </a:r>
                      <a:r>
                        <a:rPr lang="vi-VN" sz="1500" kern="1200" dirty="0" smtClean="0">
                          <a:solidFill>
                            <a:schemeClr val="dk1"/>
                          </a:solidFill>
                          <a:effectLst/>
                          <a:latin typeface="Calibri" panose="020F0502020204030204" pitchFamily="34" charset="0"/>
                          <a:ea typeface="+mn-ea"/>
                          <a:cs typeface="Calibri" panose="020F0502020204030204" pitchFamily="34" charset="0"/>
                        </a:rPr>
                        <a:t>thép được bọc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bv</a:t>
                      </a:r>
                      <a:r>
                        <a:rPr lang="en-US" sz="1500" kern="1200" baseline="0" dirty="0" smtClean="0">
                          <a:solidFill>
                            <a:schemeClr val="dk1"/>
                          </a:solidFill>
                          <a:effectLst/>
                          <a:latin typeface="Calibri" panose="020F0502020204030204" pitchFamily="34" charset="0"/>
                          <a:ea typeface="+mn-ea"/>
                          <a:cs typeface="Calibri" panose="020F0502020204030204" pitchFamily="34" charset="0"/>
                        </a:rPr>
                        <a:t> </a:t>
                      </a:r>
                      <a:r>
                        <a:rPr lang="vi-VN" sz="1500" kern="1200" dirty="0" smtClean="0">
                          <a:solidFill>
                            <a:schemeClr val="dk1"/>
                          </a:solidFill>
                          <a:effectLst/>
                          <a:latin typeface="Calibri" panose="020F0502020204030204" pitchFamily="34" charset="0"/>
                          <a:ea typeface="+mn-ea"/>
                          <a:cs typeface="Calibri" panose="020F0502020204030204" pitchFamily="34" charset="0"/>
                        </a:rPr>
                        <a:t>(</a:t>
                      </a:r>
                      <a:r>
                        <a:rPr lang="en-US" sz="1500" kern="1200" dirty="0" smtClean="0">
                          <a:solidFill>
                            <a:schemeClr val="dk1"/>
                          </a:solidFill>
                          <a:effectLst/>
                          <a:latin typeface="Calibri" panose="020F0502020204030204" pitchFamily="34" charset="0"/>
                          <a:ea typeface="+mn-ea"/>
                          <a:cs typeface="Calibri" panose="020F0502020204030204" pitchFamily="34" charset="0"/>
                        </a:rPr>
                        <a:t>KL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dầm</a:t>
                      </a:r>
                      <a:r>
                        <a:rPr lang="en-US" sz="1500" kern="1200" dirty="0" smtClean="0">
                          <a:solidFill>
                            <a:schemeClr val="dk1"/>
                          </a:solidFill>
                          <a:effectLst/>
                          <a:latin typeface="Calibri" panose="020F0502020204030204" pitchFamily="34" charset="0"/>
                          <a:ea typeface="+mn-ea"/>
                          <a:cs typeface="Calibri" panose="020F0502020204030204" pitchFamily="34" charset="0"/>
                        </a:rPr>
                        <a:t>/</a:t>
                      </a:r>
                      <a:r>
                        <a:rPr lang="vi-VN" sz="1500" kern="1200" dirty="0" smtClean="0">
                          <a:solidFill>
                            <a:schemeClr val="dk1"/>
                          </a:solidFill>
                          <a:effectLst/>
                          <a:latin typeface="Calibri" panose="020F0502020204030204" pitchFamily="34" charset="0"/>
                          <a:ea typeface="+mn-ea"/>
                          <a:cs typeface="Calibri" panose="020F0502020204030204" pitchFamily="34" charset="0"/>
                        </a:rPr>
                        <a:t>1m dài ≥ </a:t>
                      </a:r>
                      <a:r>
                        <a:rPr lang="en-US" sz="1500" kern="1200" dirty="0" smtClean="0">
                          <a:solidFill>
                            <a:schemeClr val="dk1"/>
                          </a:solidFill>
                          <a:effectLst/>
                          <a:latin typeface="Calibri" panose="020F0502020204030204" pitchFamily="34" charset="0"/>
                          <a:ea typeface="+mn-ea"/>
                          <a:cs typeface="Calibri" panose="020F0502020204030204" pitchFamily="34" charset="0"/>
                        </a:rPr>
                        <a:t>30</a:t>
                      </a:r>
                      <a:r>
                        <a:rPr lang="vi-VN" sz="1500" kern="1200" dirty="0" smtClean="0">
                          <a:solidFill>
                            <a:schemeClr val="dk1"/>
                          </a:solidFill>
                          <a:effectLst/>
                          <a:latin typeface="Calibri" panose="020F0502020204030204" pitchFamily="34" charset="0"/>
                          <a:ea typeface="+mn-ea"/>
                          <a:cs typeface="Calibri" panose="020F0502020204030204" pitchFamily="34" charset="0"/>
                        </a:rPr>
                        <a:t>kg)</a:t>
                      </a:r>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500" b="0" kern="1200" dirty="0" err="1" smtClean="0">
                          <a:solidFill>
                            <a:srgbClr val="FF0000"/>
                          </a:solidFill>
                          <a:effectLst/>
                          <a:latin typeface="Calibri" panose="020F0502020204030204" pitchFamily="34" charset="0"/>
                          <a:ea typeface="+mn-ea"/>
                          <a:cs typeface="Calibri" panose="020F0502020204030204" pitchFamily="34" charset="0"/>
                        </a:rPr>
                        <a:t>Có</a:t>
                      </a:r>
                      <a:r>
                        <a:rPr lang="en-US" sz="1500" b="0" kern="1200" baseline="0" dirty="0" smtClean="0">
                          <a:solidFill>
                            <a:srgbClr val="FF0000"/>
                          </a:solidFill>
                          <a:effectLst/>
                          <a:latin typeface="Calibri" panose="020F0502020204030204" pitchFamily="34" charset="0"/>
                          <a:ea typeface="+mn-ea"/>
                          <a:cs typeface="Calibri" panose="020F0502020204030204" pitchFamily="34" charset="0"/>
                        </a:rPr>
                        <a:t> </a:t>
                      </a:r>
                      <a:r>
                        <a:rPr lang="en-US" sz="1500" b="0" kern="1200" baseline="0" dirty="0" err="1" smtClean="0">
                          <a:solidFill>
                            <a:srgbClr val="FF0000"/>
                          </a:solidFill>
                          <a:effectLst/>
                          <a:latin typeface="Calibri" panose="020F0502020204030204" pitchFamily="34" charset="0"/>
                          <a:ea typeface="+mn-ea"/>
                          <a:cs typeface="Calibri" panose="020F0502020204030204" pitchFamily="34" charset="0"/>
                        </a:rPr>
                        <a:t>điều</a:t>
                      </a:r>
                      <a:r>
                        <a:rPr lang="en-US" sz="1500" b="0" kern="1200" baseline="0" dirty="0" smtClean="0">
                          <a:solidFill>
                            <a:srgbClr val="FF0000"/>
                          </a:solidFill>
                          <a:effectLst/>
                          <a:latin typeface="Calibri" panose="020F0502020204030204" pitchFamily="34" charset="0"/>
                          <a:ea typeface="+mn-ea"/>
                          <a:cs typeface="Calibri" panose="020F0502020204030204" pitchFamily="34" charset="0"/>
                        </a:rPr>
                        <a:t> </a:t>
                      </a:r>
                      <a:r>
                        <a:rPr lang="en-US" sz="1500" b="0" kern="1200" baseline="0" dirty="0" err="1" smtClean="0">
                          <a:solidFill>
                            <a:srgbClr val="FF0000"/>
                          </a:solidFill>
                          <a:effectLst/>
                          <a:latin typeface="Calibri" panose="020F0502020204030204" pitchFamily="34" charset="0"/>
                          <a:ea typeface="+mn-ea"/>
                          <a:cs typeface="Calibri" panose="020F0502020204030204" pitchFamily="34" charset="0"/>
                        </a:rPr>
                        <a:t>chỉnh</a:t>
                      </a:r>
                      <a:endParaRPr lang="en-US" sz="1500" b="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i="1" dirty="0" err="1" smtClean="0">
                          <a:latin typeface="Calibri" panose="020F0502020204030204" pitchFamily="34" charset="0"/>
                          <a:ea typeface="Calibri" panose="020F0502020204030204" pitchFamily="34" charset="0"/>
                          <a:cs typeface="Calibri" panose="020F0502020204030204" pitchFamily="34" charset="0"/>
                        </a:rPr>
                        <a:t>Bỏ</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ea typeface="Calibri" panose="020F0502020204030204" pitchFamily="34" charset="0"/>
                          <a:cs typeface="Calibri" panose="020F0502020204030204" pitchFamily="34" charset="0"/>
                        </a:rPr>
                        <a:t>bớt</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ea typeface="Calibri" panose="020F0502020204030204" pitchFamily="34" charset="0"/>
                          <a:cs typeface="Calibri" panose="020F0502020204030204" pitchFamily="34" charset="0"/>
                        </a:rPr>
                        <a:t>Lati</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vermiculite, </a:t>
                      </a:r>
                      <a:r>
                        <a:rPr lang="en-US" sz="1500" i="1" baseline="0" dirty="0" err="1" smtClean="0">
                          <a:latin typeface="Calibri" panose="020F0502020204030204" pitchFamily="34" charset="0"/>
                          <a:ea typeface="Calibri" panose="020F0502020204030204" pitchFamily="34" charset="0"/>
                          <a:cs typeface="Calibri" panose="020F0502020204030204" pitchFamily="34" charset="0"/>
                        </a:rPr>
                        <a:t>tấm</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ea typeface="Calibri" panose="020F0502020204030204" pitchFamily="34" charset="0"/>
                          <a:cs typeface="Calibri" panose="020F0502020204030204" pitchFamily="34" charset="0"/>
                        </a:rPr>
                        <a:t>ốp</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ea typeface="Calibri" panose="020F0502020204030204" pitchFamily="34" charset="0"/>
                          <a:cs typeface="Calibri" panose="020F0502020204030204" pitchFamily="34" charset="0"/>
                        </a:rPr>
                        <a:t>buộc</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ea typeface="Calibri" panose="020F0502020204030204" pitchFamily="34" charset="0"/>
                          <a:cs typeface="Calibri" panose="020F0502020204030204" pitchFamily="34" charset="0"/>
                        </a:rPr>
                        <a:t>sợi</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ea typeface="Calibri" panose="020F0502020204030204" pitchFamily="34" charset="0"/>
                          <a:cs typeface="Calibri" panose="020F0502020204030204" pitchFamily="34" charset="0"/>
                        </a:rPr>
                        <a:t>thép</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ea typeface="Calibri" panose="020F0502020204030204" pitchFamily="34" charset="0"/>
                          <a:cs typeface="Calibri" panose="020F0502020204030204" pitchFamily="34" charset="0"/>
                        </a:rPr>
                        <a:t>v.v</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a:t>
                      </a:r>
                      <a:endParaRPr lang="en-US" sz="1500" i="1" dirty="0" smtClean="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3"/>
                  </a:ext>
                </a:extLst>
              </a:tr>
              <a:tr h="320040">
                <a:tc>
                  <a:txBody>
                    <a:bodyPr/>
                    <a:lstStyle/>
                    <a:p>
                      <a:r>
                        <a:rPr lang="en-US" sz="1500" dirty="0" smtClean="0">
                          <a:latin typeface="Calibri" panose="020F0502020204030204" pitchFamily="34" charset="0"/>
                          <a:ea typeface="Calibri" panose="020F0502020204030204" pitchFamily="34" charset="0"/>
                          <a:cs typeface="Calibri" panose="020F0502020204030204" pitchFamily="34" charset="0"/>
                        </a:rPr>
                        <a:t>F.6</a:t>
                      </a:r>
                      <a:endParaRPr lang="vi-VN" sz="1500" dirty="0" smtClean="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en-US" sz="1500" b="1" kern="1200" dirty="0" err="1" smtClean="0">
                          <a:solidFill>
                            <a:schemeClr val="dk1"/>
                          </a:solidFill>
                          <a:effectLst/>
                          <a:latin typeface="Calibri" panose="020F0502020204030204" pitchFamily="34" charset="0"/>
                          <a:ea typeface="+mn-ea"/>
                          <a:cs typeface="Calibri" panose="020F0502020204030204" pitchFamily="34" charset="0"/>
                        </a:rPr>
                        <a:t>Sàn</a:t>
                      </a:r>
                      <a:r>
                        <a:rPr lang="en-US" sz="1500" b="1"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baseline="0" dirty="0" err="1" smtClean="0">
                          <a:solidFill>
                            <a:schemeClr val="dk1"/>
                          </a:solidFill>
                          <a:effectLst/>
                          <a:latin typeface="Calibri" panose="020F0502020204030204" pitchFamily="34" charset="0"/>
                          <a:ea typeface="+mn-ea"/>
                          <a:cs typeface="Calibri" panose="020F0502020204030204" pitchFamily="34" charset="0"/>
                        </a:rPr>
                        <a:t>gỗ</a:t>
                      </a:r>
                      <a:endParaRPr lang="en-US" sz="1500" b="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vi-VN" sz="1500" b="1" kern="1200" dirty="0" smtClean="0">
                          <a:solidFill>
                            <a:schemeClr val="dk1"/>
                          </a:solidFill>
                          <a:effectLst/>
                          <a:latin typeface="Calibri" panose="020F0502020204030204" pitchFamily="34" charset="0"/>
                          <a:ea typeface="+mn-ea"/>
                          <a:cs typeface="Calibri" panose="020F0502020204030204" pitchFamily="34" charset="0"/>
                        </a:rPr>
                        <a:t>Bảng F.</a:t>
                      </a:r>
                      <a:r>
                        <a:rPr lang="en-US" sz="1500" b="1" kern="1200" dirty="0" smtClean="0">
                          <a:solidFill>
                            <a:schemeClr val="dk1"/>
                          </a:solidFill>
                          <a:effectLst/>
                          <a:latin typeface="Calibri" panose="020F0502020204030204" pitchFamily="34" charset="0"/>
                          <a:ea typeface="+mn-ea"/>
                          <a:cs typeface="Calibri" panose="020F0502020204030204" pitchFamily="34" charset="0"/>
                        </a:rPr>
                        <a:t>11</a:t>
                      </a:r>
                      <a:r>
                        <a:rPr lang="vi-VN" sz="1500" kern="1200" dirty="0" smtClean="0">
                          <a:solidFill>
                            <a:schemeClr val="dk1"/>
                          </a:solidFill>
                          <a:effectLst/>
                          <a:latin typeface="Calibri" panose="020F0502020204030204" pitchFamily="34" charset="0"/>
                          <a:ea typeface="+mn-ea"/>
                          <a:cs typeface="Calibri" panose="020F0502020204030204" pitchFamily="34" charset="0"/>
                        </a:rPr>
                        <a:t> –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Sàn</a:t>
                      </a:r>
                      <a:r>
                        <a:rPr lang="en-US" sz="1500"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kern="1200" baseline="0" dirty="0" err="1" smtClean="0">
                          <a:solidFill>
                            <a:schemeClr val="dk1"/>
                          </a:solidFill>
                          <a:effectLst/>
                          <a:latin typeface="Calibri" panose="020F0502020204030204" pitchFamily="34" charset="0"/>
                          <a:ea typeface="+mn-ea"/>
                          <a:cs typeface="Calibri" panose="020F0502020204030204" pitchFamily="34" charset="0"/>
                        </a:rPr>
                        <a:t>gỗ</a:t>
                      </a:r>
                      <a:endParaRPr lang="en-US" sz="1500" b="0" kern="120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500" b="1" kern="1200" dirty="0" err="1" smtClean="0">
                          <a:solidFill>
                            <a:srgbClr val="FF0000"/>
                          </a:solidFill>
                          <a:effectLst/>
                          <a:latin typeface="Calibri" panose="020F0502020204030204" pitchFamily="34" charset="0"/>
                          <a:ea typeface="+mn-ea"/>
                          <a:cs typeface="Calibri" panose="020F0502020204030204" pitchFamily="34" charset="0"/>
                        </a:rPr>
                        <a:t>Không</a:t>
                      </a:r>
                      <a:r>
                        <a:rPr lang="en-US" sz="1500" b="1" kern="1200" baseline="0" dirty="0" smtClean="0">
                          <a:solidFill>
                            <a:srgbClr val="FF0000"/>
                          </a:solidFill>
                          <a:effectLst/>
                          <a:latin typeface="Calibri" panose="020F0502020204030204" pitchFamily="34" charset="0"/>
                          <a:ea typeface="+mn-ea"/>
                          <a:cs typeface="Calibri" panose="020F0502020204030204" pitchFamily="34" charset="0"/>
                        </a:rPr>
                        <a:t> </a:t>
                      </a:r>
                      <a:r>
                        <a:rPr lang="en-US" sz="1500" b="1" kern="1200" baseline="0" dirty="0" err="1" smtClean="0">
                          <a:solidFill>
                            <a:srgbClr val="FF0000"/>
                          </a:solidFill>
                          <a:effectLst/>
                          <a:latin typeface="Calibri" panose="020F0502020204030204" pitchFamily="34" charset="0"/>
                          <a:ea typeface="+mn-ea"/>
                          <a:cs typeface="Calibri" panose="020F0502020204030204" pitchFamily="34" charset="0"/>
                        </a:rPr>
                        <a:t>có</a:t>
                      </a:r>
                      <a:endParaRPr lang="en-US" sz="1500" b="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i="1" dirty="0" err="1" smtClean="0">
                          <a:latin typeface="Calibri" panose="020F0502020204030204" pitchFamily="34" charset="0"/>
                          <a:ea typeface="Calibri" panose="020F0502020204030204" pitchFamily="34" charset="0"/>
                          <a:cs typeface="Calibri" panose="020F0502020204030204" pitchFamily="34" charset="0"/>
                        </a:rPr>
                        <a:t>Bỏ</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ea typeface="Calibri" panose="020F0502020204030204" pitchFamily="34" charset="0"/>
                          <a:cs typeface="Calibri" panose="020F0502020204030204" pitchFamily="34" charset="0"/>
                        </a:rPr>
                        <a:t>quy</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ea typeface="Calibri" panose="020F0502020204030204" pitchFamily="34" charset="0"/>
                          <a:cs typeface="Calibri" panose="020F0502020204030204" pitchFamily="34" charset="0"/>
                        </a:rPr>
                        <a:t>định</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ea typeface="Calibri" panose="020F0502020204030204" pitchFamily="34" charset="0"/>
                          <a:cs typeface="Calibri" panose="020F0502020204030204" pitchFamily="34" charset="0"/>
                        </a:rPr>
                        <a:t>cho</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ea typeface="Calibri" panose="020F0502020204030204" pitchFamily="34" charset="0"/>
                          <a:cs typeface="Calibri" panose="020F0502020204030204" pitchFamily="34" charset="0"/>
                        </a:rPr>
                        <a:t>phần</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ea typeface="Calibri" panose="020F0502020204030204" pitchFamily="34" charset="0"/>
                          <a:cs typeface="Calibri" panose="020F0502020204030204" pitchFamily="34" charset="0"/>
                        </a:rPr>
                        <a:t>này</a:t>
                      </a:r>
                      <a:endParaRPr lang="en-US" sz="1500" i="1" dirty="0" smtClean="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071036770"/>
                  </a:ext>
                </a:extLst>
              </a:tr>
              <a:tr h="320040">
                <a:tc>
                  <a:txBody>
                    <a:bodyPr/>
                    <a:lstStyle/>
                    <a:p>
                      <a:r>
                        <a:rPr lang="en-US" sz="1500" dirty="0" smtClean="0">
                          <a:latin typeface="Calibri" panose="020F0502020204030204" pitchFamily="34" charset="0"/>
                          <a:ea typeface="Calibri" panose="020F0502020204030204" pitchFamily="34" charset="0"/>
                          <a:cs typeface="Calibri" panose="020F0502020204030204" pitchFamily="34" charset="0"/>
                        </a:rPr>
                        <a:t>F.6</a:t>
                      </a:r>
                      <a:endParaRPr lang="vi-VN" sz="1500" dirty="0" smtClean="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en-US" sz="1500" b="1" kern="1200" dirty="0" err="1" smtClean="0">
                          <a:solidFill>
                            <a:schemeClr val="dk1"/>
                          </a:solidFill>
                          <a:effectLst/>
                          <a:latin typeface="Calibri" panose="020F0502020204030204" pitchFamily="34" charset="0"/>
                          <a:ea typeface="+mn-ea"/>
                          <a:cs typeface="Calibri" panose="020F0502020204030204" pitchFamily="34" charset="0"/>
                        </a:rPr>
                        <a:t>Sàn</a:t>
                      </a:r>
                      <a:r>
                        <a:rPr lang="en-US" sz="1500" b="1" kern="1200" baseline="0" dirty="0" smtClean="0">
                          <a:solidFill>
                            <a:schemeClr val="dk1"/>
                          </a:solidFill>
                          <a:effectLst/>
                          <a:latin typeface="Calibri" panose="020F0502020204030204" pitchFamily="34" charset="0"/>
                          <a:ea typeface="+mn-ea"/>
                          <a:cs typeface="Calibri" panose="020F0502020204030204" pitchFamily="34" charset="0"/>
                        </a:rPr>
                        <a:t> BTCT</a:t>
                      </a:r>
                      <a:endParaRPr lang="en-US" sz="1500" b="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en-US" sz="1500" b="1" kern="1200" dirty="0" err="1" smtClean="0">
                          <a:solidFill>
                            <a:schemeClr val="dk1"/>
                          </a:solidFill>
                          <a:effectLst/>
                          <a:latin typeface="Calibri" panose="020F0502020204030204" pitchFamily="34" charset="0"/>
                          <a:ea typeface="+mn-ea"/>
                          <a:cs typeface="Calibri" panose="020F0502020204030204" pitchFamily="34" charset="0"/>
                        </a:rPr>
                        <a:t>Bảng</a:t>
                      </a:r>
                      <a:r>
                        <a:rPr lang="en-US" sz="1500" b="1" kern="1200" dirty="0" smtClean="0">
                          <a:solidFill>
                            <a:schemeClr val="dk1"/>
                          </a:solidFill>
                          <a:effectLst/>
                          <a:latin typeface="Calibri" panose="020F0502020204030204" pitchFamily="34" charset="0"/>
                          <a:ea typeface="+mn-ea"/>
                          <a:cs typeface="Calibri" panose="020F0502020204030204" pitchFamily="34" charset="0"/>
                        </a:rPr>
                        <a:t> F12.</a:t>
                      </a:r>
                      <a:r>
                        <a:rPr lang="en-US" sz="1500" b="0" kern="1200" dirty="0" smtClean="0">
                          <a:solidFill>
                            <a:schemeClr val="dk1"/>
                          </a:solidFill>
                          <a:effectLst/>
                          <a:latin typeface="Calibri" panose="020F0502020204030204" pitchFamily="34" charset="0"/>
                          <a:ea typeface="+mn-ea"/>
                          <a:cs typeface="Calibri" panose="020F0502020204030204" pitchFamily="34" charset="0"/>
                        </a:rPr>
                        <a:t> –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Sàn</a:t>
                      </a:r>
                      <a:r>
                        <a:rPr lang="en-US" sz="1500" kern="1200" baseline="0" dirty="0" smtClean="0">
                          <a:solidFill>
                            <a:schemeClr val="dk1"/>
                          </a:solidFill>
                          <a:effectLst/>
                          <a:latin typeface="Calibri" panose="020F0502020204030204" pitchFamily="34" charset="0"/>
                          <a:ea typeface="+mn-ea"/>
                          <a:cs typeface="Calibri" panose="020F0502020204030204" pitchFamily="34" charset="0"/>
                        </a:rPr>
                        <a:t> BTCT </a:t>
                      </a:r>
                      <a:r>
                        <a:rPr lang="vi-VN" sz="1500" kern="1200" dirty="0" smtClean="0">
                          <a:solidFill>
                            <a:schemeClr val="dk1"/>
                          </a:solidFill>
                          <a:effectLst/>
                          <a:latin typeface="Calibri" panose="020F0502020204030204" pitchFamily="34" charset="0"/>
                          <a:ea typeface="+mn-ea"/>
                          <a:cs typeface="Calibri" panose="020F0502020204030204" pitchFamily="34" charset="0"/>
                        </a:rPr>
                        <a:t>(cốt liệu gốc silic hoặc đá vôi)</a:t>
                      </a:r>
                      <a:endParaRPr lang="en-US" sz="1500" b="0" kern="120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1500" b="1" kern="1200" dirty="0" smtClean="0">
                          <a:solidFill>
                            <a:srgbClr val="FF0000"/>
                          </a:solidFill>
                          <a:effectLst/>
                          <a:latin typeface="Calibri" panose="020F0502020204030204" pitchFamily="34" charset="0"/>
                          <a:ea typeface="+mn-ea"/>
                          <a:cs typeface="Calibri" panose="020F0502020204030204" pitchFamily="34" charset="0"/>
                        </a:rPr>
                        <a:t>Bảng </a:t>
                      </a:r>
                      <a:r>
                        <a:rPr lang="en-US" sz="1500" b="1" kern="1200" dirty="0" smtClean="0">
                          <a:solidFill>
                            <a:srgbClr val="FF0000"/>
                          </a:solidFill>
                          <a:effectLst/>
                          <a:latin typeface="Calibri" panose="020F0502020204030204" pitchFamily="34" charset="0"/>
                          <a:ea typeface="+mn-ea"/>
                          <a:cs typeface="Calibri" panose="020F0502020204030204" pitchFamily="34" charset="0"/>
                        </a:rPr>
                        <a:t>F9 -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Sàn</a:t>
                      </a:r>
                      <a:r>
                        <a:rPr lang="en-US" sz="1500" kern="1200" baseline="0" dirty="0" smtClean="0">
                          <a:solidFill>
                            <a:schemeClr val="dk1"/>
                          </a:solidFill>
                          <a:effectLst/>
                          <a:latin typeface="Calibri" panose="020F0502020204030204" pitchFamily="34" charset="0"/>
                          <a:ea typeface="+mn-ea"/>
                          <a:cs typeface="Calibri" panose="020F0502020204030204" pitchFamily="34" charset="0"/>
                        </a:rPr>
                        <a:t> BTCT </a:t>
                      </a:r>
                      <a:r>
                        <a:rPr lang="vi-VN" sz="1500" kern="1200" dirty="0" smtClean="0">
                          <a:solidFill>
                            <a:schemeClr val="dk1"/>
                          </a:solidFill>
                          <a:effectLst/>
                          <a:latin typeface="Calibri" panose="020F0502020204030204" pitchFamily="34" charset="0"/>
                          <a:ea typeface="+mn-ea"/>
                          <a:cs typeface="Calibri" panose="020F0502020204030204" pitchFamily="34" charset="0"/>
                        </a:rPr>
                        <a:t>(cốt liệu gốc silic hoặc đá vôi)</a:t>
                      </a:r>
                      <a:endParaRPr lang="en-US" sz="1500" b="0" kern="120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endParaRPr lang="en-US" sz="1500" i="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862642057"/>
                  </a:ext>
                </a:extLst>
              </a:tr>
              <a:tr h="320040">
                <a:tc>
                  <a:txBody>
                    <a:bodyPr/>
                    <a:lstStyle/>
                    <a:p>
                      <a:r>
                        <a:rPr lang="en-US" sz="1500" dirty="0" smtClean="0">
                          <a:latin typeface="Calibri" panose="020F0502020204030204" pitchFamily="34" charset="0"/>
                          <a:ea typeface="Calibri" panose="020F0502020204030204" pitchFamily="34" charset="0"/>
                          <a:cs typeface="Calibri" panose="020F0502020204030204" pitchFamily="34" charset="0"/>
                        </a:rPr>
                        <a:t>F.6</a:t>
                      </a:r>
                      <a:endParaRPr lang="vi-VN" sz="1500" dirty="0" smtClean="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en-US" sz="1500" b="1" kern="1200" dirty="0" err="1" smtClean="0">
                          <a:solidFill>
                            <a:schemeClr val="dk1"/>
                          </a:solidFill>
                          <a:effectLst/>
                          <a:latin typeface="Calibri" panose="020F0502020204030204" pitchFamily="34" charset="0"/>
                          <a:ea typeface="+mn-ea"/>
                          <a:cs typeface="Calibri" panose="020F0502020204030204" pitchFamily="34" charset="0"/>
                        </a:rPr>
                        <a:t>Sàn</a:t>
                      </a:r>
                      <a:r>
                        <a:rPr lang="en-US" sz="1500" b="1" kern="1200" baseline="0" dirty="0" smtClean="0">
                          <a:solidFill>
                            <a:schemeClr val="dk1"/>
                          </a:solidFill>
                          <a:effectLst/>
                          <a:latin typeface="Calibri" panose="020F0502020204030204" pitchFamily="34" charset="0"/>
                          <a:ea typeface="+mn-ea"/>
                          <a:cs typeface="Calibri" panose="020F0502020204030204" pitchFamily="34" charset="0"/>
                        </a:rPr>
                        <a:t> BTCT ỨST</a:t>
                      </a:r>
                      <a:endParaRPr lang="en-US" sz="1500" b="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en-US" sz="1500" b="1" kern="1200" dirty="0" err="1" smtClean="0">
                          <a:solidFill>
                            <a:schemeClr val="dk1"/>
                          </a:solidFill>
                          <a:effectLst/>
                          <a:latin typeface="Calibri" panose="020F0502020204030204" pitchFamily="34" charset="0"/>
                          <a:ea typeface="+mn-ea"/>
                          <a:cs typeface="Calibri" panose="020F0502020204030204" pitchFamily="34" charset="0"/>
                        </a:rPr>
                        <a:t>Bảng</a:t>
                      </a:r>
                      <a:r>
                        <a:rPr lang="en-US" sz="1500" b="1" kern="1200" dirty="0" smtClean="0">
                          <a:solidFill>
                            <a:schemeClr val="dk1"/>
                          </a:solidFill>
                          <a:effectLst/>
                          <a:latin typeface="Calibri" panose="020F0502020204030204" pitchFamily="34" charset="0"/>
                          <a:ea typeface="+mn-ea"/>
                          <a:cs typeface="Calibri" panose="020F0502020204030204" pitchFamily="34" charset="0"/>
                        </a:rPr>
                        <a:t> F13.</a:t>
                      </a:r>
                      <a:r>
                        <a:rPr lang="en-US" sz="1500" b="0" kern="1200" dirty="0" smtClean="0">
                          <a:solidFill>
                            <a:schemeClr val="dk1"/>
                          </a:solidFill>
                          <a:effectLst/>
                          <a:latin typeface="Calibri" panose="020F0502020204030204" pitchFamily="34" charset="0"/>
                          <a:ea typeface="+mn-ea"/>
                          <a:cs typeface="Calibri" panose="020F0502020204030204" pitchFamily="34" charset="0"/>
                        </a:rPr>
                        <a:t> –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Sàn</a:t>
                      </a:r>
                      <a:r>
                        <a:rPr lang="en-US" sz="1500" kern="1200" baseline="0" dirty="0" smtClean="0">
                          <a:solidFill>
                            <a:schemeClr val="dk1"/>
                          </a:solidFill>
                          <a:effectLst/>
                          <a:latin typeface="Calibri" panose="020F0502020204030204" pitchFamily="34" charset="0"/>
                          <a:ea typeface="+mn-ea"/>
                          <a:cs typeface="Calibri" panose="020F0502020204030204" pitchFamily="34" charset="0"/>
                        </a:rPr>
                        <a:t> BTCT ỨST </a:t>
                      </a:r>
                      <a:r>
                        <a:rPr lang="vi-VN" sz="1500" kern="1200" dirty="0" smtClean="0">
                          <a:solidFill>
                            <a:schemeClr val="dk1"/>
                          </a:solidFill>
                          <a:effectLst/>
                          <a:latin typeface="Calibri" panose="020F0502020204030204" pitchFamily="34" charset="0"/>
                          <a:ea typeface="+mn-ea"/>
                          <a:cs typeface="Calibri" panose="020F0502020204030204" pitchFamily="34" charset="0"/>
                        </a:rPr>
                        <a:t>(cốt liệu gốc silic hoặc đá vôi)</a:t>
                      </a:r>
                      <a:endParaRPr lang="en-US" sz="1500" b="0" kern="120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1500" b="1" kern="1200" dirty="0" smtClean="0">
                          <a:solidFill>
                            <a:srgbClr val="FF0000"/>
                          </a:solidFill>
                          <a:effectLst/>
                          <a:latin typeface="Calibri" panose="020F0502020204030204" pitchFamily="34" charset="0"/>
                          <a:ea typeface="+mn-ea"/>
                          <a:cs typeface="Calibri" panose="020F0502020204030204" pitchFamily="34" charset="0"/>
                        </a:rPr>
                        <a:t>Bảng </a:t>
                      </a:r>
                      <a:r>
                        <a:rPr lang="en-US" sz="1500" b="1" kern="1200" dirty="0" smtClean="0">
                          <a:solidFill>
                            <a:srgbClr val="FF0000"/>
                          </a:solidFill>
                          <a:effectLst/>
                          <a:latin typeface="Calibri" panose="020F0502020204030204" pitchFamily="34" charset="0"/>
                          <a:ea typeface="+mn-ea"/>
                          <a:cs typeface="Calibri" panose="020F0502020204030204" pitchFamily="34" charset="0"/>
                        </a:rPr>
                        <a:t>F10 - </a:t>
                      </a:r>
                      <a:r>
                        <a:rPr lang="en-US" sz="1500" kern="1200" dirty="0" err="1" smtClean="0">
                          <a:solidFill>
                            <a:schemeClr val="dk1"/>
                          </a:solidFill>
                          <a:effectLst/>
                          <a:latin typeface="Calibri" panose="020F0502020204030204" pitchFamily="34" charset="0"/>
                          <a:ea typeface="+mn-ea"/>
                          <a:cs typeface="Calibri" panose="020F0502020204030204" pitchFamily="34" charset="0"/>
                        </a:rPr>
                        <a:t>Sàn</a:t>
                      </a:r>
                      <a:r>
                        <a:rPr lang="en-US" sz="1500" kern="1200" baseline="0" dirty="0" smtClean="0">
                          <a:solidFill>
                            <a:schemeClr val="dk1"/>
                          </a:solidFill>
                          <a:effectLst/>
                          <a:latin typeface="Calibri" panose="020F0502020204030204" pitchFamily="34" charset="0"/>
                          <a:ea typeface="+mn-ea"/>
                          <a:cs typeface="Calibri" panose="020F0502020204030204" pitchFamily="34" charset="0"/>
                        </a:rPr>
                        <a:t> BTCT ỨST </a:t>
                      </a:r>
                      <a:r>
                        <a:rPr lang="vi-VN" sz="1500" kern="1200" dirty="0" smtClean="0">
                          <a:solidFill>
                            <a:schemeClr val="dk1"/>
                          </a:solidFill>
                          <a:effectLst/>
                          <a:latin typeface="Calibri" panose="020F0502020204030204" pitchFamily="34" charset="0"/>
                          <a:ea typeface="+mn-ea"/>
                          <a:cs typeface="Calibri" panose="020F0502020204030204" pitchFamily="34" charset="0"/>
                        </a:rPr>
                        <a:t>(cốt liệu gốc silic hoặc đá vôi)</a:t>
                      </a:r>
                      <a:endParaRPr lang="en-US" sz="1500" b="0" kern="120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endParaRPr lang="en-US" sz="1500" i="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189805053"/>
                  </a:ext>
                </a:extLst>
              </a:tr>
              <a:tr h="320040">
                <a:tc>
                  <a:txBody>
                    <a:bodyPr/>
                    <a:lstStyle/>
                    <a:p>
                      <a:endParaRPr lang="vi-VN" sz="1500" dirty="0" smtClean="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500" b="1" kern="1200"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rPr>
                        <a:t>BP</a:t>
                      </a:r>
                      <a:r>
                        <a:rPr lang="en-US" sz="1500" b="1" kern="1200" baseline="0"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500" b="1" kern="1200" baseline="0" dirty="0" err="1" smtClean="0">
                          <a:solidFill>
                            <a:schemeClr val="tx1"/>
                          </a:solidFill>
                          <a:effectLst/>
                          <a:latin typeface="Calibri" panose="020F0502020204030204" pitchFamily="34" charset="0"/>
                          <a:ea typeface="Calibri" panose="020F0502020204030204" pitchFamily="34" charset="0"/>
                          <a:cs typeface="Calibri" panose="020F0502020204030204" pitchFamily="34" charset="0"/>
                        </a:rPr>
                        <a:t>lắp</a:t>
                      </a:r>
                      <a:r>
                        <a:rPr lang="en-US" sz="1500" b="1" kern="1200" baseline="0"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500" b="1" kern="1200" baseline="0" dirty="0" err="1" smtClean="0">
                          <a:solidFill>
                            <a:schemeClr val="tx1"/>
                          </a:solidFill>
                          <a:effectLst/>
                          <a:latin typeface="Calibri" panose="020F0502020204030204" pitchFamily="34" charset="0"/>
                          <a:ea typeface="Calibri" panose="020F0502020204030204" pitchFamily="34" charset="0"/>
                          <a:cs typeface="Calibri" panose="020F0502020204030204" pitchFamily="34" charset="0"/>
                        </a:rPr>
                        <a:t>kính</a:t>
                      </a:r>
                      <a:endParaRPr lang="en-US" sz="1500" b="1" kern="1200"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1500" b="1" kern="1200" dirty="0" smtClean="0">
                          <a:solidFill>
                            <a:schemeClr val="dk1"/>
                          </a:solidFill>
                          <a:effectLst/>
                          <a:latin typeface="Calibri" panose="020F0502020204030204" pitchFamily="34" charset="0"/>
                          <a:ea typeface="+mn-ea"/>
                          <a:cs typeface="Calibri" panose="020F0502020204030204" pitchFamily="34" charset="0"/>
                        </a:rPr>
                        <a:t>Bảng F.</a:t>
                      </a:r>
                      <a:r>
                        <a:rPr lang="en-US" sz="1500" b="1" kern="1200" dirty="0" smtClean="0">
                          <a:solidFill>
                            <a:schemeClr val="dk1"/>
                          </a:solidFill>
                          <a:effectLst/>
                          <a:latin typeface="Calibri" panose="020F0502020204030204" pitchFamily="34" charset="0"/>
                          <a:ea typeface="+mn-ea"/>
                          <a:cs typeface="Calibri" panose="020F0502020204030204" pitchFamily="34" charset="0"/>
                        </a:rPr>
                        <a:t>14</a:t>
                      </a:r>
                      <a:r>
                        <a:rPr lang="vi-VN" sz="1500" kern="1200" dirty="0" smtClean="0">
                          <a:solidFill>
                            <a:schemeClr val="dk1"/>
                          </a:solidFill>
                          <a:effectLst/>
                          <a:latin typeface="Calibri" panose="020F0502020204030204" pitchFamily="34" charset="0"/>
                          <a:ea typeface="+mn-ea"/>
                          <a:cs typeface="Calibri" panose="020F0502020204030204" pitchFamily="34" charset="0"/>
                        </a:rPr>
                        <a:t> - Bộ phận lắp kính</a:t>
                      </a:r>
                      <a:endParaRPr lang="en-US" sz="1500" b="0" kern="120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500" b="1" kern="1200" dirty="0" err="1" smtClean="0">
                          <a:solidFill>
                            <a:srgbClr val="FF0000"/>
                          </a:solidFill>
                          <a:effectLst/>
                          <a:latin typeface="Calibri" panose="020F0502020204030204" pitchFamily="34" charset="0"/>
                          <a:ea typeface="+mn-ea"/>
                          <a:cs typeface="Calibri" panose="020F0502020204030204" pitchFamily="34" charset="0"/>
                        </a:rPr>
                        <a:t>Không</a:t>
                      </a:r>
                      <a:r>
                        <a:rPr lang="en-US" sz="1500" b="1" kern="1200" baseline="0" dirty="0" smtClean="0">
                          <a:solidFill>
                            <a:srgbClr val="FF0000"/>
                          </a:solidFill>
                          <a:effectLst/>
                          <a:latin typeface="Calibri" panose="020F0502020204030204" pitchFamily="34" charset="0"/>
                          <a:ea typeface="+mn-ea"/>
                          <a:cs typeface="Calibri" panose="020F0502020204030204" pitchFamily="34" charset="0"/>
                        </a:rPr>
                        <a:t> </a:t>
                      </a:r>
                      <a:r>
                        <a:rPr lang="en-US" sz="1500" b="1" kern="1200" baseline="0" dirty="0" err="1" smtClean="0">
                          <a:solidFill>
                            <a:srgbClr val="FF0000"/>
                          </a:solidFill>
                          <a:effectLst/>
                          <a:latin typeface="Calibri" panose="020F0502020204030204" pitchFamily="34" charset="0"/>
                          <a:ea typeface="+mn-ea"/>
                          <a:cs typeface="Calibri" panose="020F0502020204030204" pitchFamily="34" charset="0"/>
                        </a:rPr>
                        <a:t>có</a:t>
                      </a:r>
                      <a:endParaRPr lang="en-US" sz="1500" b="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500" i="1" dirty="0" err="1" smtClean="0">
                          <a:latin typeface="Calibri" panose="020F0502020204030204" pitchFamily="34" charset="0"/>
                          <a:ea typeface="Calibri" panose="020F0502020204030204" pitchFamily="34" charset="0"/>
                          <a:cs typeface="Calibri" panose="020F0502020204030204" pitchFamily="34" charset="0"/>
                        </a:rPr>
                        <a:t>Bỏ</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ea typeface="Calibri" panose="020F0502020204030204" pitchFamily="34" charset="0"/>
                          <a:cs typeface="Calibri" panose="020F0502020204030204" pitchFamily="34" charset="0"/>
                        </a:rPr>
                        <a:t>quy</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ea typeface="Calibri" panose="020F0502020204030204" pitchFamily="34" charset="0"/>
                          <a:cs typeface="Calibri" panose="020F0502020204030204" pitchFamily="34" charset="0"/>
                        </a:rPr>
                        <a:t>định</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ea typeface="Calibri" panose="020F0502020204030204" pitchFamily="34" charset="0"/>
                          <a:cs typeface="Calibri" panose="020F0502020204030204" pitchFamily="34" charset="0"/>
                        </a:rPr>
                        <a:t>cho</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ea typeface="Calibri" panose="020F0502020204030204" pitchFamily="34" charset="0"/>
                          <a:cs typeface="Calibri" panose="020F0502020204030204" pitchFamily="34" charset="0"/>
                        </a:rPr>
                        <a:t>phần</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ea typeface="Calibri" panose="020F0502020204030204" pitchFamily="34" charset="0"/>
                          <a:cs typeface="Calibri" panose="020F0502020204030204" pitchFamily="34" charset="0"/>
                        </a:rPr>
                        <a:t>này</a:t>
                      </a:r>
                      <a:endParaRPr lang="en-US" sz="1500" i="1" dirty="0" smtClean="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015867703"/>
                  </a:ext>
                </a:extLst>
              </a:tr>
            </a:tbl>
          </a:graphicData>
        </a:graphic>
      </p:graphicFrame>
    </p:spTree>
    <p:extLst>
      <p:ext uri="{BB962C8B-B14F-4D97-AF65-F5344CB8AC3E}">
        <p14:creationId xmlns:p14="http://schemas.microsoft.com/office/powerpoint/2010/main" val="129429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630240"/>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008873240"/>
              </p:ext>
            </p:extLst>
          </p:nvPr>
        </p:nvGraphicFramePr>
        <p:xfrm>
          <a:off x="-994" y="1362203"/>
          <a:ext cx="9241473" cy="5320172"/>
        </p:xfrm>
        <a:graphic>
          <a:graphicData uri="http://schemas.openxmlformats.org/drawingml/2006/table">
            <a:tbl>
              <a:tblPr firstRow="1" bandRow="1">
                <a:tableStyleId>{5C22544A-7EE6-4342-B048-85BDC9FD1C3A}</a:tableStyleId>
              </a:tblPr>
              <a:tblGrid>
                <a:gridCol w="586668">
                  <a:extLst>
                    <a:ext uri="{9D8B030D-6E8A-4147-A177-3AD203B41FA5}">
                      <a16:colId xmlns:a16="http://schemas.microsoft.com/office/drawing/2014/main" val="1411077708"/>
                    </a:ext>
                  </a:extLst>
                </a:gridCol>
                <a:gridCol w="116840">
                  <a:extLst>
                    <a:ext uri="{9D8B030D-6E8A-4147-A177-3AD203B41FA5}">
                      <a16:colId xmlns:a16="http://schemas.microsoft.com/office/drawing/2014/main" val="994624152"/>
                    </a:ext>
                  </a:extLst>
                </a:gridCol>
                <a:gridCol w="918960">
                  <a:extLst>
                    <a:ext uri="{9D8B030D-6E8A-4147-A177-3AD203B41FA5}">
                      <a16:colId xmlns:a16="http://schemas.microsoft.com/office/drawing/2014/main" val="650951605"/>
                    </a:ext>
                  </a:extLst>
                </a:gridCol>
                <a:gridCol w="116840">
                  <a:extLst>
                    <a:ext uri="{9D8B030D-6E8A-4147-A177-3AD203B41FA5}">
                      <a16:colId xmlns:a16="http://schemas.microsoft.com/office/drawing/2014/main" val="3504864650"/>
                    </a:ext>
                  </a:extLst>
                </a:gridCol>
                <a:gridCol w="2914116">
                  <a:extLst>
                    <a:ext uri="{9D8B030D-6E8A-4147-A177-3AD203B41FA5}">
                      <a16:colId xmlns:a16="http://schemas.microsoft.com/office/drawing/2014/main" val="1678392798"/>
                    </a:ext>
                  </a:extLst>
                </a:gridCol>
                <a:gridCol w="116840">
                  <a:extLst>
                    <a:ext uri="{9D8B030D-6E8A-4147-A177-3AD203B41FA5}">
                      <a16:colId xmlns:a16="http://schemas.microsoft.com/office/drawing/2014/main" val="94274692"/>
                    </a:ext>
                  </a:extLst>
                </a:gridCol>
                <a:gridCol w="2843522">
                  <a:extLst>
                    <a:ext uri="{9D8B030D-6E8A-4147-A177-3AD203B41FA5}">
                      <a16:colId xmlns:a16="http://schemas.microsoft.com/office/drawing/2014/main" val="1510599158"/>
                    </a:ext>
                  </a:extLst>
                </a:gridCol>
                <a:gridCol w="1627687">
                  <a:extLst>
                    <a:ext uri="{9D8B030D-6E8A-4147-A177-3AD203B41FA5}">
                      <a16:colId xmlns:a16="http://schemas.microsoft.com/office/drawing/2014/main" val="1020005407"/>
                    </a:ext>
                  </a:extLst>
                </a:gridCol>
              </a:tblGrid>
              <a:tr h="519572">
                <a:tc>
                  <a:txBody>
                    <a:bodyPr/>
                    <a:lstStyle/>
                    <a:p>
                      <a:pPr algn="ctr"/>
                      <a:r>
                        <a:rPr lang="en-US" sz="1500" dirty="0" err="1" smtClean="0"/>
                        <a:t>Điều</a:t>
                      </a:r>
                      <a:endParaRPr lang="en-US" sz="1500" dirty="0"/>
                    </a:p>
                  </a:txBody>
                  <a:tcPr/>
                </a:tc>
                <a:tc gridSpan="2">
                  <a:txBody>
                    <a:bodyPr/>
                    <a:lstStyle/>
                    <a:p>
                      <a:endParaRPr lang="en-US"/>
                    </a:p>
                  </a:txBody>
                  <a:tcPr/>
                </a:tc>
                <a:tc hMerge="1">
                  <a:txBody>
                    <a:bodyPr/>
                    <a:lstStyle/>
                    <a:p>
                      <a:endParaRPr 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hMerge="1">
                  <a:txBody>
                    <a:bodyPr/>
                    <a:lstStyle/>
                    <a:p>
                      <a:endParaRPr 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06:2022/BXD</a:t>
                      </a:r>
                    </a:p>
                  </a:txBody>
                  <a:tcPr/>
                </a:tc>
                <a:tc hMerge="1">
                  <a:txBody>
                    <a:bodyPr/>
                    <a:lstStyle/>
                    <a:p>
                      <a:endParaRPr lang="en-US"/>
                    </a:p>
                  </a:txBody>
                  <a:tcPr/>
                </a:tc>
                <a:tc>
                  <a:txBody>
                    <a:bodyPr/>
                    <a:lstStyle/>
                    <a:p>
                      <a:pPr algn="ctr"/>
                      <a:r>
                        <a:rPr lang="en-US" sz="1500" dirty="0" err="1" smtClean="0"/>
                        <a:t>Ghi</a:t>
                      </a:r>
                      <a:r>
                        <a:rPr lang="en-US" sz="1500" dirty="0" smtClean="0"/>
                        <a:t> </a:t>
                      </a:r>
                      <a:r>
                        <a:rPr lang="en-US" sz="1500" dirty="0" err="1" smtClean="0"/>
                        <a:t>chú</a:t>
                      </a:r>
                      <a:endParaRPr lang="en-US" sz="1500" dirty="0"/>
                    </a:p>
                  </a:txBody>
                  <a:tcPr/>
                </a:tc>
                <a:extLst>
                  <a:ext uri="{0D108BD9-81ED-4DB2-BD59-A6C34878D82A}">
                    <a16:rowId xmlns:a16="http://schemas.microsoft.com/office/drawing/2014/main" val="2393609304"/>
                  </a:ext>
                </a:extLst>
              </a:tr>
              <a:tr h="320040">
                <a:tc gridSpan="8">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500" b="1" dirty="0" smtClean="0">
                          <a:latin typeface="Calibri" panose="020F0502020204030204" pitchFamily="34" charset="0"/>
                          <a:ea typeface="Calibri" panose="020F0502020204030204" pitchFamily="34" charset="0"/>
                          <a:cs typeface="Calibri" panose="020F0502020204030204" pitchFamily="34" charset="0"/>
                        </a:rPr>
                        <a:t>PHỤ LỤC </a:t>
                      </a:r>
                      <a:r>
                        <a:rPr lang="en-US" sz="1500" b="1" dirty="0" smtClean="0">
                          <a:latin typeface="Calibri" panose="020F0502020204030204" pitchFamily="34" charset="0"/>
                          <a:ea typeface="Calibri" panose="020F0502020204030204" pitchFamily="34" charset="0"/>
                          <a:cs typeface="Calibri" panose="020F0502020204030204" pitchFamily="34" charset="0"/>
                        </a:rPr>
                        <a:t>H:</a:t>
                      </a:r>
                      <a:r>
                        <a:rPr lang="vi-VN" sz="1500" b="1" dirty="0" smtClean="0">
                          <a:latin typeface="Calibri" panose="020F0502020204030204" pitchFamily="34" charset="0"/>
                          <a:ea typeface="Calibri" panose="020F0502020204030204" pitchFamily="34" charset="0"/>
                          <a:cs typeface="Calibri" panose="020F0502020204030204" pitchFamily="34" charset="0"/>
                        </a:rPr>
                        <a:t> </a:t>
                      </a:r>
                      <a:r>
                        <a:rPr lang="en-US" sz="1500" b="1" i="0" u="none" strike="noStrike"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BẬC</a:t>
                      </a:r>
                      <a:r>
                        <a:rPr lang="en-US" sz="1500" b="1" i="0" u="none" strike="noStrike" kern="1200" baseline="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CHỊU LỬA VÀ CÁC YÊU CẦU BẢO ĐẢM AN TOÀN CHÁY CHO NHÀ, CÔNG TRÌNH VÀ KHOANG CHÁY </a:t>
                      </a:r>
                      <a:endParaRPr lang="en-US" sz="1500" b="1" dirty="0" smtClean="0">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1500" b="1" kern="1200"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en-US"/>
                    </a:p>
                  </a:txBody>
                  <a:tcPr/>
                </a:tc>
                <a:tc hMerge="1">
                  <a:txBody>
                    <a:bodyPr/>
                    <a:lstStyle/>
                    <a:p>
                      <a:endParaRPr lang="en-US" sz="1500" b="0" kern="120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en-US"/>
                    </a:p>
                  </a:txBody>
                  <a:tcPr/>
                </a:tc>
                <a:tc hMerge="1">
                  <a:txBody>
                    <a:bodyPr/>
                    <a:lstStyle/>
                    <a:p>
                      <a:endParaRPr lang="en-US" sz="1500" b="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en-US"/>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500" i="1" dirty="0" smtClean="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3"/>
                  </a:ext>
                </a:extLst>
              </a:tr>
              <a:tr h="320040">
                <a:tc gridSpan="2">
                  <a:txBody>
                    <a:bodyPr/>
                    <a:lstStyle/>
                    <a:p>
                      <a:r>
                        <a:rPr lang="en-US" sz="1500" dirty="0" smtClean="0">
                          <a:latin typeface="Calibri" panose="020F0502020204030204" pitchFamily="34" charset="0"/>
                          <a:ea typeface="Calibri" panose="020F0502020204030204" pitchFamily="34" charset="0"/>
                          <a:cs typeface="Calibri" panose="020F0502020204030204" pitchFamily="34" charset="0"/>
                        </a:rPr>
                        <a:t>H.1</a:t>
                      </a:r>
                      <a:endParaRPr lang="vi-VN" sz="1500" dirty="0" smtClean="0">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pPr algn="just"/>
                      <a:endParaRPr lang="en-US" sz="1500" b="0" dirty="0">
                        <a:latin typeface="Calibri" panose="020F0502020204030204" pitchFamily="34" charset="0"/>
                        <a:ea typeface="Calibri" panose="020F0502020204030204" pitchFamily="34" charset="0"/>
                        <a:cs typeface="Calibri" panose="020F0502020204030204" pitchFamily="34" charset="0"/>
                      </a:endParaRPr>
                    </a:p>
                  </a:txBody>
                  <a:tcPr/>
                </a:tc>
                <a:tc gridSpan="2">
                  <a:txBody>
                    <a:bodyPr/>
                    <a:lstStyle/>
                    <a:p>
                      <a:pPr algn="just"/>
                      <a:r>
                        <a:rPr lang="en-US" sz="1500" b="1" kern="1200" dirty="0" err="1" smtClean="0">
                          <a:solidFill>
                            <a:schemeClr val="dk1"/>
                          </a:solidFill>
                          <a:effectLst/>
                          <a:latin typeface="Calibri" panose="020F0502020204030204" pitchFamily="34" charset="0"/>
                          <a:ea typeface="+mn-ea"/>
                          <a:cs typeface="Calibri" panose="020F0502020204030204" pitchFamily="34" charset="0"/>
                        </a:rPr>
                        <a:t>Nhà</a:t>
                      </a:r>
                      <a:r>
                        <a:rPr lang="en-US" sz="1500" b="1" kern="1200" baseline="0" dirty="0" smtClean="0">
                          <a:solidFill>
                            <a:schemeClr val="dk1"/>
                          </a:solidFill>
                          <a:effectLst/>
                          <a:latin typeface="Calibri" panose="020F0502020204030204" pitchFamily="34" charset="0"/>
                          <a:ea typeface="+mn-ea"/>
                          <a:cs typeface="Calibri" panose="020F0502020204030204" pitchFamily="34" charset="0"/>
                        </a:rPr>
                        <a:t> ở </a:t>
                      </a:r>
                      <a:r>
                        <a:rPr lang="en-US" sz="1500" b="1" kern="1200" baseline="0" dirty="0" err="1" smtClean="0">
                          <a:solidFill>
                            <a:schemeClr val="dk1"/>
                          </a:solidFill>
                          <a:effectLst/>
                          <a:latin typeface="Calibri" panose="020F0502020204030204" pitchFamily="34" charset="0"/>
                          <a:ea typeface="+mn-ea"/>
                          <a:cs typeface="Calibri" panose="020F0502020204030204" pitchFamily="34" charset="0"/>
                        </a:rPr>
                        <a:t>và</a:t>
                      </a:r>
                      <a:r>
                        <a:rPr lang="en-US" sz="1500" b="1" kern="1200" baseline="0" dirty="0" smtClean="0">
                          <a:solidFill>
                            <a:schemeClr val="dk1"/>
                          </a:solidFill>
                          <a:effectLst/>
                          <a:latin typeface="Calibri" panose="020F0502020204030204" pitchFamily="34" charset="0"/>
                          <a:ea typeface="+mn-ea"/>
                          <a:cs typeface="Calibri" panose="020F0502020204030204" pitchFamily="34" charset="0"/>
                        </a:rPr>
                        <a:t> KTX </a:t>
                      </a:r>
                      <a:r>
                        <a:rPr lang="en-US" sz="1500" b="1" kern="1200" baseline="0" dirty="0" err="1" smtClean="0">
                          <a:solidFill>
                            <a:schemeClr val="dk1"/>
                          </a:solidFill>
                          <a:effectLst/>
                          <a:latin typeface="Calibri" panose="020F0502020204030204" pitchFamily="34" charset="0"/>
                          <a:ea typeface="+mn-ea"/>
                          <a:cs typeface="Calibri" panose="020F0502020204030204" pitchFamily="34" charset="0"/>
                        </a:rPr>
                        <a:t>kiểu</a:t>
                      </a:r>
                      <a:r>
                        <a:rPr lang="en-US" sz="1500" b="1"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baseline="0" dirty="0" err="1" smtClean="0">
                          <a:solidFill>
                            <a:schemeClr val="dk1"/>
                          </a:solidFill>
                          <a:effectLst/>
                          <a:latin typeface="Calibri" panose="020F0502020204030204" pitchFamily="34" charset="0"/>
                          <a:ea typeface="+mn-ea"/>
                          <a:cs typeface="Calibri" panose="020F0502020204030204" pitchFamily="34" charset="0"/>
                        </a:rPr>
                        <a:t>căn</a:t>
                      </a:r>
                      <a:r>
                        <a:rPr lang="en-US" sz="1500" b="1"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baseline="0" dirty="0" err="1" smtClean="0">
                          <a:solidFill>
                            <a:schemeClr val="dk1"/>
                          </a:solidFill>
                          <a:effectLst/>
                          <a:latin typeface="Calibri" panose="020F0502020204030204" pitchFamily="34" charset="0"/>
                          <a:ea typeface="+mn-ea"/>
                          <a:cs typeface="Calibri" panose="020F0502020204030204" pitchFamily="34" charset="0"/>
                        </a:rPr>
                        <a:t>hộ</a:t>
                      </a:r>
                      <a:endParaRPr lang="en-US" sz="1500" b="0" dirty="0">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en-US" sz="1500" b="0" kern="120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endParaRPr>
                    </a:p>
                  </a:txBody>
                  <a:tcPr/>
                </a:tc>
                <a:tc gridSpan="2">
                  <a:txBody>
                    <a:bodyPr/>
                    <a:lstStyle/>
                    <a:p>
                      <a:r>
                        <a:rPr lang="vi-VN" sz="1500" b="1" kern="1200" dirty="0" smtClean="0">
                          <a:solidFill>
                            <a:schemeClr val="dk1"/>
                          </a:solidFill>
                          <a:effectLst/>
                          <a:latin typeface="Calibri" panose="020F0502020204030204" pitchFamily="34" charset="0"/>
                          <a:ea typeface="+mn-ea"/>
                          <a:cs typeface="Calibri" panose="020F0502020204030204" pitchFamily="34" charset="0"/>
                        </a:rPr>
                        <a:t>Bảng </a:t>
                      </a:r>
                      <a:r>
                        <a:rPr lang="en-US" sz="1500" b="1" kern="1200" dirty="0" smtClean="0">
                          <a:solidFill>
                            <a:schemeClr val="dk1"/>
                          </a:solidFill>
                          <a:effectLst/>
                          <a:latin typeface="Calibri" panose="020F0502020204030204" pitchFamily="34" charset="0"/>
                          <a:ea typeface="+mn-ea"/>
                          <a:cs typeface="Calibri" panose="020F0502020204030204" pitchFamily="34" charset="0"/>
                        </a:rPr>
                        <a:t>H</a:t>
                      </a:r>
                      <a:r>
                        <a:rPr lang="vi-VN" sz="1500" b="1" kern="1200" dirty="0" smtClean="0">
                          <a:solidFill>
                            <a:schemeClr val="dk1"/>
                          </a:solidFill>
                          <a:effectLst/>
                          <a:latin typeface="Calibri" panose="020F0502020204030204" pitchFamily="34" charset="0"/>
                          <a:ea typeface="+mn-ea"/>
                          <a:cs typeface="Calibri" panose="020F0502020204030204" pitchFamily="34" charset="0"/>
                        </a:rPr>
                        <a:t>.</a:t>
                      </a:r>
                      <a:r>
                        <a:rPr lang="en-US" sz="1500" b="1" kern="1200" dirty="0" smtClean="0">
                          <a:solidFill>
                            <a:schemeClr val="dk1"/>
                          </a:solidFill>
                          <a:effectLst/>
                          <a:latin typeface="Calibri" panose="020F0502020204030204" pitchFamily="34" charset="0"/>
                          <a:ea typeface="+mn-ea"/>
                          <a:cs typeface="Calibri" panose="020F0502020204030204" pitchFamily="34" charset="0"/>
                        </a:rPr>
                        <a:t>1</a:t>
                      </a:r>
                      <a:r>
                        <a:rPr lang="vi-VN" sz="1500" kern="1200" dirty="0" smtClean="0">
                          <a:solidFill>
                            <a:schemeClr val="dk1"/>
                          </a:solidFill>
                          <a:effectLst/>
                          <a:latin typeface="Calibri" panose="020F0502020204030204" pitchFamily="34" charset="0"/>
                          <a:ea typeface="+mn-ea"/>
                          <a:cs typeface="Calibri" panose="020F0502020204030204" pitchFamily="34" charset="0"/>
                        </a:rPr>
                        <a:t> – Diện tích khoang cháy và chiều cao PCCC cho phép lớn nhất của nhà chung cư</a:t>
                      </a:r>
                      <a:endParaRPr lang="en-US" sz="1500" kern="1200" dirty="0" smtClean="0">
                        <a:solidFill>
                          <a:schemeClr val="dk1"/>
                        </a:solidFill>
                        <a:effectLst/>
                        <a:latin typeface="Calibri" panose="020F0502020204030204" pitchFamily="34" charset="0"/>
                        <a:ea typeface="+mn-ea"/>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500" b="1" kern="1200" dirty="0" err="1" smtClean="0">
                          <a:solidFill>
                            <a:schemeClr val="dk1"/>
                          </a:solidFill>
                          <a:effectLst/>
                          <a:latin typeface="Calibri" panose="020F0502020204030204" pitchFamily="34" charset="0"/>
                          <a:ea typeface="+mn-ea"/>
                          <a:cs typeface="Calibri" panose="020F0502020204030204" pitchFamily="34" charset="0"/>
                        </a:rPr>
                        <a:t>Bảng</a:t>
                      </a:r>
                      <a:r>
                        <a:rPr lang="en-US" sz="1500" b="1" kern="1200" dirty="0" smtClean="0">
                          <a:solidFill>
                            <a:schemeClr val="dk1"/>
                          </a:solidFill>
                          <a:effectLst/>
                          <a:latin typeface="Calibri" panose="020F0502020204030204" pitchFamily="34" charset="0"/>
                          <a:ea typeface="+mn-ea"/>
                          <a:cs typeface="Calibri" panose="020F0502020204030204" pitchFamily="34" charset="0"/>
                        </a:rPr>
                        <a:t> H.2</a:t>
                      </a:r>
                      <a:r>
                        <a:rPr lang="en-US" sz="1500" b="0" kern="1200" dirty="0" smtClean="0">
                          <a:solidFill>
                            <a:schemeClr val="dk1"/>
                          </a:solidFill>
                          <a:effectLst/>
                          <a:latin typeface="Calibri" panose="020F0502020204030204" pitchFamily="34" charset="0"/>
                          <a:ea typeface="+mn-ea"/>
                          <a:cs typeface="Calibri" panose="020F0502020204030204" pitchFamily="34" charset="0"/>
                        </a:rPr>
                        <a:t> – </a:t>
                      </a:r>
                      <a:r>
                        <a:rPr lang="vi-VN" sz="1500" kern="1200" dirty="0" smtClean="0">
                          <a:solidFill>
                            <a:schemeClr val="dk1"/>
                          </a:solidFill>
                          <a:effectLst/>
                          <a:latin typeface="Calibri" panose="020F0502020204030204" pitchFamily="34" charset="0"/>
                          <a:ea typeface="+mn-ea"/>
                          <a:cs typeface="Calibri" panose="020F0502020204030204" pitchFamily="34" charset="0"/>
                        </a:rPr>
                        <a:t>Diện tích khoang cháy cho nhà ký túc xá có dạng hành lang chung</a:t>
                      </a:r>
                      <a:endParaRPr lang="en-US" sz="1500" b="0" kern="120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en-US" sz="1500" b="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vi-VN" sz="1500" b="1" kern="1200" dirty="0" smtClean="0">
                          <a:solidFill>
                            <a:srgbClr val="FF0000"/>
                          </a:solidFill>
                          <a:effectLst/>
                          <a:latin typeface="Calibri" panose="020F0502020204030204" pitchFamily="34" charset="0"/>
                          <a:ea typeface="+mn-ea"/>
                          <a:cs typeface="Calibri" panose="020F0502020204030204" pitchFamily="34" charset="0"/>
                        </a:rPr>
                        <a:t>Bảng </a:t>
                      </a:r>
                      <a:r>
                        <a:rPr lang="en-US" sz="1500" b="1" kern="1200" dirty="0" smtClean="0">
                          <a:solidFill>
                            <a:srgbClr val="FF0000"/>
                          </a:solidFill>
                          <a:effectLst/>
                          <a:latin typeface="Calibri" panose="020F0502020204030204" pitchFamily="34" charset="0"/>
                          <a:ea typeface="+mn-ea"/>
                          <a:cs typeface="Calibri" panose="020F0502020204030204" pitchFamily="34" charset="0"/>
                        </a:rPr>
                        <a:t>H</a:t>
                      </a:r>
                      <a:r>
                        <a:rPr lang="vi-VN" sz="1500" b="1" kern="1200" dirty="0" smtClean="0">
                          <a:solidFill>
                            <a:srgbClr val="FF0000"/>
                          </a:solidFill>
                          <a:effectLst/>
                          <a:latin typeface="Calibri" panose="020F0502020204030204" pitchFamily="34" charset="0"/>
                          <a:ea typeface="+mn-ea"/>
                          <a:cs typeface="Calibri" panose="020F0502020204030204" pitchFamily="34" charset="0"/>
                        </a:rPr>
                        <a:t>.</a:t>
                      </a:r>
                      <a:r>
                        <a:rPr lang="en-US" sz="1500" b="1" kern="1200" dirty="0" smtClean="0">
                          <a:solidFill>
                            <a:srgbClr val="FF0000"/>
                          </a:solidFill>
                          <a:effectLst/>
                          <a:latin typeface="Calibri" panose="020F0502020204030204" pitchFamily="34" charset="0"/>
                          <a:ea typeface="+mn-ea"/>
                          <a:cs typeface="Calibri" panose="020F0502020204030204" pitchFamily="34" charset="0"/>
                        </a:rPr>
                        <a:t>1</a:t>
                      </a:r>
                      <a:r>
                        <a:rPr lang="vi-VN" sz="1500" kern="1200" dirty="0" smtClean="0">
                          <a:solidFill>
                            <a:srgbClr val="FF0000"/>
                          </a:solidFill>
                          <a:effectLst/>
                          <a:latin typeface="Calibri" panose="020F0502020204030204" pitchFamily="34" charset="0"/>
                          <a:ea typeface="+mn-ea"/>
                          <a:cs typeface="Calibri" panose="020F0502020204030204" pitchFamily="34" charset="0"/>
                        </a:rPr>
                        <a:t> – Nhà ở và ký túc xá kiểu căn hộ</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p>
                      <a:r>
                        <a:rPr lang="en-US" sz="1500" b="0" kern="1200" dirty="0" err="1" smtClean="0">
                          <a:solidFill>
                            <a:srgbClr val="FF0000"/>
                          </a:solidFill>
                          <a:effectLst/>
                          <a:latin typeface="Calibri" panose="020F0502020204030204" pitchFamily="34" charset="0"/>
                          <a:ea typeface="+mn-ea"/>
                          <a:cs typeface="Calibri" panose="020F0502020204030204" pitchFamily="34" charset="0"/>
                        </a:rPr>
                        <a:t>Gom</a:t>
                      </a:r>
                      <a:r>
                        <a:rPr lang="en-US" sz="1500" b="0" kern="1200" dirty="0" smtClean="0">
                          <a:solidFill>
                            <a:srgbClr val="FF0000"/>
                          </a:solidFill>
                          <a:effectLst/>
                          <a:latin typeface="Calibri" panose="020F0502020204030204" pitchFamily="34" charset="0"/>
                          <a:ea typeface="+mn-ea"/>
                          <a:cs typeface="Calibri" panose="020F0502020204030204" pitchFamily="34" charset="0"/>
                        </a:rPr>
                        <a:t> </a:t>
                      </a:r>
                      <a:r>
                        <a:rPr lang="en-US" sz="1500" b="0" kern="1200" dirty="0" err="1" smtClean="0">
                          <a:solidFill>
                            <a:srgbClr val="FF0000"/>
                          </a:solidFill>
                          <a:effectLst/>
                          <a:latin typeface="Calibri" panose="020F0502020204030204" pitchFamily="34" charset="0"/>
                          <a:ea typeface="+mn-ea"/>
                          <a:cs typeface="Calibri" panose="020F0502020204030204" pitchFamily="34" charset="0"/>
                        </a:rPr>
                        <a:t>lại</a:t>
                      </a:r>
                      <a:r>
                        <a:rPr lang="en-US" sz="1500" b="0" kern="1200" baseline="0" dirty="0" smtClean="0">
                          <a:solidFill>
                            <a:srgbClr val="FF0000"/>
                          </a:solidFill>
                          <a:effectLst/>
                          <a:latin typeface="Calibri" panose="020F0502020204030204" pitchFamily="34" charset="0"/>
                          <a:ea typeface="+mn-ea"/>
                          <a:cs typeface="Calibri" panose="020F0502020204030204" pitchFamily="34" charset="0"/>
                        </a:rPr>
                        <a:t> </a:t>
                      </a:r>
                      <a:r>
                        <a:rPr lang="en-US" sz="1500" b="0" kern="1200" baseline="0" dirty="0" err="1" smtClean="0">
                          <a:solidFill>
                            <a:srgbClr val="FF0000"/>
                          </a:solidFill>
                          <a:effectLst/>
                          <a:latin typeface="Calibri" panose="020F0502020204030204" pitchFamily="34" charset="0"/>
                          <a:ea typeface="+mn-ea"/>
                          <a:cs typeface="Calibri" panose="020F0502020204030204" pitchFamily="34" charset="0"/>
                        </a:rPr>
                        <a:t>và</a:t>
                      </a:r>
                      <a:r>
                        <a:rPr lang="en-US" sz="1500" b="0" kern="1200" baseline="0" dirty="0" smtClean="0">
                          <a:solidFill>
                            <a:srgbClr val="FF0000"/>
                          </a:solidFill>
                          <a:effectLst/>
                          <a:latin typeface="Calibri" panose="020F0502020204030204" pitchFamily="34" charset="0"/>
                          <a:ea typeface="+mn-ea"/>
                          <a:cs typeface="Calibri" panose="020F0502020204030204" pitchFamily="34" charset="0"/>
                        </a:rPr>
                        <a:t> </a:t>
                      </a:r>
                      <a:r>
                        <a:rPr lang="en-US" sz="1500" b="0" kern="1200" baseline="0" dirty="0" err="1" smtClean="0">
                          <a:solidFill>
                            <a:srgbClr val="FF0000"/>
                          </a:solidFill>
                          <a:effectLst/>
                          <a:latin typeface="Calibri" panose="020F0502020204030204" pitchFamily="34" charset="0"/>
                          <a:ea typeface="+mn-ea"/>
                          <a:cs typeface="Calibri" panose="020F0502020204030204" pitchFamily="34" charset="0"/>
                        </a:rPr>
                        <a:t>đ</a:t>
                      </a:r>
                      <a:r>
                        <a:rPr lang="en-US" sz="1500" b="0" kern="1200" dirty="0" err="1" smtClean="0">
                          <a:solidFill>
                            <a:srgbClr val="FF0000"/>
                          </a:solidFill>
                          <a:effectLst/>
                          <a:latin typeface="Calibri" panose="020F0502020204030204" pitchFamily="34" charset="0"/>
                          <a:ea typeface="+mn-ea"/>
                          <a:cs typeface="Calibri" panose="020F0502020204030204" pitchFamily="34" charset="0"/>
                        </a:rPr>
                        <a:t>iều</a:t>
                      </a:r>
                      <a:r>
                        <a:rPr lang="en-US" sz="1500" b="0" kern="1200" baseline="0" dirty="0" smtClean="0">
                          <a:solidFill>
                            <a:srgbClr val="FF0000"/>
                          </a:solidFill>
                          <a:effectLst/>
                          <a:latin typeface="Calibri" panose="020F0502020204030204" pitchFamily="34" charset="0"/>
                          <a:ea typeface="+mn-ea"/>
                          <a:cs typeface="Calibri" panose="020F0502020204030204" pitchFamily="34" charset="0"/>
                        </a:rPr>
                        <a:t> </a:t>
                      </a:r>
                      <a:r>
                        <a:rPr lang="en-US" sz="1500" b="0" kern="1200" baseline="0" dirty="0" err="1" smtClean="0">
                          <a:solidFill>
                            <a:srgbClr val="FF0000"/>
                          </a:solidFill>
                          <a:effectLst/>
                          <a:latin typeface="Calibri" panose="020F0502020204030204" pitchFamily="34" charset="0"/>
                          <a:ea typeface="+mn-ea"/>
                          <a:cs typeface="Calibri" panose="020F0502020204030204" pitchFamily="34" charset="0"/>
                        </a:rPr>
                        <a:t>chỉnh</a:t>
                      </a:r>
                      <a:r>
                        <a:rPr lang="en-US" sz="1500" b="0" kern="1200" baseline="0" dirty="0" smtClean="0">
                          <a:solidFill>
                            <a:srgbClr val="FF0000"/>
                          </a:solidFill>
                          <a:effectLst/>
                          <a:latin typeface="Calibri" panose="020F0502020204030204" pitchFamily="34" charset="0"/>
                          <a:ea typeface="+mn-ea"/>
                          <a:cs typeface="Calibri" panose="020F0502020204030204" pitchFamily="34" charset="0"/>
                        </a:rPr>
                        <a:t> </a:t>
                      </a:r>
                      <a:endParaRPr lang="en-US" sz="1500" b="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1500" kern="1200" dirty="0" err="1" smtClean="0">
                          <a:solidFill>
                            <a:srgbClr val="FF0000"/>
                          </a:solidFill>
                          <a:effectLst/>
                          <a:latin typeface="Calibri" panose="020F0502020204030204" pitchFamily="34" charset="0"/>
                          <a:ea typeface="+mn-ea"/>
                          <a:cs typeface="Calibri" panose="020F0502020204030204" pitchFamily="34" charset="0"/>
                        </a:rPr>
                        <a:t>Diện</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tích</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khoang</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cháy</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thay</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đổi</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tăng</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lên</a:t>
                      </a:r>
                      <a:r>
                        <a:rPr lang="en-US" sz="1500" kern="1200" dirty="0" smtClean="0">
                          <a:solidFill>
                            <a:srgbClr val="FF0000"/>
                          </a:solidFill>
                          <a:effectLst/>
                          <a:latin typeface="Calibri" panose="020F0502020204030204" pitchFamily="34" charset="0"/>
                          <a:ea typeface="+mn-ea"/>
                          <a:cs typeface="Calibri" panose="020F0502020204030204" pitchFamily="34" charset="0"/>
                        </a:rPr>
                        <a:t>)</a:t>
                      </a:r>
                      <a:endParaRPr lang="en-US" sz="1500" b="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071036770"/>
                  </a:ext>
                </a:extLst>
              </a:tr>
              <a:tr h="320040">
                <a:tc gridSpan="2">
                  <a:txBody>
                    <a:bodyPr/>
                    <a:lstStyle/>
                    <a:p>
                      <a:r>
                        <a:rPr lang="en-US" sz="1500" dirty="0" smtClean="0">
                          <a:latin typeface="Calibri" panose="020F0502020204030204" pitchFamily="34" charset="0"/>
                          <a:ea typeface="Calibri" panose="020F0502020204030204" pitchFamily="34" charset="0"/>
                          <a:cs typeface="Calibri" panose="020F0502020204030204" pitchFamily="34" charset="0"/>
                        </a:rPr>
                        <a:t>H.2.1</a:t>
                      </a:r>
                      <a:endParaRPr lang="vi-VN" sz="1500" dirty="0" smtClean="0">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pPr algn="just"/>
                      <a:endParaRPr lang="en-US" sz="1500" b="0" dirty="0">
                        <a:latin typeface="Calibri" panose="020F0502020204030204" pitchFamily="34" charset="0"/>
                        <a:ea typeface="Calibri" panose="020F0502020204030204" pitchFamily="34" charset="0"/>
                        <a:cs typeface="Calibri" panose="020F0502020204030204" pitchFamily="34" charset="0"/>
                      </a:endParaRPr>
                    </a:p>
                  </a:txBody>
                  <a:tcPr/>
                </a:tc>
                <a:tc gridSpan="2">
                  <a:txBody>
                    <a:bodyPr/>
                    <a:lstStyle/>
                    <a:p>
                      <a:pPr algn="just"/>
                      <a:r>
                        <a:rPr lang="en-US" sz="1500" b="1" kern="1200" dirty="0" err="1" smtClean="0">
                          <a:solidFill>
                            <a:schemeClr val="dk1"/>
                          </a:solidFill>
                          <a:effectLst/>
                          <a:latin typeface="Calibri" panose="020F0502020204030204" pitchFamily="34" charset="0"/>
                          <a:ea typeface="+mn-ea"/>
                          <a:cs typeface="Calibri" panose="020F0502020204030204" pitchFamily="34" charset="0"/>
                        </a:rPr>
                        <a:t>Nhà</a:t>
                      </a:r>
                      <a:r>
                        <a:rPr lang="en-US" sz="1500" b="1"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baseline="0" dirty="0" err="1" smtClean="0">
                          <a:solidFill>
                            <a:schemeClr val="dk1"/>
                          </a:solidFill>
                          <a:effectLst/>
                          <a:latin typeface="Calibri" panose="020F0502020204030204" pitchFamily="34" charset="0"/>
                          <a:ea typeface="+mn-ea"/>
                          <a:cs typeface="Calibri" panose="020F0502020204030204" pitchFamily="34" charset="0"/>
                        </a:rPr>
                        <a:t>công</a:t>
                      </a:r>
                      <a:r>
                        <a:rPr lang="en-US" sz="1500" b="1" kern="1200" baseline="0" dirty="0" smtClean="0">
                          <a:solidFill>
                            <a:schemeClr val="dk1"/>
                          </a:solidFill>
                          <a:effectLst/>
                          <a:latin typeface="Calibri" panose="020F0502020204030204" pitchFamily="34" charset="0"/>
                          <a:ea typeface="+mn-ea"/>
                          <a:cs typeface="Calibri" panose="020F0502020204030204" pitchFamily="34" charset="0"/>
                        </a:rPr>
                        <a:t> </a:t>
                      </a:r>
                      <a:r>
                        <a:rPr lang="en-US" sz="1500" b="1" kern="1200" baseline="0" dirty="0" err="1" smtClean="0">
                          <a:solidFill>
                            <a:schemeClr val="dk1"/>
                          </a:solidFill>
                          <a:effectLst/>
                          <a:latin typeface="Calibri" panose="020F0502020204030204" pitchFamily="34" charset="0"/>
                          <a:ea typeface="+mn-ea"/>
                          <a:cs typeface="Calibri" panose="020F0502020204030204" pitchFamily="34" charset="0"/>
                        </a:rPr>
                        <a:t>cộng</a:t>
                      </a:r>
                      <a:endParaRPr lang="en-US" sz="1500" b="0" dirty="0">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pPr algn="just"/>
                      <a:endParaRPr lang="en-US" sz="1500" b="0" kern="120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endParaRPr>
                    </a:p>
                  </a:txBody>
                  <a:tcPr/>
                </a:tc>
                <a:tc gridSpan="2">
                  <a:txBody>
                    <a:bodyPr/>
                    <a:lstStyle/>
                    <a:p>
                      <a:pPr algn="just"/>
                      <a:r>
                        <a:rPr lang="en-US" sz="1500" b="1" kern="1200" dirty="0" err="1" smtClean="0">
                          <a:solidFill>
                            <a:schemeClr val="dk1"/>
                          </a:solidFill>
                          <a:effectLst/>
                          <a:latin typeface="Calibri" panose="020F0502020204030204" pitchFamily="34" charset="0"/>
                          <a:ea typeface="+mn-ea"/>
                          <a:cs typeface="Calibri" panose="020F0502020204030204" pitchFamily="34" charset="0"/>
                        </a:rPr>
                        <a:t>Bảng</a:t>
                      </a:r>
                      <a:r>
                        <a:rPr lang="en-US" sz="1500" b="1" kern="1200" dirty="0" smtClean="0">
                          <a:solidFill>
                            <a:schemeClr val="dk1"/>
                          </a:solidFill>
                          <a:effectLst/>
                          <a:latin typeface="Calibri" panose="020F0502020204030204" pitchFamily="34" charset="0"/>
                          <a:ea typeface="+mn-ea"/>
                          <a:cs typeface="Calibri" panose="020F0502020204030204" pitchFamily="34" charset="0"/>
                        </a:rPr>
                        <a:t> H.3</a:t>
                      </a:r>
                      <a:r>
                        <a:rPr lang="en-US" sz="1500" b="0" kern="1200" dirty="0" smtClean="0">
                          <a:solidFill>
                            <a:schemeClr val="dk1"/>
                          </a:solidFill>
                          <a:effectLst/>
                          <a:latin typeface="Calibri" panose="020F0502020204030204" pitchFamily="34" charset="0"/>
                          <a:ea typeface="+mn-ea"/>
                          <a:cs typeface="Calibri" panose="020F0502020204030204" pitchFamily="34" charset="0"/>
                        </a:rPr>
                        <a:t> – </a:t>
                      </a:r>
                      <a:r>
                        <a:rPr lang="vi-VN" sz="1500" kern="1200" dirty="0" smtClean="0">
                          <a:solidFill>
                            <a:schemeClr val="dk1"/>
                          </a:solidFill>
                          <a:effectLst/>
                          <a:latin typeface="Calibri" panose="020F0502020204030204" pitchFamily="34" charset="0"/>
                          <a:ea typeface="+mn-ea"/>
                          <a:cs typeface="Calibri" panose="020F0502020204030204" pitchFamily="34" charset="0"/>
                        </a:rPr>
                        <a:t>Diện tích cho phép lớn nhất của một tầng trong phạm vi một khoang cháy của một số loại công trình công cộng</a:t>
                      </a:r>
                      <a:endParaRPr lang="en-US" sz="1500" b="0" kern="120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en-US" sz="1500" b="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1500" b="1" kern="1200" dirty="0" err="1" smtClean="0">
                          <a:solidFill>
                            <a:srgbClr val="FF0000"/>
                          </a:solidFill>
                          <a:effectLst/>
                          <a:latin typeface="Calibri" panose="020F0502020204030204" pitchFamily="34" charset="0"/>
                          <a:ea typeface="+mn-ea"/>
                          <a:cs typeface="Calibri" panose="020F0502020204030204" pitchFamily="34" charset="0"/>
                        </a:rPr>
                        <a:t>Bảng</a:t>
                      </a:r>
                      <a:r>
                        <a:rPr lang="en-US" sz="1500" b="1" kern="1200" dirty="0" smtClean="0">
                          <a:solidFill>
                            <a:srgbClr val="FF0000"/>
                          </a:solidFill>
                          <a:effectLst/>
                          <a:latin typeface="Calibri" panose="020F0502020204030204" pitchFamily="34" charset="0"/>
                          <a:ea typeface="+mn-ea"/>
                          <a:cs typeface="Calibri" panose="020F0502020204030204" pitchFamily="34" charset="0"/>
                        </a:rPr>
                        <a:t> H.2</a:t>
                      </a:r>
                      <a:r>
                        <a:rPr lang="en-US" sz="1500" b="0" kern="1200" dirty="0" smtClean="0">
                          <a:solidFill>
                            <a:srgbClr val="FF0000"/>
                          </a:solidFill>
                          <a:effectLst/>
                          <a:latin typeface="Calibri" panose="020F0502020204030204" pitchFamily="34" charset="0"/>
                          <a:ea typeface="+mn-ea"/>
                          <a:cs typeface="Calibri" panose="020F0502020204030204" pitchFamily="34" charset="0"/>
                        </a:rPr>
                        <a:t> – </a:t>
                      </a:r>
                      <a:r>
                        <a:rPr lang="vi-VN" sz="1500" kern="1200" dirty="0" smtClean="0">
                          <a:solidFill>
                            <a:srgbClr val="FF0000"/>
                          </a:solidFill>
                          <a:effectLst/>
                          <a:latin typeface="Calibri" panose="020F0502020204030204" pitchFamily="34" charset="0"/>
                          <a:ea typeface="+mn-ea"/>
                          <a:cs typeface="Calibri" panose="020F0502020204030204" pitchFamily="34" charset="0"/>
                        </a:rPr>
                        <a:t>Nhà công cộng</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p>
                      <a:r>
                        <a:rPr lang="en-US" sz="1500" b="0" kern="1200" dirty="0" err="1" smtClean="0">
                          <a:solidFill>
                            <a:srgbClr val="FF0000"/>
                          </a:solidFill>
                          <a:effectLst/>
                          <a:latin typeface="Calibri" panose="020F0502020204030204" pitchFamily="34" charset="0"/>
                          <a:ea typeface="+mn-ea"/>
                          <a:cs typeface="Calibri" panose="020F0502020204030204" pitchFamily="34" charset="0"/>
                        </a:rPr>
                        <a:t>Điều</a:t>
                      </a:r>
                      <a:r>
                        <a:rPr lang="en-US" sz="1500" b="0" kern="1200" baseline="0" dirty="0" smtClean="0">
                          <a:solidFill>
                            <a:srgbClr val="FF0000"/>
                          </a:solidFill>
                          <a:effectLst/>
                          <a:latin typeface="Calibri" panose="020F0502020204030204" pitchFamily="34" charset="0"/>
                          <a:ea typeface="+mn-ea"/>
                          <a:cs typeface="Calibri" panose="020F0502020204030204" pitchFamily="34" charset="0"/>
                        </a:rPr>
                        <a:t> </a:t>
                      </a:r>
                      <a:r>
                        <a:rPr lang="en-US" sz="1500" b="0" kern="1200" baseline="0" dirty="0" err="1" smtClean="0">
                          <a:solidFill>
                            <a:srgbClr val="FF0000"/>
                          </a:solidFill>
                          <a:effectLst/>
                          <a:latin typeface="Calibri" panose="020F0502020204030204" pitchFamily="34" charset="0"/>
                          <a:ea typeface="+mn-ea"/>
                          <a:cs typeface="Calibri" panose="020F0502020204030204" pitchFamily="34" charset="0"/>
                        </a:rPr>
                        <a:t>chỉnh</a:t>
                      </a:r>
                      <a:endParaRPr lang="en-US" sz="1500" b="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1500" i="1" dirty="0" smtClean="0">
                          <a:latin typeface="Calibri" panose="020F0502020204030204" pitchFamily="34" charset="0"/>
                          <a:ea typeface="Calibri" panose="020F0502020204030204" pitchFamily="34" charset="0"/>
                          <a:cs typeface="Calibri" panose="020F0502020204030204" pitchFamily="34" charset="0"/>
                        </a:rPr>
                        <a:t>B/s </a:t>
                      </a:r>
                      <a:r>
                        <a:rPr lang="en-US" sz="1500" i="1" dirty="0" err="1" smtClean="0">
                          <a:latin typeface="Calibri" panose="020F0502020204030204" pitchFamily="34" charset="0"/>
                          <a:ea typeface="Calibri" panose="020F0502020204030204" pitchFamily="34" charset="0"/>
                          <a:cs typeface="Calibri" panose="020F0502020204030204" pitchFamily="34" charset="0"/>
                        </a:rPr>
                        <a:t>Cấp</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ea typeface="Calibri" panose="020F0502020204030204" pitchFamily="34" charset="0"/>
                          <a:cs typeface="Calibri" panose="020F0502020204030204" pitchFamily="34" charset="0"/>
                        </a:rPr>
                        <a:t>nguy</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ea typeface="Calibri" panose="020F0502020204030204" pitchFamily="34" charset="0"/>
                          <a:cs typeface="Calibri" panose="020F0502020204030204" pitchFamily="34" charset="0"/>
                        </a:rPr>
                        <a:t>hiểm</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ea typeface="Calibri" panose="020F0502020204030204" pitchFamily="34" charset="0"/>
                          <a:cs typeface="Calibri" panose="020F0502020204030204" pitchFamily="34" charset="0"/>
                        </a:rPr>
                        <a:t>cháy</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ea typeface="Calibri" panose="020F0502020204030204" pitchFamily="34" charset="0"/>
                          <a:cs typeface="Calibri" panose="020F0502020204030204" pitchFamily="34" charset="0"/>
                        </a:rPr>
                        <a:t>và</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ea typeface="Calibri" panose="020F0502020204030204" pitchFamily="34" charset="0"/>
                          <a:cs typeface="Calibri" panose="020F0502020204030204" pitchFamily="34" charset="0"/>
                        </a:rPr>
                        <a:t>chiều</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ea typeface="Calibri" panose="020F0502020204030204" pitchFamily="34" charset="0"/>
                          <a:cs typeface="Calibri" panose="020F0502020204030204" pitchFamily="34" charset="0"/>
                        </a:rPr>
                        <a:t>cao</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PCCC </a:t>
                      </a:r>
                      <a:r>
                        <a:rPr lang="en-US" sz="1500" i="1" baseline="0" dirty="0" err="1" smtClean="0">
                          <a:latin typeface="Calibri" panose="020F0502020204030204" pitchFamily="34" charset="0"/>
                          <a:ea typeface="Calibri" panose="020F0502020204030204" pitchFamily="34" charset="0"/>
                          <a:cs typeface="Calibri" panose="020F0502020204030204" pitchFamily="34" charset="0"/>
                        </a:rPr>
                        <a:t>lớn</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ea typeface="Calibri" panose="020F0502020204030204" pitchFamily="34" charset="0"/>
                          <a:cs typeface="Calibri" panose="020F0502020204030204" pitchFamily="34" charset="0"/>
                        </a:rPr>
                        <a:t>nhất</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ea typeface="Calibri" panose="020F0502020204030204" pitchFamily="34" charset="0"/>
                          <a:cs typeface="Calibri" panose="020F0502020204030204" pitchFamily="34" charset="0"/>
                        </a:rPr>
                        <a:t>của</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ea typeface="Calibri" panose="020F0502020204030204" pitchFamily="34" charset="0"/>
                          <a:cs typeface="Calibri" panose="020F0502020204030204" pitchFamily="34" charset="0"/>
                        </a:rPr>
                        <a:t>nhà</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a:t>
                      </a:r>
                      <a:r>
                        <a:rPr lang="en-US" sz="1500" i="1" kern="1200" dirty="0" err="1" smtClean="0">
                          <a:solidFill>
                            <a:schemeClr val="dk1"/>
                          </a:solidFill>
                          <a:effectLst/>
                          <a:latin typeface="Calibri" panose="020F0502020204030204" pitchFamily="34" charset="0"/>
                          <a:ea typeface="+mn-ea"/>
                          <a:cs typeface="Calibri" panose="020F0502020204030204" pitchFamily="34" charset="0"/>
                        </a:rPr>
                        <a:t>Diện</a:t>
                      </a:r>
                      <a:r>
                        <a:rPr lang="en-US" sz="1500" i="1" kern="1200" dirty="0" smtClean="0">
                          <a:solidFill>
                            <a:schemeClr val="dk1"/>
                          </a:solidFill>
                          <a:effectLst/>
                          <a:latin typeface="Calibri" panose="020F0502020204030204" pitchFamily="34" charset="0"/>
                          <a:ea typeface="+mn-ea"/>
                          <a:cs typeface="Calibri" panose="020F0502020204030204" pitchFamily="34" charset="0"/>
                        </a:rPr>
                        <a:t> </a:t>
                      </a:r>
                      <a:r>
                        <a:rPr lang="en-US" sz="1500" i="1" kern="1200" dirty="0" err="1" smtClean="0">
                          <a:solidFill>
                            <a:schemeClr val="dk1"/>
                          </a:solidFill>
                          <a:effectLst/>
                          <a:latin typeface="Calibri" panose="020F0502020204030204" pitchFamily="34" charset="0"/>
                          <a:ea typeface="+mn-ea"/>
                          <a:cs typeface="Calibri" panose="020F0502020204030204" pitchFamily="34" charset="0"/>
                        </a:rPr>
                        <a:t>tích</a:t>
                      </a:r>
                      <a:r>
                        <a:rPr lang="en-US" sz="1500" i="1" kern="1200" dirty="0" smtClean="0">
                          <a:solidFill>
                            <a:schemeClr val="dk1"/>
                          </a:solidFill>
                          <a:effectLst/>
                          <a:latin typeface="Calibri" panose="020F0502020204030204" pitchFamily="34" charset="0"/>
                          <a:ea typeface="+mn-ea"/>
                          <a:cs typeface="Calibri" panose="020F0502020204030204" pitchFamily="34" charset="0"/>
                        </a:rPr>
                        <a:t> </a:t>
                      </a:r>
                      <a:r>
                        <a:rPr lang="en-US" sz="1500" i="1" kern="1200" dirty="0" err="1" smtClean="0">
                          <a:solidFill>
                            <a:schemeClr val="dk1"/>
                          </a:solidFill>
                          <a:effectLst/>
                          <a:latin typeface="Calibri" panose="020F0502020204030204" pitchFamily="34" charset="0"/>
                          <a:ea typeface="+mn-ea"/>
                          <a:cs typeface="Calibri" panose="020F0502020204030204" pitchFamily="34" charset="0"/>
                        </a:rPr>
                        <a:t>khoang</a:t>
                      </a:r>
                      <a:r>
                        <a:rPr lang="en-US" sz="1500" i="1" kern="1200" dirty="0" smtClean="0">
                          <a:solidFill>
                            <a:schemeClr val="dk1"/>
                          </a:solidFill>
                          <a:effectLst/>
                          <a:latin typeface="Calibri" panose="020F0502020204030204" pitchFamily="34" charset="0"/>
                          <a:ea typeface="+mn-ea"/>
                          <a:cs typeface="Calibri" panose="020F0502020204030204" pitchFamily="34" charset="0"/>
                        </a:rPr>
                        <a:t> </a:t>
                      </a:r>
                      <a:r>
                        <a:rPr lang="en-US" sz="1500" i="1" kern="1200" dirty="0" err="1" smtClean="0">
                          <a:solidFill>
                            <a:schemeClr val="dk1"/>
                          </a:solidFill>
                          <a:effectLst/>
                          <a:latin typeface="Calibri" panose="020F0502020204030204" pitchFamily="34" charset="0"/>
                          <a:ea typeface="+mn-ea"/>
                          <a:cs typeface="Calibri" panose="020F0502020204030204" pitchFamily="34" charset="0"/>
                        </a:rPr>
                        <a:t>cháy</a:t>
                      </a:r>
                      <a:r>
                        <a:rPr lang="en-US" sz="1500" i="1" kern="1200" dirty="0" smtClean="0">
                          <a:solidFill>
                            <a:schemeClr val="dk1"/>
                          </a:solidFill>
                          <a:effectLst/>
                          <a:latin typeface="Calibri" panose="020F0502020204030204" pitchFamily="34" charset="0"/>
                          <a:ea typeface="+mn-ea"/>
                          <a:cs typeface="Calibri" panose="020F0502020204030204" pitchFamily="34" charset="0"/>
                        </a:rPr>
                        <a:t> </a:t>
                      </a:r>
                      <a:r>
                        <a:rPr lang="en-US" sz="1500" i="1" kern="1200" dirty="0" err="1" smtClean="0">
                          <a:solidFill>
                            <a:schemeClr val="dk1"/>
                          </a:solidFill>
                          <a:effectLst/>
                          <a:latin typeface="Calibri" panose="020F0502020204030204" pitchFamily="34" charset="0"/>
                          <a:ea typeface="+mn-ea"/>
                          <a:cs typeface="Calibri" panose="020F0502020204030204" pitchFamily="34" charset="0"/>
                        </a:rPr>
                        <a:t>thay</a:t>
                      </a:r>
                      <a:r>
                        <a:rPr lang="en-US" sz="1500" i="1" kern="1200" dirty="0" smtClean="0">
                          <a:solidFill>
                            <a:schemeClr val="dk1"/>
                          </a:solidFill>
                          <a:effectLst/>
                          <a:latin typeface="Calibri" panose="020F0502020204030204" pitchFamily="34" charset="0"/>
                          <a:ea typeface="+mn-ea"/>
                          <a:cs typeface="Calibri" panose="020F0502020204030204" pitchFamily="34" charset="0"/>
                        </a:rPr>
                        <a:t> </a:t>
                      </a:r>
                      <a:r>
                        <a:rPr lang="en-US" sz="1500" i="1" kern="1200" dirty="0" err="1" smtClean="0">
                          <a:solidFill>
                            <a:schemeClr val="dk1"/>
                          </a:solidFill>
                          <a:effectLst/>
                          <a:latin typeface="Calibri" panose="020F0502020204030204" pitchFamily="34" charset="0"/>
                          <a:ea typeface="+mn-ea"/>
                          <a:cs typeface="Calibri" panose="020F0502020204030204" pitchFamily="34" charset="0"/>
                        </a:rPr>
                        <a:t>đổi</a:t>
                      </a:r>
                      <a:r>
                        <a:rPr lang="en-US" sz="1500" i="1" kern="1200" dirty="0" smtClean="0">
                          <a:solidFill>
                            <a:schemeClr val="dk1"/>
                          </a:solidFill>
                          <a:effectLst/>
                          <a:latin typeface="Calibri" panose="020F0502020204030204" pitchFamily="34" charset="0"/>
                          <a:ea typeface="+mn-ea"/>
                          <a:cs typeface="Calibri" panose="020F0502020204030204" pitchFamily="34" charset="0"/>
                        </a:rPr>
                        <a:t> (</a:t>
                      </a:r>
                      <a:r>
                        <a:rPr lang="en-US" sz="1500" i="1" kern="1200" dirty="0" err="1" smtClean="0">
                          <a:solidFill>
                            <a:schemeClr val="dk1"/>
                          </a:solidFill>
                          <a:effectLst/>
                          <a:latin typeface="Calibri" panose="020F0502020204030204" pitchFamily="34" charset="0"/>
                          <a:ea typeface="+mn-ea"/>
                          <a:cs typeface="Calibri" panose="020F0502020204030204" pitchFamily="34" charset="0"/>
                        </a:rPr>
                        <a:t>tăng</a:t>
                      </a:r>
                      <a:r>
                        <a:rPr lang="en-US" sz="1500" i="1" kern="1200" dirty="0" smtClean="0">
                          <a:solidFill>
                            <a:schemeClr val="dk1"/>
                          </a:solidFill>
                          <a:effectLst/>
                          <a:latin typeface="Calibri" panose="020F0502020204030204" pitchFamily="34" charset="0"/>
                          <a:ea typeface="+mn-ea"/>
                          <a:cs typeface="Calibri" panose="020F0502020204030204" pitchFamily="34" charset="0"/>
                        </a:rPr>
                        <a:t> </a:t>
                      </a:r>
                      <a:r>
                        <a:rPr lang="en-US" sz="1500" i="1" kern="1200" dirty="0" err="1" smtClean="0">
                          <a:solidFill>
                            <a:schemeClr val="dk1"/>
                          </a:solidFill>
                          <a:effectLst/>
                          <a:latin typeface="Calibri" panose="020F0502020204030204" pitchFamily="34" charset="0"/>
                          <a:ea typeface="+mn-ea"/>
                          <a:cs typeface="Calibri" panose="020F0502020204030204" pitchFamily="34" charset="0"/>
                        </a:rPr>
                        <a:t>lên</a:t>
                      </a:r>
                      <a:r>
                        <a:rPr lang="en-US" sz="1500" i="1" kern="1200" dirty="0" smtClean="0">
                          <a:solidFill>
                            <a:schemeClr val="dk1"/>
                          </a:solidFill>
                          <a:effectLst/>
                          <a:latin typeface="Calibri" panose="020F0502020204030204" pitchFamily="34" charset="0"/>
                          <a:ea typeface="+mn-ea"/>
                          <a:cs typeface="Calibri" panose="020F0502020204030204" pitchFamily="34" charset="0"/>
                        </a:rPr>
                        <a:t>)</a:t>
                      </a:r>
                      <a:endParaRPr lang="en-US" sz="1500" b="0" i="1" kern="120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189805053"/>
                  </a:ext>
                </a:extLst>
              </a:tr>
              <a:tr h="320040">
                <a:tc gridSpan="2">
                  <a:txBody>
                    <a:bodyPr/>
                    <a:lstStyle/>
                    <a:p>
                      <a:r>
                        <a:rPr lang="en-US" sz="1500" dirty="0" smtClean="0">
                          <a:latin typeface="Calibri" panose="020F0502020204030204" pitchFamily="34" charset="0"/>
                          <a:ea typeface="Calibri" panose="020F0502020204030204" pitchFamily="34" charset="0"/>
                          <a:cs typeface="Calibri" panose="020F0502020204030204" pitchFamily="34" charset="0"/>
                        </a:rPr>
                        <a:t>H.2.2</a:t>
                      </a:r>
                      <a:endParaRPr lang="vi-VN" sz="1500" dirty="0" smtClean="0">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1500" b="1" kern="1200"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tc>
                <a:tc gridSpan="2">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1500" kern="1200" dirty="0" smtClean="0">
                          <a:solidFill>
                            <a:srgbClr val="FF0000"/>
                          </a:solidFill>
                          <a:effectLst/>
                          <a:latin typeface="Calibri" panose="020F0502020204030204" pitchFamily="34" charset="0"/>
                          <a:ea typeface="+mn-ea"/>
                          <a:cs typeface="Calibri" panose="020F0502020204030204" pitchFamily="34" charset="0"/>
                        </a:rPr>
                        <a:t>Nhà của các </a:t>
                      </a:r>
                      <a:r>
                        <a:rPr lang="en-US" sz="1500" kern="1200" dirty="0" smtClean="0">
                          <a:solidFill>
                            <a:srgbClr val="FF0000"/>
                          </a:solidFill>
                          <a:effectLst/>
                          <a:latin typeface="Calibri" panose="020F0502020204030204" pitchFamily="34" charset="0"/>
                          <a:ea typeface="+mn-ea"/>
                          <a:cs typeface="Calibri" panose="020F0502020204030204" pitchFamily="34" charset="0"/>
                        </a:rPr>
                        <a:t>CS</a:t>
                      </a:r>
                      <a:r>
                        <a:rPr lang="vi-VN"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smtClean="0">
                          <a:solidFill>
                            <a:srgbClr val="FF0000"/>
                          </a:solidFill>
                          <a:effectLst/>
                          <a:latin typeface="Calibri" panose="020F0502020204030204" pitchFamily="34" charset="0"/>
                          <a:ea typeface="+mn-ea"/>
                          <a:cs typeface="Calibri" panose="020F0502020204030204" pitchFamily="34" charset="0"/>
                        </a:rPr>
                        <a:t>DV </a:t>
                      </a:r>
                      <a:r>
                        <a:rPr lang="vi-VN" sz="1500" kern="1200" dirty="0" smtClean="0">
                          <a:solidFill>
                            <a:srgbClr val="FF0000"/>
                          </a:solidFill>
                          <a:effectLst/>
                          <a:latin typeface="Calibri" panose="020F0502020204030204" pitchFamily="34" charset="0"/>
                          <a:ea typeface="+mn-ea"/>
                          <a:cs typeface="Calibri" panose="020F0502020204030204" pitchFamily="34" charset="0"/>
                        </a:rPr>
                        <a:t>(F3.5)</a:t>
                      </a:r>
                      <a:endParaRPr lang="en-US" sz="1500" b="1" kern="1200"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pPr algn="just"/>
                      <a:endParaRPr lang="en-US" sz="1500" b="0" kern="120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endParaRPr>
                    </a:p>
                  </a:txBody>
                  <a:tcPr/>
                </a:tc>
                <a:tc gridSpan="2">
                  <a:txBody>
                    <a:bodyPr/>
                    <a:lstStyle/>
                    <a:p>
                      <a:pPr algn="just"/>
                      <a:r>
                        <a:rPr lang="en-US" sz="1500" b="0" kern="1200" dirty="0" err="1" smtClean="0">
                          <a:solidFill>
                            <a:srgbClr val="7030A0"/>
                          </a:solidFill>
                          <a:effectLst/>
                          <a:latin typeface="Calibri" panose="020F0502020204030204" pitchFamily="34" charset="0"/>
                          <a:ea typeface="Calibri" panose="020F0502020204030204" pitchFamily="34" charset="0"/>
                          <a:cs typeface="Calibri" panose="020F0502020204030204" pitchFamily="34" charset="0"/>
                        </a:rPr>
                        <a:t>Không</a:t>
                      </a:r>
                      <a:r>
                        <a:rPr lang="en-US" sz="1500" b="0" kern="1200" baseline="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rPr>
                        <a:t> </a:t>
                      </a:r>
                      <a:r>
                        <a:rPr lang="en-US" sz="1500" b="0" kern="1200" baseline="0" dirty="0" err="1" smtClean="0">
                          <a:solidFill>
                            <a:srgbClr val="7030A0"/>
                          </a:solidFill>
                          <a:effectLst/>
                          <a:latin typeface="Calibri" panose="020F0502020204030204" pitchFamily="34" charset="0"/>
                          <a:ea typeface="Calibri" panose="020F0502020204030204" pitchFamily="34" charset="0"/>
                          <a:cs typeface="Calibri" panose="020F0502020204030204" pitchFamily="34" charset="0"/>
                        </a:rPr>
                        <a:t>có</a:t>
                      </a:r>
                      <a:endParaRPr lang="en-US" sz="1500" b="0" kern="120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en-US" sz="1500" b="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1500" b="1" kern="1200" dirty="0" err="1" smtClean="0">
                          <a:solidFill>
                            <a:srgbClr val="FF0000"/>
                          </a:solidFill>
                          <a:effectLst/>
                          <a:latin typeface="Calibri" panose="020F0502020204030204" pitchFamily="34" charset="0"/>
                          <a:ea typeface="+mn-ea"/>
                          <a:cs typeface="Calibri" panose="020F0502020204030204" pitchFamily="34" charset="0"/>
                        </a:rPr>
                        <a:t>Bổ</a:t>
                      </a:r>
                      <a:r>
                        <a:rPr lang="en-US" sz="1500" b="1" kern="1200" baseline="0" dirty="0" smtClean="0">
                          <a:solidFill>
                            <a:srgbClr val="FF0000"/>
                          </a:solidFill>
                          <a:effectLst/>
                          <a:latin typeface="Calibri" panose="020F0502020204030204" pitchFamily="34" charset="0"/>
                          <a:ea typeface="+mn-ea"/>
                          <a:cs typeface="Calibri" panose="020F0502020204030204" pitchFamily="34" charset="0"/>
                        </a:rPr>
                        <a:t> sung </a:t>
                      </a:r>
                      <a:r>
                        <a:rPr lang="en-US" sz="1500" b="1" kern="1200" dirty="0" err="1" smtClean="0">
                          <a:solidFill>
                            <a:srgbClr val="FF0000"/>
                          </a:solidFill>
                          <a:effectLst/>
                          <a:latin typeface="Calibri" panose="020F0502020204030204" pitchFamily="34" charset="0"/>
                          <a:ea typeface="+mn-ea"/>
                          <a:cs typeface="Calibri" panose="020F0502020204030204" pitchFamily="34" charset="0"/>
                        </a:rPr>
                        <a:t>Bảng</a:t>
                      </a:r>
                      <a:r>
                        <a:rPr lang="en-US" sz="1500" b="1" kern="1200" dirty="0" smtClean="0">
                          <a:solidFill>
                            <a:srgbClr val="FF0000"/>
                          </a:solidFill>
                          <a:effectLst/>
                          <a:latin typeface="Calibri" panose="020F0502020204030204" pitchFamily="34" charset="0"/>
                          <a:ea typeface="+mn-ea"/>
                          <a:cs typeface="Calibri" panose="020F0502020204030204" pitchFamily="34" charset="0"/>
                        </a:rPr>
                        <a:t> H.3</a:t>
                      </a:r>
                      <a:r>
                        <a:rPr lang="en-US" sz="1500" b="0" kern="1200" dirty="0" smtClean="0">
                          <a:solidFill>
                            <a:srgbClr val="FF0000"/>
                          </a:solidFill>
                          <a:effectLst/>
                          <a:latin typeface="Calibri" panose="020F0502020204030204" pitchFamily="34" charset="0"/>
                          <a:ea typeface="+mn-ea"/>
                          <a:cs typeface="Calibri" panose="020F0502020204030204" pitchFamily="34" charset="0"/>
                        </a:rPr>
                        <a:t> – </a:t>
                      </a:r>
                      <a:r>
                        <a:rPr lang="vi-VN" sz="1500" kern="1200" dirty="0" smtClean="0">
                          <a:solidFill>
                            <a:srgbClr val="FF0000"/>
                          </a:solidFill>
                          <a:effectLst/>
                          <a:latin typeface="Calibri" panose="020F0502020204030204" pitchFamily="34" charset="0"/>
                          <a:ea typeface="+mn-ea"/>
                          <a:cs typeface="Calibri" panose="020F0502020204030204" pitchFamily="34" charset="0"/>
                        </a:rPr>
                        <a:t>Nhà của các cơ sở dịch vụ (nhóm F3.5)</a:t>
                      </a:r>
                      <a:endParaRPr lang="en-US" sz="1500" b="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500" i="1" dirty="0" err="1" smtClean="0">
                          <a:latin typeface="Calibri" panose="020F0502020204030204" pitchFamily="34" charset="0"/>
                          <a:ea typeface="Calibri" panose="020F0502020204030204" pitchFamily="34" charset="0"/>
                          <a:cs typeface="Calibri" panose="020F0502020204030204" pitchFamily="34" charset="0"/>
                        </a:rPr>
                        <a:t>Bổ</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sung</a:t>
                      </a:r>
                      <a:endParaRPr lang="en-US" sz="1500" i="1" dirty="0" smtClean="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015867703"/>
                  </a:ext>
                </a:extLst>
              </a:tr>
              <a:tr h="320040">
                <a:tc gridSpan="2">
                  <a:txBody>
                    <a:bodyPr/>
                    <a:lstStyle/>
                    <a:p>
                      <a:r>
                        <a:rPr lang="en-US" sz="1500" dirty="0" smtClean="0">
                          <a:latin typeface="Calibri" panose="020F0502020204030204" pitchFamily="34" charset="0"/>
                          <a:ea typeface="Calibri" panose="020F0502020204030204" pitchFamily="34" charset="0"/>
                          <a:cs typeface="Calibri" panose="020F0502020204030204" pitchFamily="34" charset="0"/>
                        </a:rPr>
                        <a:t>H.2.3</a:t>
                      </a:r>
                      <a:endParaRPr lang="vi-VN" sz="1500" dirty="0" smtClean="0">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1500" b="1" kern="1200"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tc>
                <a:tc gridSpan="2">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1500" kern="1200" dirty="0" smtClean="0">
                          <a:solidFill>
                            <a:srgbClr val="FF0000"/>
                          </a:solidFill>
                          <a:effectLst/>
                          <a:latin typeface="Calibri" panose="020F0502020204030204" pitchFamily="34" charset="0"/>
                          <a:ea typeface="+mn-ea"/>
                          <a:cs typeface="Calibri" panose="020F0502020204030204" pitchFamily="34" charset="0"/>
                        </a:rPr>
                        <a:t>Nhà của các </a:t>
                      </a:r>
                      <a:r>
                        <a:rPr lang="en-US" sz="1500" kern="1200" dirty="0" smtClean="0">
                          <a:solidFill>
                            <a:srgbClr val="FF0000"/>
                          </a:solidFill>
                          <a:effectLst/>
                          <a:latin typeface="Calibri" panose="020F0502020204030204" pitchFamily="34" charset="0"/>
                          <a:ea typeface="+mn-ea"/>
                          <a:cs typeface="Calibri" panose="020F0502020204030204" pitchFamily="34" charset="0"/>
                        </a:rPr>
                        <a:t>CS</a:t>
                      </a:r>
                      <a:r>
                        <a:rPr lang="vi-VN"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smtClean="0">
                          <a:solidFill>
                            <a:srgbClr val="FF0000"/>
                          </a:solidFill>
                          <a:effectLst/>
                          <a:latin typeface="Calibri" panose="020F0502020204030204" pitchFamily="34" charset="0"/>
                          <a:ea typeface="+mn-ea"/>
                          <a:cs typeface="Calibri" panose="020F0502020204030204" pitchFamily="34" charset="0"/>
                        </a:rPr>
                        <a:t>TM </a:t>
                      </a:r>
                      <a:r>
                        <a:rPr lang="vi-VN" sz="1500" kern="1200" dirty="0" smtClean="0">
                          <a:solidFill>
                            <a:srgbClr val="FF0000"/>
                          </a:solidFill>
                          <a:effectLst/>
                          <a:latin typeface="Calibri" panose="020F0502020204030204" pitchFamily="34" charset="0"/>
                          <a:ea typeface="+mn-ea"/>
                          <a:cs typeface="Calibri" panose="020F0502020204030204" pitchFamily="34" charset="0"/>
                        </a:rPr>
                        <a:t>(F3.</a:t>
                      </a:r>
                      <a:r>
                        <a:rPr lang="en-US" sz="1500" kern="1200" dirty="0" smtClean="0">
                          <a:solidFill>
                            <a:srgbClr val="FF0000"/>
                          </a:solidFill>
                          <a:effectLst/>
                          <a:latin typeface="Calibri" panose="020F0502020204030204" pitchFamily="34" charset="0"/>
                          <a:ea typeface="+mn-ea"/>
                          <a:cs typeface="Calibri" panose="020F0502020204030204" pitchFamily="34" charset="0"/>
                        </a:rPr>
                        <a:t>1</a:t>
                      </a:r>
                      <a:r>
                        <a:rPr lang="vi-VN" sz="1500" kern="1200" dirty="0" smtClean="0">
                          <a:solidFill>
                            <a:srgbClr val="FF0000"/>
                          </a:solidFill>
                          <a:effectLst/>
                          <a:latin typeface="Calibri" panose="020F0502020204030204" pitchFamily="34" charset="0"/>
                          <a:ea typeface="+mn-ea"/>
                          <a:cs typeface="Calibri" panose="020F0502020204030204" pitchFamily="34" charset="0"/>
                        </a:rPr>
                        <a:t>)</a:t>
                      </a:r>
                      <a:endParaRPr lang="en-US" sz="1500" b="1" kern="1200"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pPr algn="just"/>
                      <a:endParaRPr lang="en-US" sz="1500" b="0" kern="120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endParaRPr>
                    </a:p>
                  </a:txBody>
                  <a:tcPr/>
                </a:tc>
                <a:tc gridSpan="2">
                  <a:txBody>
                    <a:bodyPr/>
                    <a:lstStyle/>
                    <a:p>
                      <a:pPr algn="just"/>
                      <a:r>
                        <a:rPr lang="en-US" sz="1500" b="0" kern="1200" dirty="0" err="1" smtClean="0">
                          <a:solidFill>
                            <a:srgbClr val="7030A0"/>
                          </a:solidFill>
                          <a:effectLst/>
                          <a:latin typeface="Calibri" panose="020F0502020204030204" pitchFamily="34" charset="0"/>
                          <a:ea typeface="Calibri" panose="020F0502020204030204" pitchFamily="34" charset="0"/>
                          <a:cs typeface="Calibri" panose="020F0502020204030204" pitchFamily="34" charset="0"/>
                        </a:rPr>
                        <a:t>Không</a:t>
                      </a:r>
                      <a:r>
                        <a:rPr lang="en-US" sz="1500" b="0" kern="1200" baseline="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rPr>
                        <a:t> </a:t>
                      </a:r>
                      <a:r>
                        <a:rPr lang="en-US" sz="1500" b="0" kern="1200" baseline="0" dirty="0" err="1" smtClean="0">
                          <a:solidFill>
                            <a:srgbClr val="7030A0"/>
                          </a:solidFill>
                          <a:effectLst/>
                          <a:latin typeface="Calibri" panose="020F0502020204030204" pitchFamily="34" charset="0"/>
                          <a:ea typeface="Calibri" panose="020F0502020204030204" pitchFamily="34" charset="0"/>
                          <a:cs typeface="Calibri" panose="020F0502020204030204" pitchFamily="34" charset="0"/>
                        </a:rPr>
                        <a:t>có</a:t>
                      </a:r>
                      <a:endParaRPr lang="en-US" sz="1500" b="0" kern="120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en-US" sz="1500" b="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1500" b="1" kern="1200" dirty="0" err="1" smtClean="0">
                          <a:solidFill>
                            <a:srgbClr val="FF0000"/>
                          </a:solidFill>
                          <a:effectLst/>
                          <a:latin typeface="Calibri" panose="020F0502020204030204" pitchFamily="34" charset="0"/>
                          <a:ea typeface="+mn-ea"/>
                          <a:cs typeface="Calibri" panose="020F0502020204030204" pitchFamily="34" charset="0"/>
                        </a:rPr>
                        <a:t>Bổ</a:t>
                      </a:r>
                      <a:r>
                        <a:rPr lang="en-US" sz="1500" b="1" kern="1200" baseline="0" dirty="0" smtClean="0">
                          <a:solidFill>
                            <a:srgbClr val="FF0000"/>
                          </a:solidFill>
                          <a:effectLst/>
                          <a:latin typeface="Calibri" panose="020F0502020204030204" pitchFamily="34" charset="0"/>
                          <a:ea typeface="+mn-ea"/>
                          <a:cs typeface="Calibri" panose="020F0502020204030204" pitchFamily="34" charset="0"/>
                        </a:rPr>
                        <a:t> sung </a:t>
                      </a:r>
                      <a:r>
                        <a:rPr lang="en-US" sz="1500" b="1" kern="1200" dirty="0" err="1" smtClean="0">
                          <a:solidFill>
                            <a:srgbClr val="FF0000"/>
                          </a:solidFill>
                          <a:effectLst/>
                          <a:latin typeface="Calibri" panose="020F0502020204030204" pitchFamily="34" charset="0"/>
                          <a:ea typeface="+mn-ea"/>
                          <a:cs typeface="Calibri" panose="020F0502020204030204" pitchFamily="34" charset="0"/>
                        </a:rPr>
                        <a:t>Bảng</a:t>
                      </a:r>
                      <a:r>
                        <a:rPr lang="en-US" sz="1500" b="1" kern="1200" dirty="0" smtClean="0">
                          <a:solidFill>
                            <a:srgbClr val="FF0000"/>
                          </a:solidFill>
                          <a:effectLst/>
                          <a:latin typeface="Calibri" panose="020F0502020204030204" pitchFamily="34" charset="0"/>
                          <a:ea typeface="+mn-ea"/>
                          <a:cs typeface="Calibri" panose="020F0502020204030204" pitchFamily="34" charset="0"/>
                        </a:rPr>
                        <a:t> H.4</a:t>
                      </a:r>
                      <a:r>
                        <a:rPr lang="en-US" sz="1500" b="0" kern="1200" dirty="0" smtClean="0">
                          <a:solidFill>
                            <a:srgbClr val="FF0000"/>
                          </a:solidFill>
                          <a:effectLst/>
                          <a:latin typeface="Calibri" panose="020F0502020204030204" pitchFamily="34" charset="0"/>
                          <a:ea typeface="+mn-ea"/>
                          <a:cs typeface="Calibri" panose="020F0502020204030204" pitchFamily="34" charset="0"/>
                        </a:rPr>
                        <a:t> – </a:t>
                      </a:r>
                      <a:r>
                        <a:rPr lang="vi-VN" sz="1500" kern="1200" dirty="0" smtClean="0">
                          <a:solidFill>
                            <a:srgbClr val="FF0000"/>
                          </a:solidFill>
                          <a:effectLst/>
                          <a:latin typeface="Calibri" panose="020F0502020204030204" pitchFamily="34" charset="0"/>
                          <a:ea typeface="+mn-ea"/>
                          <a:cs typeface="Calibri" panose="020F0502020204030204" pitchFamily="34" charset="0"/>
                        </a:rPr>
                        <a:t>Nhà của các cơ sở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thương</a:t>
                      </a:r>
                      <a:r>
                        <a:rPr lang="en-US" sz="1500" kern="1200" baseline="0" dirty="0" smtClean="0">
                          <a:solidFill>
                            <a:srgbClr val="FF0000"/>
                          </a:solidFill>
                          <a:effectLst/>
                          <a:latin typeface="Calibri" panose="020F0502020204030204" pitchFamily="34" charset="0"/>
                          <a:ea typeface="+mn-ea"/>
                          <a:cs typeface="Calibri" panose="020F0502020204030204" pitchFamily="34" charset="0"/>
                        </a:rPr>
                        <a:t> </a:t>
                      </a:r>
                      <a:r>
                        <a:rPr lang="en-US" sz="1500" kern="1200" baseline="0" dirty="0" err="1" smtClean="0">
                          <a:solidFill>
                            <a:srgbClr val="FF0000"/>
                          </a:solidFill>
                          <a:effectLst/>
                          <a:latin typeface="Calibri" panose="020F0502020204030204" pitchFamily="34" charset="0"/>
                          <a:ea typeface="+mn-ea"/>
                          <a:cs typeface="Calibri" panose="020F0502020204030204" pitchFamily="34" charset="0"/>
                        </a:rPr>
                        <a:t>mại</a:t>
                      </a:r>
                      <a:r>
                        <a:rPr lang="en-US" sz="1500" kern="1200" baseline="0" dirty="0" smtClean="0">
                          <a:solidFill>
                            <a:srgbClr val="FF0000"/>
                          </a:solidFill>
                          <a:effectLst/>
                          <a:latin typeface="Calibri" panose="020F0502020204030204" pitchFamily="34" charset="0"/>
                          <a:ea typeface="+mn-ea"/>
                          <a:cs typeface="Calibri" panose="020F0502020204030204" pitchFamily="34" charset="0"/>
                        </a:rPr>
                        <a:t> </a:t>
                      </a:r>
                      <a:r>
                        <a:rPr lang="vi-VN" sz="1500" kern="1200" dirty="0" smtClean="0">
                          <a:solidFill>
                            <a:srgbClr val="FF0000"/>
                          </a:solidFill>
                          <a:effectLst/>
                          <a:latin typeface="Calibri" panose="020F0502020204030204" pitchFamily="34" charset="0"/>
                          <a:ea typeface="+mn-ea"/>
                          <a:cs typeface="Calibri" panose="020F0502020204030204" pitchFamily="34" charset="0"/>
                        </a:rPr>
                        <a:t>(nhóm F3.</a:t>
                      </a:r>
                      <a:r>
                        <a:rPr lang="en-US" sz="1500" kern="1200" dirty="0" smtClean="0">
                          <a:solidFill>
                            <a:srgbClr val="FF0000"/>
                          </a:solidFill>
                          <a:effectLst/>
                          <a:latin typeface="Calibri" panose="020F0502020204030204" pitchFamily="34" charset="0"/>
                          <a:ea typeface="+mn-ea"/>
                          <a:cs typeface="Calibri" panose="020F0502020204030204" pitchFamily="34" charset="0"/>
                        </a:rPr>
                        <a:t>1</a:t>
                      </a:r>
                      <a:r>
                        <a:rPr lang="vi-VN" sz="1500" kern="1200" dirty="0" smtClean="0">
                          <a:solidFill>
                            <a:srgbClr val="FF0000"/>
                          </a:solidFill>
                          <a:effectLst/>
                          <a:latin typeface="Calibri" panose="020F0502020204030204" pitchFamily="34" charset="0"/>
                          <a:ea typeface="+mn-ea"/>
                          <a:cs typeface="Calibri" panose="020F0502020204030204" pitchFamily="34" charset="0"/>
                        </a:rPr>
                        <a:t>)</a:t>
                      </a:r>
                      <a:endParaRPr lang="en-US" sz="1500" b="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500" i="1" dirty="0" err="1" smtClean="0">
                          <a:latin typeface="Calibri" panose="020F0502020204030204" pitchFamily="34" charset="0"/>
                          <a:ea typeface="Calibri" panose="020F0502020204030204" pitchFamily="34" charset="0"/>
                          <a:cs typeface="Calibri" panose="020F0502020204030204" pitchFamily="34" charset="0"/>
                        </a:rPr>
                        <a:t>Bổ</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sung</a:t>
                      </a:r>
                      <a:endParaRPr lang="en-US" sz="1500" i="1" dirty="0" smtClean="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123415180"/>
                  </a:ext>
                </a:extLst>
              </a:tr>
            </a:tbl>
          </a:graphicData>
        </a:graphic>
      </p:graphicFrame>
    </p:spTree>
    <p:extLst>
      <p:ext uri="{BB962C8B-B14F-4D97-AF65-F5344CB8AC3E}">
        <p14:creationId xmlns:p14="http://schemas.microsoft.com/office/powerpoint/2010/main" val="52283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630240"/>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843" y="998223"/>
            <a:ext cx="7395306" cy="5791410"/>
          </a:xfrm>
          <a:prstGeom prst="rect">
            <a:avLst/>
          </a:prstGeom>
        </p:spPr>
      </p:pic>
    </p:spTree>
    <p:extLst>
      <p:ext uri="{BB962C8B-B14F-4D97-AF65-F5344CB8AC3E}">
        <p14:creationId xmlns:p14="http://schemas.microsoft.com/office/powerpoint/2010/main" val="60415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630240"/>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395" y="1096778"/>
            <a:ext cx="7416544" cy="5774533"/>
          </a:xfrm>
          <a:prstGeom prst="rect">
            <a:avLst/>
          </a:prstGeom>
        </p:spPr>
      </p:pic>
    </p:spTree>
    <p:extLst>
      <p:ext uri="{BB962C8B-B14F-4D97-AF65-F5344CB8AC3E}">
        <p14:creationId xmlns:p14="http://schemas.microsoft.com/office/powerpoint/2010/main" val="1476448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630240"/>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459291720"/>
              </p:ext>
            </p:extLst>
          </p:nvPr>
        </p:nvGraphicFramePr>
        <p:xfrm>
          <a:off x="-994" y="1362203"/>
          <a:ext cx="9089834" cy="5411612"/>
        </p:xfrm>
        <a:graphic>
          <a:graphicData uri="http://schemas.openxmlformats.org/drawingml/2006/table">
            <a:tbl>
              <a:tblPr firstRow="1" bandRow="1">
                <a:tableStyleId>{5C22544A-7EE6-4342-B048-85BDC9FD1C3A}</a:tableStyleId>
              </a:tblPr>
              <a:tblGrid>
                <a:gridCol w="693586">
                  <a:extLst>
                    <a:ext uri="{9D8B030D-6E8A-4147-A177-3AD203B41FA5}">
                      <a16:colId xmlns:a16="http://schemas.microsoft.com/office/drawing/2014/main" val="1411077708"/>
                    </a:ext>
                  </a:extLst>
                </a:gridCol>
                <a:gridCol w="1020258">
                  <a:extLst>
                    <a:ext uri="{9D8B030D-6E8A-4147-A177-3AD203B41FA5}">
                      <a16:colId xmlns:a16="http://schemas.microsoft.com/office/drawing/2014/main" val="650951605"/>
                    </a:ext>
                  </a:extLst>
                </a:gridCol>
                <a:gridCol w="2864830">
                  <a:extLst>
                    <a:ext uri="{9D8B030D-6E8A-4147-A177-3AD203B41FA5}">
                      <a16:colId xmlns:a16="http://schemas.microsoft.com/office/drawing/2014/main" val="1678392798"/>
                    </a:ext>
                  </a:extLst>
                </a:gridCol>
                <a:gridCol w="3095329">
                  <a:extLst>
                    <a:ext uri="{9D8B030D-6E8A-4147-A177-3AD203B41FA5}">
                      <a16:colId xmlns:a16="http://schemas.microsoft.com/office/drawing/2014/main" val="94274692"/>
                    </a:ext>
                  </a:extLst>
                </a:gridCol>
                <a:gridCol w="1415831">
                  <a:extLst>
                    <a:ext uri="{9D8B030D-6E8A-4147-A177-3AD203B41FA5}">
                      <a16:colId xmlns:a16="http://schemas.microsoft.com/office/drawing/2014/main" val="20004"/>
                    </a:ext>
                  </a:extLst>
                </a:gridCol>
              </a:tblGrid>
              <a:tr h="519572">
                <a:tc>
                  <a:txBody>
                    <a:bodyPr/>
                    <a:lstStyle/>
                    <a:p>
                      <a:pPr algn="ctr"/>
                      <a:r>
                        <a:rPr lang="en-US" sz="1500" dirty="0" err="1" smtClean="0"/>
                        <a:t>Điều</a:t>
                      </a:r>
                      <a:endParaRPr lang="en-US" sz="1500" dirty="0"/>
                    </a:p>
                  </a:txBody>
                  <a:tcPr/>
                </a:tc>
                <a:tc>
                  <a:txBody>
                    <a:bodyPr/>
                    <a:lstStyle/>
                    <a:p>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06:2022/BXD</a:t>
                      </a:r>
                    </a:p>
                  </a:txBody>
                  <a:tcPr/>
                </a:tc>
                <a:tc>
                  <a:txBody>
                    <a:bodyPr/>
                    <a:lstStyle/>
                    <a:p>
                      <a:pPr algn="ctr"/>
                      <a:r>
                        <a:rPr lang="en-US" sz="1500" dirty="0" err="1" smtClean="0"/>
                        <a:t>Ghi</a:t>
                      </a:r>
                      <a:r>
                        <a:rPr lang="en-US" sz="1500" dirty="0" smtClean="0"/>
                        <a:t> </a:t>
                      </a:r>
                      <a:r>
                        <a:rPr lang="en-US" sz="1500" dirty="0" err="1" smtClean="0"/>
                        <a:t>chú</a:t>
                      </a:r>
                      <a:endParaRPr lang="en-US" sz="1500" dirty="0"/>
                    </a:p>
                  </a:txBody>
                  <a:tcPr/>
                </a:tc>
                <a:extLst>
                  <a:ext uri="{0D108BD9-81ED-4DB2-BD59-A6C34878D82A}">
                    <a16:rowId xmlns:a16="http://schemas.microsoft.com/office/drawing/2014/main" val="2393609304"/>
                  </a:ext>
                </a:extLst>
              </a:tr>
              <a:tr h="320040">
                <a:tc>
                  <a:txBody>
                    <a:bodyPr/>
                    <a:lstStyle/>
                    <a:p>
                      <a:r>
                        <a:rPr lang="en-US" sz="1500" dirty="0" smtClean="0">
                          <a:latin typeface="Calibri" panose="020F0502020204030204" pitchFamily="34" charset="0"/>
                          <a:ea typeface="Calibri" panose="020F0502020204030204" pitchFamily="34" charset="0"/>
                          <a:cs typeface="Calibri" panose="020F0502020204030204" pitchFamily="34" charset="0"/>
                        </a:rPr>
                        <a:t>H.</a:t>
                      </a:r>
                      <a:r>
                        <a:rPr lang="vi-VN" sz="1500" dirty="0" smtClean="0">
                          <a:latin typeface="Calibri" panose="020F0502020204030204" pitchFamily="34" charset="0"/>
                          <a:ea typeface="Calibri" panose="020F0502020204030204" pitchFamily="34" charset="0"/>
                          <a:cs typeface="Calibri" panose="020F0502020204030204" pitchFamily="34" charset="0"/>
                        </a:rPr>
                        <a:t>2.4</a:t>
                      </a:r>
                    </a:p>
                    <a:p>
                      <a:r>
                        <a:rPr lang="vi-VN" sz="1500" dirty="0" smtClean="0">
                          <a:latin typeface="Calibri" panose="020F0502020204030204" pitchFamily="34" charset="0"/>
                          <a:ea typeface="Calibri" panose="020F0502020204030204" pitchFamily="34" charset="0"/>
                          <a:cs typeface="Calibri" panose="020F0502020204030204" pitchFamily="34" charset="0"/>
                        </a:rPr>
                        <a:t>H.2.5</a:t>
                      </a:r>
                    </a:p>
                    <a:p>
                      <a:r>
                        <a:rPr lang="vi-VN" sz="1500" dirty="0" smtClean="0">
                          <a:latin typeface="Calibri" panose="020F0502020204030204" pitchFamily="34" charset="0"/>
                          <a:ea typeface="Calibri" panose="020F0502020204030204" pitchFamily="34" charset="0"/>
                          <a:cs typeface="Calibri" panose="020F0502020204030204" pitchFamily="34" charset="0"/>
                        </a:rPr>
                        <a:t>H.2.6</a:t>
                      </a:r>
                    </a:p>
                    <a:p>
                      <a:r>
                        <a:rPr lang="vi-VN" sz="1500" dirty="0" smtClean="0">
                          <a:latin typeface="Calibri" panose="020F0502020204030204" pitchFamily="34" charset="0"/>
                          <a:ea typeface="Calibri" panose="020F0502020204030204" pitchFamily="34" charset="0"/>
                          <a:cs typeface="Calibri" panose="020F0502020204030204" pitchFamily="34" charset="0"/>
                        </a:rPr>
                        <a:t>H.2.7</a:t>
                      </a:r>
                    </a:p>
                    <a:p>
                      <a:pPr marL="0" marR="0" indent="0" algn="l" defTabSz="914400" rtl="0" eaLnBrk="1" fontAlgn="auto" latinLnBrk="0" hangingPunct="1">
                        <a:lnSpc>
                          <a:spcPct val="100000"/>
                        </a:lnSpc>
                        <a:spcBef>
                          <a:spcPts val="0"/>
                        </a:spcBef>
                        <a:spcAft>
                          <a:spcPts val="0"/>
                        </a:spcAft>
                        <a:buClrTx/>
                        <a:buSzTx/>
                        <a:buFontTx/>
                        <a:buNone/>
                        <a:tabLst/>
                        <a:defRPr/>
                      </a:pPr>
                      <a:r>
                        <a:rPr lang="vi-VN" sz="1500" dirty="0" smtClean="0">
                          <a:latin typeface="Calibri" panose="020F0502020204030204" pitchFamily="34" charset="0"/>
                          <a:ea typeface="Calibri" panose="020F0502020204030204" pitchFamily="34" charset="0"/>
                          <a:cs typeface="Calibri" panose="020F0502020204030204" pitchFamily="34" charset="0"/>
                        </a:rPr>
                        <a:t>H.2.8H.2.9</a:t>
                      </a:r>
                    </a:p>
                    <a:p>
                      <a:pPr marL="0" marR="0" indent="0" algn="l" defTabSz="914400" rtl="0" eaLnBrk="1" fontAlgn="auto" latinLnBrk="0" hangingPunct="1">
                        <a:lnSpc>
                          <a:spcPct val="100000"/>
                        </a:lnSpc>
                        <a:spcBef>
                          <a:spcPts val="0"/>
                        </a:spcBef>
                        <a:spcAft>
                          <a:spcPts val="0"/>
                        </a:spcAft>
                        <a:buClrTx/>
                        <a:buSzTx/>
                        <a:buFontTx/>
                        <a:buNone/>
                        <a:tabLst/>
                        <a:defRPr/>
                      </a:pPr>
                      <a:r>
                        <a:rPr lang="vi-VN" sz="1500" dirty="0" smtClean="0">
                          <a:latin typeface="Calibri" panose="020F0502020204030204" pitchFamily="34" charset="0"/>
                          <a:ea typeface="Calibri" panose="020F0502020204030204" pitchFamily="34" charset="0"/>
                          <a:cs typeface="Calibri" panose="020F0502020204030204" pitchFamily="34" charset="0"/>
                        </a:rPr>
                        <a:t>H.2.10</a:t>
                      </a:r>
                    </a:p>
                    <a:p>
                      <a:pPr marL="0" marR="0" indent="0" algn="l" defTabSz="914400" rtl="0" eaLnBrk="1" fontAlgn="auto" latinLnBrk="0" hangingPunct="1">
                        <a:lnSpc>
                          <a:spcPct val="100000"/>
                        </a:lnSpc>
                        <a:spcBef>
                          <a:spcPts val="0"/>
                        </a:spcBef>
                        <a:spcAft>
                          <a:spcPts val="0"/>
                        </a:spcAft>
                        <a:buClrTx/>
                        <a:buSzTx/>
                        <a:buFontTx/>
                        <a:buNone/>
                        <a:tabLst/>
                        <a:defRPr/>
                      </a:pPr>
                      <a:r>
                        <a:rPr lang="vi-VN" sz="1500" dirty="0" smtClean="0">
                          <a:latin typeface="Calibri" panose="020F0502020204030204" pitchFamily="34" charset="0"/>
                          <a:ea typeface="Calibri" panose="020F0502020204030204" pitchFamily="34" charset="0"/>
                          <a:cs typeface="Calibri" panose="020F0502020204030204" pitchFamily="34" charset="0"/>
                        </a:rPr>
                        <a:t>H.2.11</a:t>
                      </a:r>
                    </a:p>
                    <a:p>
                      <a:pPr marL="0" marR="0" indent="0" algn="l" defTabSz="914400" rtl="0" eaLnBrk="1" fontAlgn="auto" latinLnBrk="0" hangingPunct="1">
                        <a:lnSpc>
                          <a:spcPct val="100000"/>
                        </a:lnSpc>
                        <a:spcBef>
                          <a:spcPts val="0"/>
                        </a:spcBef>
                        <a:spcAft>
                          <a:spcPts val="0"/>
                        </a:spcAft>
                        <a:buClrTx/>
                        <a:buSzTx/>
                        <a:buFontTx/>
                        <a:buNone/>
                        <a:tabLst/>
                        <a:defRPr/>
                      </a:pPr>
                      <a:r>
                        <a:rPr lang="vi-VN" sz="1500" dirty="0" smtClean="0">
                          <a:latin typeface="Calibri" panose="020F0502020204030204" pitchFamily="34" charset="0"/>
                          <a:ea typeface="Calibri" panose="020F0502020204030204" pitchFamily="34" charset="0"/>
                          <a:cs typeface="Calibri" panose="020F0502020204030204" pitchFamily="34" charset="0"/>
                        </a:rPr>
                        <a:t>H.2.12</a:t>
                      </a:r>
                    </a:p>
                    <a:p>
                      <a:endParaRPr lang="vi-VN" sz="1500" dirty="0" smtClean="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endParaRPr lang="en-US" sz="1500" b="1"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1500" b="1" kern="1200" dirty="0" smtClean="0">
                          <a:solidFill>
                            <a:schemeClr val="dk1"/>
                          </a:solidFill>
                          <a:effectLst/>
                          <a:latin typeface="Calibri" panose="020F0502020204030204" pitchFamily="34" charset="0"/>
                          <a:ea typeface="+mn-ea"/>
                          <a:cs typeface="Calibri" panose="020F0502020204030204" pitchFamily="34" charset="0"/>
                        </a:rPr>
                        <a:t>H2.2 </a:t>
                      </a:r>
                      <a:r>
                        <a:rPr lang="vi-VN"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Nhà trẻ, mẫu giáo, bệnh viện, nhà hộ sinh, nhà học, rạp chiếu phim, nhà hát, câu lạc bộ, nhà văn hóa, nhà của cơ sở bán hàng, nhà của cơ sở dịch vụ đời sống là các công trình độc lập thì số tầng lớn nhất và quy mô phục vụ tùy thuộc vào bậc chịu lửa của nhà được quy định tại Bảng H.4</a:t>
                      </a:r>
                      <a:endParaRPr lang="vi-VN" sz="1500" b="1"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p>
                      <a:pPr algn="just"/>
                      <a:r>
                        <a:rPr lang="vi-VN" sz="1500" b="1" kern="1200" dirty="0" smtClean="0">
                          <a:solidFill>
                            <a:schemeClr val="dk1"/>
                          </a:solidFill>
                          <a:effectLst/>
                          <a:latin typeface="Calibri" panose="020F0502020204030204" pitchFamily="34" charset="0"/>
                          <a:ea typeface="+mn-ea"/>
                          <a:cs typeface="Calibri" panose="020F0502020204030204" pitchFamily="34" charset="0"/>
                        </a:rPr>
                        <a:t>Bảng H.4</a:t>
                      </a:r>
                      <a:r>
                        <a:rPr lang="vi-VN" sz="1500" kern="1200" dirty="0" smtClean="0">
                          <a:solidFill>
                            <a:schemeClr val="dk1"/>
                          </a:solidFill>
                          <a:effectLst/>
                          <a:latin typeface="Calibri" panose="020F0502020204030204" pitchFamily="34" charset="0"/>
                          <a:ea typeface="+mn-ea"/>
                          <a:cs typeface="Calibri" panose="020F0502020204030204" pitchFamily="34" charset="0"/>
                        </a:rPr>
                        <a:t> - Số tầng lớn nhất hoặc chiều cao PCCC cho phép lớn nhất của một số dạng nhà và công trình công cộng độc lập</a:t>
                      </a:r>
                      <a:endParaRPr lang="en-US" sz="1500" b="0" kern="120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vi-VN" sz="1500" b="1" kern="1200" dirty="0" smtClean="0">
                          <a:solidFill>
                            <a:srgbClr val="FF0000"/>
                          </a:solidFill>
                          <a:effectLst/>
                          <a:latin typeface="Calibri" panose="020F0502020204030204" pitchFamily="34" charset="0"/>
                          <a:ea typeface="+mn-ea"/>
                          <a:cs typeface="Calibri" panose="020F0502020204030204" pitchFamily="34" charset="0"/>
                        </a:rPr>
                        <a:t>Bảng </a:t>
                      </a:r>
                      <a:r>
                        <a:rPr lang="en-US" sz="1500" b="1" kern="1200" dirty="0" smtClean="0">
                          <a:solidFill>
                            <a:srgbClr val="FF0000"/>
                          </a:solidFill>
                          <a:effectLst/>
                          <a:latin typeface="Calibri" panose="020F0502020204030204" pitchFamily="34" charset="0"/>
                          <a:ea typeface="+mn-ea"/>
                          <a:cs typeface="Calibri" panose="020F0502020204030204" pitchFamily="34" charset="0"/>
                        </a:rPr>
                        <a:t>H</a:t>
                      </a:r>
                      <a:r>
                        <a:rPr lang="vi-VN" sz="1500" b="1" kern="1200" dirty="0" smtClean="0">
                          <a:solidFill>
                            <a:srgbClr val="FF0000"/>
                          </a:solidFill>
                          <a:effectLst/>
                          <a:latin typeface="Calibri" panose="020F0502020204030204" pitchFamily="34" charset="0"/>
                          <a:ea typeface="+mn-ea"/>
                          <a:cs typeface="Calibri" panose="020F0502020204030204" pitchFamily="34" charset="0"/>
                        </a:rPr>
                        <a:t>.</a:t>
                      </a:r>
                      <a:r>
                        <a:rPr lang="en-US" sz="1500" b="1" kern="1200" dirty="0" smtClean="0">
                          <a:solidFill>
                            <a:srgbClr val="FF0000"/>
                          </a:solidFill>
                          <a:effectLst/>
                          <a:latin typeface="Calibri" panose="020F0502020204030204" pitchFamily="34" charset="0"/>
                          <a:ea typeface="+mn-ea"/>
                          <a:cs typeface="Calibri" panose="020F0502020204030204" pitchFamily="34" charset="0"/>
                        </a:rPr>
                        <a:t>5</a:t>
                      </a:r>
                      <a:r>
                        <a:rPr lang="vi-VN" sz="1500" kern="1200" dirty="0" smtClean="0">
                          <a:solidFill>
                            <a:srgbClr val="FF0000"/>
                          </a:solidFill>
                          <a:effectLst/>
                          <a:latin typeface="Calibri" panose="020F0502020204030204" pitchFamily="34" charset="0"/>
                          <a:ea typeface="+mn-ea"/>
                          <a:cs typeface="Calibri" panose="020F0502020204030204" pitchFamily="34" charset="0"/>
                        </a:rPr>
                        <a:t> – Nhà trẻ, mẫu giáo, mầm non</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p>
                      <a:pPr algn="just"/>
                      <a:r>
                        <a:rPr lang="vi-VN" sz="1500" b="1" kern="1200" dirty="0" smtClean="0">
                          <a:solidFill>
                            <a:srgbClr val="FF0000"/>
                          </a:solidFill>
                          <a:effectLst/>
                          <a:latin typeface="Calibri" panose="020F0502020204030204" pitchFamily="34" charset="0"/>
                          <a:ea typeface="+mn-ea"/>
                          <a:cs typeface="Calibri" panose="020F0502020204030204" pitchFamily="34" charset="0"/>
                        </a:rPr>
                        <a:t>Bảng H.6</a:t>
                      </a:r>
                      <a:r>
                        <a:rPr lang="vi-VN" sz="1500" kern="1200" dirty="0" smtClean="0">
                          <a:solidFill>
                            <a:srgbClr val="FF0000"/>
                          </a:solidFill>
                          <a:effectLst/>
                          <a:latin typeface="Calibri" panose="020F0502020204030204" pitchFamily="34" charset="0"/>
                          <a:ea typeface="+mn-ea"/>
                          <a:cs typeface="Calibri" panose="020F0502020204030204" pitchFamily="34" charset="0"/>
                        </a:rPr>
                        <a:t> – Nhà của trường học phổ thông (nhóm F4.1) và nhà ngủ của các trường nội trú (nhóm F1.1)</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p>
                      <a:pPr algn="just"/>
                      <a:r>
                        <a:rPr lang="vi-VN" sz="1500" b="1" kern="1200" dirty="0" smtClean="0">
                          <a:solidFill>
                            <a:srgbClr val="FF0000"/>
                          </a:solidFill>
                          <a:effectLst/>
                          <a:latin typeface="Calibri" panose="020F0502020204030204" pitchFamily="34" charset="0"/>
                          <a:ea typeface="+mn-ea"/>
                          <a:cs typeface="Calibri" panose="020F0502020204030204" pitchFamily="34" charset="0"/>
                        </a:rPr>
                        <a:t>Bảng H.7</a:t>
                      </a:r>
                      <a:r>
                        <a:rPr lang="vi-VN"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smtClean="0">
                          <a:solidFill>
                            <a:srgbClr val="FF0000"/>
                          </a:solidFill>
                          <a:effectLst/>
                          <a:latin typeface="Calibri" panose="020F0502020204030204" pitchFamily="34" charset="0"/>
                          <a:ea typeface="+mn-ea"/>
                          <a:cs typeface="Calibri" panose="020F0502020204030204" pitchFamily="34" charset="0"/>
                        </a:rPr>
                        <a:t>-</a:t>
                      </a:r>
                      <a:r>
                        <a:rPr lang="vi-VN" sz="1500" kern="1200" dirty="0" smtClean="0">
                          <a:solidFill>
                            <a:srgbClr val="FF0000"/>
                          </a:solidFill>
                          <a:effectLst/>
                          <a:latin typeface="Calibri" panose="020F0502020204030204" pitchFamily="34" charset="0"/>
                          <a:ea typeface="+mn-ea"/>
                          <a:cs typeface="Calibri" panose="020F0502020204030204" pitchFamily="34" charset="0"/>
                        </a:rPr>
                        <a:t> Nhà của các cơ sở văn hóa (nhóm F2.1 và F2.2) (thư viện, bảo tàng, triển lãm, câu lạc bộ, nhà hát, phòng hòa nhạc, rạp chiếu phim, rạp xiếc và các nhà có đặc điểm sử dụng tương tự)</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p>
                      <a:pPr algn="just"/>
                      <a:r>
                        <a:rPr lang="en-US" sz="1500" kern="1200" dirty="0" err="1" smtClean="0">
                          <a:solidFill>
                            <a:srgbClr val="FF0000"/>
                          </a:solidFill>
                          <a:effectLst/>
                          <a:latin typeface="Calibri" panose="020F0502020204030204" pitchFamily="34" charset="0"/>
                          <a:ea typeface="+mn-ea"/>
                          <a:cs typeface="Calibri" panose="020F0502020204030204" pitchFamily="34" charset="0"/>
                        </a:rPr>
                        <a:t>Các</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quy</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định</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cụ</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thể</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cho</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các</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nhà</a:t>
                      </a:r>
                      <a:r>
                        <a:rPr lang="en-US" sz="1500" kern="1200" dirty="0" smtClean="0">
                          <a:solidFill>
                            <a:srgbClr val="FF0000"/>
                          </a:solidFill>
                          <a:effectLst/>
                          <a:latin typeface="Calibri" panose="020F0502020204030204" pitchFamily="34" charset="0"/>
                          <a:ea typeface="+mn-ea"/>
                          <a:cs typeface="Calibri" panose="020F0502020204030204" pitchFamily="34" charset="0"/>
                        </a:rPr>
                        <a:t> ở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các</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điều</a:t>
                      </a:r>
                      <a:r>
                        <a:rPr lang="en-US" sz="1500" kern="1200" dirty="0" smtClean="0">
                          <a:solidFill>
                            <a:srgbClr val="FF0000"/>
                          </a:solidFill>
                          <a:effectLst/>
                          <a:latin typeface="Calibri" panose="020F0502020204030204" pitchFamily="34" charset="0"/>
                          <a:ea typeface="+mn-ea"/>
                          <a:cs typeface="Calibri" panose="020F0502020204030204" pitchFamily="34" charset="0"/>
                        </a:rPr>
                        <a:t>:</a:t>
                      </a:r>
                    </a:p>
                    <a:p>
                      <a:pPr marL="174625" indent="-174625" algn="just">
                        <a:buFontTx/>
                        <a:buChar char="-"/>
                      </a:pPr>
                      <a:r>
                        <a:rPr lang="en-US" sz="1500" kern="1200" dirty="0" smtClean="0">
                          <a:solidFill>
                            <a:srgbClr val="FF0000"/>
                          </a:solidFill>
                          <a:effectLst/>
                          <a:latin typeface="Calibri" panose="020F0502020204030204" pitchFamily="34" charset="0"/>
                          <a:ea typeface="+mn-ea"/>
                          <a:cs typeface="Calibri" panose="020F0502020204030204" pitchFamily="34" charset="0"/>
                        </a:rPr>
                        <a:t>H.2.8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Nhà</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ga</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hành</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khách</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p>
                      <a:pPr marL="174625" indent="-174625" algn="just">
                        <a:buFontTx/>
                        <a:buChar char="-"/>
                      </a:pPr>
                      <a:r>
                        <a:rPr lang="en-US" sz="1500" kern="1200" dirty="0" smtClean="0">
                          <a:solidFill>
                            <a:srgbClr val="FF0000"/>
                          </a:solidFill>
                          <a:effectLst/>
                          <a:latin typeface="Calibri" panose="020F0502020204030204" pitchFamily="34" charset="0"/>
                          <a:ea typeface="+mn-ea"/>
                          <a:cs typeface="Calibri" panose="020F0502020204030204" pitchFamily="34" charset="0"/>
                        </a:rPr>
                        <a:t>H.2.9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Bệnh</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viện</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p>
                      <a:pPr marL="174625" indent="-174625" algn="just">
                        <a:buFontTx/>
                        <a:buChar char="-"/>
                      </a:pPr>
                      <a:r>
                        <a:rPr lang="en-US" sz="1500" kern="1200" dirty="0" smtClean="0">
                          <a:solidFill>
                            <a:srgbClr val="FF0000"/>
                          </a:solidFill>
                          <a:effectLst/>
                          <a:latin typeface="Calibri" panose="020F0502020204030204" pitchFamily="34" charset="0"/>
                          <a:ea typeface="+mn-ea"/>
                          <a:cs typeface="Calibri" panose="020F0502020204030204" pitchFamily="34" charset="0"/>
                        </a:rPr>
                        <a:t>H.2.10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Nhà</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khám</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chữa</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bệnh</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đa</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khoa</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nhóm</a:t>
                      </a:r>
                      <a:r>
                        <a:rPr lang="en-US" sz="1500" kern="1200" dirty="0" smtClean="0">
                          <a:solidFill>
                            <a:srgbClr val="FF0000"/>
                          </a:solidFill>
                          <a:effectLst/>
                          <a:latin typeface="Calibri" panose="020F0502020204030204" pitchFamily="34" charset="0"/>
                          <a:ea typeface="+mn-ea"/>
                          <a:cs typeface="Calibri" panose="020F0502020204030204" pitchFamily="34" charset="0"/>
                        </a:rPr>
                        <a:t> F3.4)</a:t>
                      </a:r>
                    </a:p>
                    <a:p>
                      <a:pPr marL="174625" indent="-174625" algn="just">
                        <a:buFontTx/>
                        <a:buChar char="-"/>
                      </a:pPr>
                      <a:r>
                        <a:rPr lang="en-US" sz="1500" kern="1200" dirty="0" smtClean="0">
                          <a:solidFill>
                            <a:srgbClr val="FF0000"/>
                          </a:solidFill>
                          <a:effectLst/>
                          <a:latin typeface="Calibri" panose="020F0502020204030204" pitchFamily="34" charset="0"/>
                          <a:ea typeface="+mn-ea"/>
                          <a:cs typeface="Calibri" panose="020F0502020204030204" pitchFamily="34" charset="0"/>
                        </a:rPr>
                        <a:t>H.2.11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Nhà</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ngủ</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của</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cơ</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sở</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điều</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dưỡng</a:t>
                      </a:r>
                      <a:endParaRPr lang="en-US" sz="1500" kern="1200" dirty="0" smtClean="0">
                        <a:solidFill>
                          <a:srgbClr val="FF0000"/>
                        </a:solidFill>
                        <a:effectLst/>
                        <a:latin typeface="Calibri" panose="020F0502020204030204" pitchFamily="34" charset="0"/>
                        <a:ea typeface="+mn-ea"/>
                        <a:cs typeface="Calibri" panose="020F0502020204030204" pitchFamily="34" charset="0"/>
                      </a:endParaRPr>
                    </a:p>
                    <a:p>
                      <a:pPr marL="174625" indent="-174625" algn="just">
                        <a:buFontTx/>
                        <a:buChar char="-"/>
                      </a:pPr>
                      <a:r>
                        <a:rPr lang="en-US" sz="1500" kern="1200" dirty="0" smtClean="0">
                          <a:solidFill>
                            <a:srgbClr val="FF0000"/>
                          </a:solidFill>
                          <a:effectLst/>
                          <a:latin typeface="Calibri" panose="020F0502020204030204" pitchFamily="34" charset="0"/>
                          <a:ea typeface="+mn-ea"/>
                          <a:cs typeface="Calibri" panose="020F0502020204030204" pitchFamily="34" charset="0"/>
                        </a:rPr>
                        <a:t>H.2.12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Các</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quy</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định</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bổ</a:t>
                      </a:r>
                      <a:r>
                        <a:rPr lang="en-US" sz="1500" kern="1200" dirty="0" smtClean="0">
                          <a:solidFill>
                            <a:srgbClr val="FF0000"/>
                          </a:solidFill>
                          <a:effectLst/>
                          <a:latin typeface="Calibri" panose="020F0502020204030204" pitchFamily="34" charset="0"/>
                          <a:ea typeface="+mn-ea"/>
                          <a:cs typeface="Calibri" panose="020F0502020204030204" pitchFamily="34" charset="0"/>
                        </a:rPr>
                        <a:t> sung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đối</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với</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các</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nhà</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công</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cộng</a:t>
                      </a:r>
                      <a:r>
                        <a:rPr lang="en-US"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err="1" smtClean="0">
                          <a:solidFill>
                            <a:srgbClr val="FF0000"/>
                          </a:solidFill>
                          <a:effectLst/>
                          <a:latin typeface="Calibri" panose="020F0502020204030204" pitchFamily="34" charset="0"/>
                          <a:ea typeface="+mn-ea"/>
                          <a:cs typeface="Calibri" panose="020F0502020204030204" pitchFamily="34" charset="0"/>
                        </a:rPr>
                        <a:t>thuộc</a:t>
                      </a:r>
                      <a:r>
                        <a:rPr lang="en-US" sz="1500" kern="1200" dirty="0" smtClean="0">
                          <a:solidFill>
                            <a:srgbClr val="FF0000"/>
                          </a:solidFill>
                          <a:effectLst/>
                          <a:latin typeface="Calibri" panose="020F0502020204030204" pitchFamily="34" charset="0"/>
                          <a:ea typeface="+mn-ea"/>
                          <a:cs typeface="Calibri" panose="020F0502020204030204" pitchFamily="34" charset="0"/>
                        </a:rPr>
                        <a:t> H.2</a:t>
                      </a:r>
                      <a:endParaRPr lang="en-US" sz="1500" b="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1500" i="1" dirty="0" smtClean="0">
                          <a:latin typeface="Calibri" panose="020F0502020204030204" pitchFamily="34" charset="0"/>
                          <a:ea typeface="Calibri" panose="020F0502020204030204" pitchFamily="34" charset="0"/>
                          <a:cs typeface="Calibri" panose="020F0502020204030204" pitchFamily="34" charset="0"/>
                        </a:rPr>
                        <a:t>B/s </a:t>
                      </a:r>
                      <a:r>
                        <a:rPr lang="en-US" sz="1500" i="1" dirty="0" err="1" smtClean="0">
                          <a:latin typeface="Calibri" panose="020F0502020204030204" pitchFamily="34" charset="0"/>
                          <a:ea typeface="Calibri" panose="020F0502020204030204" pitchFamily="34" charset="0"/>
                          <a:cs typeface="Calibri" panose="020F0502020204030204" pitchFamily="34" charset="0"/>
                        </a:rPr>
                        <a:t>Cấp</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ea typeface="Calibri" panose="020F0502020204030204" pitchFamily="34" charset="0"/>
                          <a:cs typeface="Calibri" panose="020F0502020204030204" pitchFamily="34" charset="0"/>
                        </a:rPr>
                        <a:t>nguy</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a:t>
                      </a:r>
                      <a:r>
                        <a:rPr lang="en-US" sz="1500" i="1" baseline="0" dirty="0" err="1" smtClean="0">
                          <a:latin typeface="Calibri" panose="020F0502020204030204" pitchFamily="34" charset="0"/>
                          <a:ea typeface="Calibri" panose="020F0502020204030204" pitchFamily="34" charset="0"/>
                          <a:cs typeface="Calibri" panose="020F0502020204030204" pitchFamily="34" charset="0"/>
                        </a:rPr>
                        <a:t>hiểm</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a:t>
                      </a:r>
                      <a:r>
                        <a:rPr lang="vi-VN" sz="1500" i="1" baseline="0" dirty="0" smtClean="0">
                          <a:latin typeface="Calibri" panose="020F0502020204030204" pitchFamily="34" charset="0"/>
                          <a:ea typeface="Calibri" panose="020F0502020204030204" pitchFamily="34" charset="0"/>
                          <a:cs typeface="Calibri" panose="020F0502020204030204" pitchFamily="34" charset="0"/>
                        </a:rPr>
                        <a:t>cháy, sức chứa</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a:t>
                      </a:r>
                      <a:r>
                        <a:rPr lang="vi-VN" sz="1500" i="1" baseline="0" dirty="0" smtClean="0">
                          <a:latin typeface="Calibri" panose="020F0502020204030204" pitchFamily="34" charset="0"/>
                          <a:ea typeface="Calibri" panose="020F0502020204030204" pitchFamily="34" charset="0"/>
                          <a:cs typeface="Calibri" panose="020F0502020204030204" pitchFamily="34" charset="0"/>
                        </a:rPr>
                        <a:t>v.v...</a:t>
                      </a:r>
                      <a:endParaRPr lang="en-US" sz="1500" b="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071036770"/>
                  </a:ext>
                </a:extLst>
              </a:tr>
            </a:tbl>
          </a:graphicData>
        </a:graphic>
      </p:graphicFrame>
    </p:spTree>
    <p:extLst>
      <p:ext uri="{BB962C8B-B14F-4D97-AF65-F5344CB8AC3E}">
        <p14:creationId xmlns:p14="http://schemas.microsoft.com/office/powerpoint/2010/main" val="168242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630240"/>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844694163"/>
              </p:ext>
            </p:extLst>
          </p:nvPr>
        </p:nvGraphicFramePr>
        <p:xfrm>
          <a:off x="2" y="1203177"/>
          <a:ext cx="9089834" cy="5594492"/>
        </p:xfrm>
        <a:graphic>
          <a:graphicData uri="http://schemas.openxmlformats.org/drawingml/2006/table">
            <a:tbl>
              <a:tblPr firstRow="1" bandRow="1">
                <a:tableStyleId>{5C22544A-7EE6-4342-B048-85BDC9FD1C3A}</a:tableStyleId>
              </a:tblPr>
              <a:tblGrid>
                <a:gridCol w="851784">
                  <a:extLst>
                    <a:ext uri="{9D8B030D-6E8A-4147-A177-3AD203B41FA5}">
                      <a16:colId xmlns:a16="http://schemas.microsoft.com/office/drawing/2014/main" val="1411077708"/>
                    </a:ext>
                  </a:extLst>
                </a:gridCol>
                <a:gridCol w="862060">
                  <a:extLst>
                    <a:ext uri="{9D8B030D-6E8A-4147-A177-3AD203B41FA5}">
                      <a16:colId xmlns:a16="http://schemas.microsoft.com/office/drawing/2014/main" val="650951605"/>
                    </a:ext>
                  </a:extLst>
                </a:gridCol>
                <a:gridCol w="2864830">
                  <a:extLst>
                    <a:ext uri="{9D8B030D-6E8A-4147-A177-3AD203B41FA5}">
                      <a16:colId xmlns:a16="http://schemas.microsoft.com/office/drawing/2014/main" val="1678392798"/>
                    </a:ext>
                  </a:extLst>
                </a:gridCol>
                <a:gridCol w="3246403">
                  <a:extLst>
                    <a:ext uri="{9D8B030D-6E8A-4147-A177-3AD203B41FA5}">
                      <a16:colId xmlns:a16="http://schemas.microsoft.com/office/drawing/2014/main" val="94274692"/>
                    </a:ext>
                  </a:extLst>
                </a:gridCol>
                <a:gridCol w="1264757">
                  <a:extLst>
                    <a:ext uri="{9D8B030D-6E8A-4147-A177-3AD203B41FA5}">
                      <a16:colId xmlns:a16="http://schemas.microsoft.com/office/drawing/2014/main" val="3041226646"/>
                    </a:ext>
                  </a:extLst>
                </a:gridCol>
              </a:tblGrid>
              <a:tr h="519572">
                <a:tc>
                  <a:txBody>
                    <a:bodyPr/>
                    <a:lstStyle/>
                    <a:p>
                      <a:pPr algn="ctr"/>
                      <a:r>
                        <a:rPr lang="en-US" sz="1500" dirty="0" err="1" smtClean="0"/>
                        <a:t>Điều</a:t>
                      </a:r>
                      <a:endParaRPr lang="en-US" sz="1500" dirty="0"/>
                    </a:p>
                  </a:txBody>
                  <a:tcPr/>
                </a:tc>
                <a:tc>
                  <a:txBody>
                    <a:bodyPr/>
                    <a:lstStyle/>
                    <a:p>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06:2022/BXD</a:t>
                      </a:r>
                    </a:p>
                  </a:txBody>
                  <a:tcPr/>
                </a:tc>
                <a:tc>
                  <a:txBody>
                    <a:bodyPr/>
                    <a:lstStyle/>
                    <a:p>
                      <a:pPr algn="ctr"/>
                      <a:r>
                        <a:rPr lang="en-US" sz="1500" dirty="0" err="1" smtClean="0"/>
                        <a:t>Ghi</a:t>
                      </a:r>
                      <a:r>
                        <a:rPr lang="en-US" sz="1500" dirty="0" smtClean="0"/>
                        <a:t> </a:t>
                      </a:r>
                      <a:r>
                        <a:rPr lang="en-US" sz="1500" dirty="0" err="1" smtClean="0"/>
                        <a:t>chú</a:t>
                      </a:r>
                      <a:endParaRPr lang="en-US" sz="1500" dirty="0"/>
                    </a:p>
                  </a:txBody>
                  <a:tcPr/>
                </a:tc>
                <a:extLst>
                  <a:ext uri="{0D108BD9-81ED-4DB2-BD59-A6C34878D82A}">
                    <a16:rowId xmlns:a16="http://schemas.microsoft.com/office/drawing/2014/main" val="2393609304"/>
                  </a:ext>
                </a:extLst>
              </a:tr>
              <a:tr h="320040">
                <a:tc>
                  <a:txBody>
                    <a:bodyPr/>
                    <a:lstStyle/>
                    <a:p>
                      <a:endParaRPr lang="vi-VN" sz="1500" dirty="0" smtClean="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endParaRPr lang="en-US" sz="1500" b="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1500" b="1" kern="1200" dirty="0" smtClean="0">
                          <a:solidFill>
                            <a:schemeClr val="dk1"/>
                          </a:solidFill>
                          <a:effectLst/>
                          <a:latin typeface="Calibri" panose="020F0502020204030204" pitchFamily="34" charset="0"/>
                          <a:ea typeface="+mn-ea"/>
                          <a:cs typeface="Calibri" panose="020F0502020204030204" pitchFamily="34" charset="0"/>
                        </a:rPr>
                        <a:t>Bảng H.</a:t>
                      </a:r>
                      <a:r>
                        <a:rPr lang="en-US" sz="1500" b="1" kern="1200" dirty="0" smtClean="0">
                          <a:solidFill>
                            <a:schemeClr val="dk1"/>
                          </a:solidFill>
                          <a:effectLst/>
                          <a:latin typeface="Calibri" panose="020F0502020204030204" pitchFamily="34" charset="0"/>
                          <a:ea typeface="+mn-ea"/>
                          <a:cs typeface="Calibri" panose="020F0502020204030204" pitchFamily="34" charset="0"/>
                        </a:rPr>
                        <a:t>5</a:t>
                      </a:r>
                      <a:r>
                        <a:rPr lang="vi-VN" sz="1500" kern="1200" dirty="0" smtClean="0">
                          <a:solidFill>
                            <a:schemeClr val="dk1"/>
                          </a:solidFill>
                          <a:effectLst/>
                          <a:latin typeface="Calibri" panose="020F0502020204030204" pitchFamily="34" charset="0"/>
                          <a:ea typeface="+mn-ea"/>
                          <a:cs typeface="Calibri" panose="020F0502020204030204" pitchFamily="34" charset="0"/>
                        </a:rPr>
                        <a:t> - Tầng cao nhất được phép bố trí các gian giảng đường, hội nghị, hội thảo, phòng họp, gian tập thể thao và các gian phòng có công năng tương tự</a:t>
                      </a:r>
                      <a:endParaRPr lang="en-US" sz="1500" b="0" kern="120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1500" b="0" kern="1200" dirty="0" err="1"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Không</a:t>
                      </a:r>
                      <a:r>
                        <a:rPr lang="en-US" sz="1500" b="0" kern="1200" baseline="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1500" b="0" kern="1200" baseline="0" dirty="0" err="1"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có</a:t>
                      </a:r>
                      <a:endParaRPr lang="en-US" sz="1500" b="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en-US" sz="1500" b="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189805053"/>
                  </a:ext>
                </a:extLst>
              </a:tr>
              <a:tr h="320040">
                <a:tc>
                  <a:txBody>
                    <a:bodyPr/>
                    <a:lstStyle/>
                    <a:p>
                      <a:r>
                        <a:rPr lang="en-US" sz="1500" dirty="0" smtClean="0">
                          <a:latin typeface="Calibri" panose="020F0502020204030204" pitchFamily="34" charset="0"/>
                          <a:ea typeface="Calibri" panose="020F0502020204030204" pitchFamily="34" charset="0"/>
                          <a:cs typeface="Calibri" panose="020F0502020204030204" pitchFamily="34" charset="0"/>
                        </a:rPr>
                        <a:t>H.2.</a:t>
                      </a:r>
                      <a:r>
                        <a:rPr lang="vi-VN" sz="1500" dirty="0" smtClean="0">
                          <a:latin typeface="Calibri" panose="020F0502020204030204" pitchFamily="34" charset="0"/>
                          <a:ea typeface="Calibri" panose="020F0502020204030204" pitchFamily="34" charset="0"/>
                          <a:cs typeface="Calibri" panose="020F0502020204030204" pitchFamily="34" charset="0"/>
                        </a:rPr>
                        <a:t>12.9</a:t>
                      </a: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1500" b="1" kern="1200"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en-US" sz="1500" b="0" kern="1200" dirty="0" err="1" smtClean="0">
                          <a:solidFill>
                            <a:srgbClr val="7030A0"/>
                          </a:solidFill>
                          <a:effectLst/>
                          <a:latin typeface="Calibri" panose="020F0502020204030204" pitchFamily="34" charset="0"/>
                          <a:ea typeface="Calibri" panose="020F0502020204030204" pitchFamily="34" charset="0"/>
                          <a:cs typeface="Calibri" panose="020F0502020204030204" pitchFamily="34" charset="0"/>
                        </a:rPr>
                        <a:t>Không</a:t>
                      </a:r>
                      <a:r>
                        <a:rPr lang="en-US" sz="1500" b="0" kern="1200" baseline="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rPr>
                        <a:t> </a:t>
                      </a:r>
                      <a:r>
                        <a:rPr lang="en-US" sz="1500" b="0" kern="1200" baseline="0" dirty="0" err="1" smtClean="0">
                          <a:solidFill>
                            <a:srgbClr val="7030A0"/>
                          </a:solidFill>
                          <a:effectLst/>
                          <a:latin typeface="Calibri" panose="020F0502020204030204" pitchFamily="34" charset="0"/>
                          <a:ea typeface="Calibri" panose="020F0502020204030204" pitchFamily="34" charset="0"/>
                          <a:cs typeface="Calibri" panose="020F0502020204030204" pitchFamily="34" charset="0"/>
                        </a:rPr>
                        <a:t>có</a:t>
                      </a:r>
                      <a:endParaRPr lang="en-US" sz="1500" b="0" kern="120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1500" b="1" kern="1200" dirty="0" err="1" smtClean="0">
                          <a:solidFill>
                            <a:srgbClr val="FF0000"/>
                          </a:solidFill>
                          <a:effectLst/>
                          <a:latin typeface="Calibri" panose="020F0502020204030204" pitchFamily="34" charset="0"/>
                          <a:ea typeface="+mn-ea"/>
                          <a:cs typeface="Calibri" panose="020F0502020204030204" pitchFamily="34" charset="0"/>
                        </a:rPr>
                        <a:t>Bổ</a:t>
                      </a:r>
                      <a:r>
                        <a:rPr lang="en-US" sz="1500" b="1" kern="1200" baseline="0" dirty="0" smtClean="0">
                          <a:solidFill>
                            <a:srgbClr val="FF0000"/>
                          </a:solidFill>
                          <a:effectLst/>
                          <a:latin typeface="Calibri" panose="020F0502020204030204" pitchFamily="34" charset="0"/>
                          <a:ea typeface="+mn-ea"/>
                          <a:cs typeface="Calibri" panose="020F0502020204030204" pitchFamily="34" charset="0"/>
                        </a:rPr>
                        <a:t> sung </a:t>
                      </a:r>
                      <a:r>
                        <a:rPr lang="en-US" sz="1500" b="1" kern="1200" dirty="0" err="1" smtClean="0">
                          <a:solidFill>
                            <a:srgbClr val="FF0000"/>
                          </a:solidFill>
                          <a:effectLst/>
                          <a:latin typeface="Calibri" panose="020F0502020204030204" pitchFamily="34" charset="0"/>
                          <a:ea typeface="+mn-ea"/>
                          <a:cs typeface="Calibri" panose="020F0502020204030204" pitchFamily="34" charset="0"/>
                        </a:rPr>
                        <a:t>Bảng</a:t>
                      </a:r>
                      <a:r>
                        <a:rPr lang="en-US" sz="1500" b="1" kern="1200" dirty="0" smtClean="0">
                          <a:solidFill>
                            <a:srgbClr val="FF0000"/>
                          </a:solidFill>
                          <a:effectLst/>
                          <a:latin typeface="Calibri" panose="020F0502020204030204" pitchFamily="34" charset="0"/>
                          <a:ea typeface="+mn-ea"/>
                          <a:cs typeface="Calibri" panose="020F0502020204030204" pitchFamily="34" charset="0"/>
                        </a:rPr>
                        <a:t> H.</a:t>
                      </a:r>
                      <a:r>
                        <a:rPr lang="vi-VN" sz="1500" b="1" kern="1200" dirty="0" smtClean="0">
                          <a:solidFill>
                            <a:srgbClr val="FF0000"/>
                          </a:solidFill>
                          <a:effectLst/>
                          <a:latin typeface="Calibri" panose="020F0502020204030204" pitchFamily="34" charset="0"/>
                          <a:ea typeface="+mn-ea"/>
                          <a:cs typeface="Calibri" panose="020F0502020204030204" pitchFamily="34" charset="0"/>
                        </a:rPr>
                        <a:t>8</a:t>
                      </a:r>
                      <a:r>
                        <a:rPr lang="en-US" sz="1500" b="0" kern="1200" dirty="0" smtClean="0">
                          <a:solidFill>
                            <a:srgbClr val="FF0000"/>
                          </a:solidFill>
                          <a:effectLst/>
                          <a:latin typeface="Calibri" panose="020F0502020204030204" pitchFamily="34" charset="0"/>
                          <a:ea typeface="+mn-ea"/>
                          <a:cs typeface="Calibri" panose="020F0502020204030204" pitchFamily="34" charset="0"/>
                        </a:rPr>
                        <a:t> – </a:t>
                      </a:r>
                      <a:r>
                        <a:rPr lang="vi-VN" sz="150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Chiều cao lớn nhất được phép bố trí một số gian phòng</a:t>
                      </a:r>
                      <a:endParaRPr lang="en-US" sz="1500" b="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500" i="1" dirty="0" err="1" smtClean="0">
                          <a:latin typeface="Calibri" panose="020F0502020204030204" pitchFamily="34" charset="0"/>
                          <a:ea typeface="Calibri" panose="020F0502020204030204" pitchFamily="34" charset="0"/>
                          <a:cs typeface="Calibri" panose="020F0502020204030204" pitchFamily="34" charset="0"/>
                        </a:rPr>
                        <a:t>Bổ</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sung</a:t>
                      </a:r>
                      <a:endParaRPr lang="en-US" sz="1500" i="1" dirty="0" smtClean="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015867703"/>
                  </a:ext>
                </a:extLst>
              </a:tr>
              <a:tr h="320040">
                <a:tc>
                  <a:txBody>
                    <a:bodyPr/>
                    <a:lstStyle/>
                    <a:p>
                      <a:r>
                        <a:rPr lang="vi-VN" sz="1500" dirty="0" smtClean="0">
                          <a:latin typeface="Calibri" panose="020F0502020204030204" pitchFamily="34" charset="0"/>
                          <a:ea typeface="Calibri" panose="020F0502020204030204" pitchFamily="34" charset="0"/>
                          <a:cs typeface="Calibri" panose="020F0502020204030204" pitchFamily="34" charset="0"/>
                        </a:rPr>
                        <a:t>H.3</a:t>
                      </a: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1500" b="1" i="0" u="none" strike="noStrike"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Nhà hành chính - phụ trợ của cơ sở sản xuất và kho</a:t>
                      </a:r>
                      <a:endParaRPr lang="en-US" sz="1500" b="1" kern="1200"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endParaRPr lang="en-US" sz="1500" b="0" kern="120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500" b="0" i="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H.3 – </a:t>
                      </a:r>
                      <a:r>
                        <a:rPr lang="vi-VN" sz="1500" b="1" i="0" u="none" strike="noStrike"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Nhà hành chính - phụ trợ của cơ sở sản xuất và kho</a:t>
                      </a:r>
                      <a:endParaRPr lang="en-US" sz="1500" b="1"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r>
                        <a:rPr lang="vi-VN"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Bậc chịu lửa, cấp nguy hiểm cháy kết cấu, chiều cao tối đa cho phép của nhà và diện tích một tầng trong phạm vi một khoang cháy đối với nhà hành chính - phụ trợ của cơ sở sản xuất và kho (nhà đứng độc lập, đứng liền kề hoặc nằm bên trong nhà sản xuất hoặc kho, thuộc nhóm F4.3) được quy định tại Bảng H.2. Khi xác định bậc chịu lửa của nhà thì cần xét đến chiều cao bố trí các khán phòng, hội trường và phòng hội thảo theo Bảng H.8</a:t>
                      </a:r>
                      <a:endParaRPr lang="en-US" sz="1500" b="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1500" i="1" dirty="0" smtClean="0">
                          <a:latin typeface="Calibri" panose="020F0502020204030204" pitchFamily="34" charset="0"/>
                          <a:ea typeface="Calibri" panose="020F0502020204030204" pitchFamily="34" charset="0"/>
                          <a:cs typeface="Calibri" panose="020F0502020204030204" pitchFamily="34" charset="0"/>
                        </a:rPr>
                        <a:t>Bổ sung</a:t>
                      </a:r>
                      <a:endParaRPr lang="en-US" sz="1500" i="1" dirty="0" smtClean="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64164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630240"/>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115957364"/>
              </p:ext>
            </p:extLst>
          </p:nvPr>
        </p:nvGraphicFramePr>
        <p:xfrm>
          <a:off x="-994" y="1155469"/>
          <a:ext cx="9089834" cy="5640212"/>
        </p:xfrm>
        <a:graphic>
          <a:graphicData uri="http://schemas.openxmlformats.org/drawingml/2006/table">
            <a:tbl>
              <a:tblPr firstRow="1" bandRow="1">
                <a:tableStyleId>{5C22544A-7EE6-4342-B048-85BDC9FD1C3A}</a:tableStyleId>
              </a:tblPr>
              <a:tblGrid>
                <a:gridCol w="851784">
                  <a:extLst>
                    <a:ext uri="{9D8B030D-6E8A-4147-A177-3AD203B41FA5}">
                      <a16:colId xmlns:a16="http://schemas.microsoft.com/office/drawing/2014/main" val="1411077708"/>
                    </a:ext>
                  </a:extLst>
                </a:gridCol>
                <a:gridCol w="763325">
                  <a:extLst>
                    <a:ext uri="{9D8B030D-6E8A-4147-A177-3AD203B41FA5}">
                      <a16:colId xmlns:a16="http://schemas.microsoft.com/office/drawing/2014/main" val="650951605"/>
                    </a:ext>
                  </a:extLst>
                </a:gridCol>
                <a:gridCol w="2775005">
                  <a:extLst>
                    <a:ext uri="{9D8B030D-6E8A-4147-A177-3AD203B41FA5}">
                      <a16:colId xmlns:a16="http://schemas.microsoft.com/office/drawing/2014/main" val="1678392798"/>
                    </a:ext>
                  </a:extLst>
                </a:gridCol>
                <a:gridCol w="3641697">
                  <a:extLst>
                    <a:ext uri="{9D8B030D-6E8A-4147-A177-3AD203B41FA5}">
                      <a16:colId xmlns:a16="http://schemas.microsoft.com/office/drawing/2014/main" val="94274692"/>
                    </a:ext>
                  </a:extLst>
                </a:gridCol>
                <a:gridCol w="1058023">
                  <a:extLst>
                    <a:ext uri="{9D8B030D-6E8A-4147-A177-3AD203B41FA5}">
                      <a16:colId xmlns:a16="http://schemas.microsoft.com/office/drawing/2014/main" val="3041226646"/>
                    </a:ext>
                  </a:extLst>
                </a:gridCol>
              </a:tblGrid>
              <a:tr h="519572">
                <a:tc>
                  <a:txBody>
                    <a:bodyPr/>
                    <a:lstStyle/>
                    <a:p>
                      <a:pPr algn="ctr"/>
                      <a:r>
                        <a:rPr lang="en-US" sz="1500" dirty="0" err="1" smtClean="0"/>
                        <a:t>Điều</a:t>
                      </a:r>
                      <a:endParaRPr lang="en-US" sz="1500" dirty="0"/>
                    </a:p>
                  </a:txBody>
                  <a:tcPr/>
                </a:tc>
                <a:tc>
                  <a:txBody>
                    <a:bodyPr/>
                    <a:lstStyle/>
                    <a:p>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06:2022/BXD</a:t>
                      </a:r>
                    </a:p>
                  </a:txBody>
                  <a:tcPr/>
                </a:tc>
                <a:tc>
                  <a:txBody>
                    <a:bodyPr/>
                    <a:lstStyle/>
                    <a:p>
                      <a:pPr algn="ctr"/>
                      <a:r>
                        <a:rPr lang="en-US" sz="1500" dirty="0" err="1" smtClean="0"/>
                        <a:t>Ghi</a:t>
                      </a:r>
                      <a:r>
                        <a:rPr lang="en-US" sz="1500" dirty="0" smtClean="0"/>
                        <a:t> </a:t>
                      </a:r>
                      <a:r>
                        <a:rPr lang="en-US" sz="1500" dirty="0" err="1" smtClean="0"/>
                        <a:t>chú</a:t>
                      </a:r>
                      <a:endParaRPr lang="en-US" sz="1500" dirty="0"/>
                    </a:p>
                  </a:txBody>
                  <a:tcPr/>
                </a:tc>
                <a:extLst>
                  <a:ext uri="{0D108BD9-81ED-4DB2-BD59-A6C34878D82A}">
                    <a16:rowId xmlns:a16="http://schemas.microsoft.com/office/drawing/2014/main" val="2393609304"/>
                  </a:ext>
                </a:extLst>
              </a:tr>
              <a:tr h="320040">
                <a:tc>
                  <a:txBody>
                    <a:bodyPr/>
                    <a:lstStyle/>
                    <a:p>
                      <a:r>
                        <a:rPr lang="en-US" sz="1500" dirty="0" smtClean="0">
                          <a:latin typeface="Calibri" panose="020F0502020204030204" pitchFamily="34" charset="0"/>
                          <a:ea typeface="Calibri" panose="020F0502020204030204" pitchFamily="34" charset="0"/>
                          <a:cs typeface="Calibri" panose="020F0502020204030204" pitchFamily="34" charset="0"/>
                        </a:rPr>
                        <a:t>H.</a:t>
                      </a:r>
                      <a:r>
                        <a:rPr lang="vi-VN" sz="1500" dirty="0" smtClean="0">
                          <a:latin typeface="Calibri" panose="020F0502020204030204" pitchFamily="34" charset="0"/>
                          <a:ea typeface="Calibri" panose="020F0502020204030204" pitchFamily="34" charset="0"/>
                          <a:cs typeface="Calibri" panose="020F0502020204030204" pitchFamily="34" charset="0"/>
                        </a:rPr>
                        <a:t>4.1</a:t>
                      </a: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1500" kern="1200" dirty="0" smtClean="0">
                          <a:solidFill>
                            <a:srgbClr val="FF0000"/>
                          </a:solidFill>
                          <a:effectLst/>
                          <a:latin typeface="Calibri" panose="020F0502020204030204" pitchFamily="34" charset="0"/>
                          <a:ea typeface="+mn-ea"/>
                          <a:cs typeface="Calibri" panose="020F0502020204030204" pitchFamily="34" charset="0"/>
                        </a:rPr>
                        <a:t>Nhà sản xuất</a:t>
                      </a:r>
                      <a:endParaRPr lang="en-US" sz="1500" b="1" kern="1200"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1500" b="1"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H.4.1</a:t>
                      </a:r>
                      <a:r>
                        <a:rPr lang="vi-VN"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Đối với nhà sản xuất, DT tầng cho phép lớn nhất trong phạm vi một khoang cháy phụ thuộc vào bậc chịu lửa của nhà và chiều cao PCCC của nhà được quy định tại </a:t>
                      </a:r>
                      <a:r>
                        <a:rPr lang="vi-VN" sz="1500" b="1"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Bảng H.6</a:t>
                      </a:r>
                      <a:endParaRPr lang="en-US" sz="1500" b="1" kern="120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vi-VN" sz="1500" b="1" i="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H.4.1 </a:t>
                      </a:r>
                      <a:r>
                        <a:rPr lang="vi-VN" sz="1500" b="0" i="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Bậc chịu lửa, cấp nguy hiểm cháy kết cấu, chiều cao lớn nhất cho phép của nhà và DT 1 tầng trong phạm vi một khoang cháy đối với nhà s/x phụ thuộc vào hạng nguy hiểm cháy và cháy nổ được quy định tại </a:t>
                      </a:r>
                      <a:r>
                        <a:rPr lang="vi-VN" sz="1500" b="1" i="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Bảng H.9</a:t>
                      </a:r>
                      <a:r>
                        <a:rPr lang="vi-VN" sz="1500" b="0" i="0" kern="1200" baseline="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 – </a:t>
                      </a:r>
                      <a:r>
                        <a:rPr lang="vi-VN" sz="1500" b="1" i="0" kern="1200" baseline="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Nhà sản xuất</a:t>
                      </a:r>
                      <a:endParaRPr lang="vi-VN" sz="1500" b="1" i="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r>
                        <a:rPr lang="vi-VN" sz="1500" b="0" i="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Số tầng nhà, DT 1 tầng trong phạm vi một khoang cháy của nhà sản xuất xác định theo A.2.1, Phụ lục A và H.6, Phụ lục H. Khi có các lỗ mở công nghệ trên các sàn giữa các tầng thì </a:t>
                      </a:r>
                      <a:r>
                        <a:rPr lang="vi-VN" sz="1500" kern="1200" dirty="0" smtClean="0">
                          <a:solidFill>
                            <a:srgbClr val="FF0000"/>
                          </a:solidFill>
                          <a:effectLst/>
                          <a:latin typeface="Calibri" panose="020F0502020204030204" pitchFamily="34" charset="0"/>
                          <a:ea typeface="+mn-ea"/>
                          <a:cs typeface="Calibri" panose="020F0502020204030204" pitchFamily="34" charset="0"/>
                          <a:sym typeface="Symbol" panose="05050102010706020507" pitchFamily="18" charset="2"/>
                        </a:rPr>
                        <a:t></a:t>
                      </a:r>
                      <a:r>
                        <a:rPr lang="vi-VN"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smtClean="0">
                          <a:solidFill>
                            <a:srgbClr val="FF0000"/>
                          </a:solidFill>
                          <a:effectLst/>
                          <a:latin typeface="Calibri" panose="020F0502020204030204" pitchFamily="34" charset="0"/>
                          <a:ea typeface="+mn-ea"/>
                          <a:cs typeface="Calibri" panose="020F0502020204030204" pitchFamily="34" charset="0"/>
                        </a:rPr>
                        <a:t>DT</a:t>
                      </a:r>
                      <a:r>
                        <a:rPr lang="vi-VN" sz="1500" b="0" i="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 các tầng này không được vượt quá DT tầng quy định tại Bảng H.9.</a:t>
                      </a:r>
                    </a:p>
                    <a:p>
                      <a:r>
                        <a:rPr lang="vi-VN" sz="1500" b="0" i="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Khi trang bị chữa cháy tự động toàn nhà cho nhà sản xuất, cho phép tăng gấp 2 lần các DT sàn trong phạm vi một khoang cháy quy định tại Bảng H.9, trừ nhà có bậc chịu lửa IV và V.</a:t>
                      </a:r>
                    </a:p>
                    <a:p>
                      <a:r>
                        <a:rPr lang="vi-VN" sz="1500" b="0" i="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Đối với nhà thuộc hạng nguy hiểm cháy nổ C có các gian phòng hạng C1 với </a:t>
                      </a:r>
                      <a:r>
                        <a:rPr lang="vi-VN" sz="1500" kern="1200" dirty="0" smtClean="0">
                          <a:solidFill>
                            <a:srgbClr val="FF0000"/>
                          </a:solidFill>
                          <a:effectLst/>
                          <a:latin typeface="Calibri" panose="020F0502020204030204" pitchFamily="34" charset="0"/>
                          <a:ea typeface="+mn-ea"/>
                          <a:cs typeface="Calibri" panose="020F0502020204030204" pitchFamily="34" charset="0"/>
                          <a:sym typeface="Symbol" panose="05050102010706020507" pitchFamily="18" charset="2"/>
                        </a:rPr>
                        <a:t></a:t>
                      </a:r>
                      <a:r>
                        <a:rPr lang="vi-VN"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smtClean="0">
                          <a:solidFill>
                            <a:srgbClr val="FF0000"/>
                          </a:solidFill>
                          <a:effectLst/>
                          <a:latin typeface="Calibri" panose="020F0502020204030204" pitchFamily="34" charset="0"/>
                          <a:ea typeface="+mn-ea"/>
                          <a:cs typeface="Calibri" panose="020F0502020204030204" pitchFamily="34" charset="0"/>
                        </a:rPr>
                        <a:t>DT</a:t>
                      </a:r>
                      <a:r>
                        <a:rPr lang="vi-VN" sz="1500" b="0" i="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 lớn hơn 1/2 DT tầng tương ứng thì DT 1 tầng trong phạm vi 1 khoang cháy quy định tại Bảng H.9 phải giảm đi 25 %</a:t>
                      </a:r>
                      <a:endParaRPr lang="vi-VN" sz="1500" b="0" i="0" kern="12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500" i="1" dirty="0" err="1" smtClean="0">
                          <a:latin typeface="Calibri" panose="020F0502020204030204" pitchFamily="34" charset="0"/>
                          <a:ea typeface="Calibri" panose="020F0502020204030204" pitchFamily="34" charset="0"/>
                          <a:cs typeface="Calibri" panose="020F0502020204030204" pitchFamily="34" charset="0"/>
                        </a:rPr>
                        <a:t>Bổ</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a:t>
                      </a:r>
                      <a:r>
                        <a:rPr lang="vi-VN" sz="1500" i="1" baseline="0" dirty="0" smtClean="0">
                          <a:latin typeface="Calibri" panose="020F0502020204030204" pitchFamily="34" charset="0"/>
                          <a:ea typeface="Calibri" panose="020F0502020204030204" pitchFamily="34" charset="0"/>
                          <a:cs typeface="Calibri" panose="020F0502020204030204" pitchFamily="34" charset="0"/>
                        </a:rPr>
                        <a:t>sung, điều chỉnh</a:t>
                      </a:r>
                      <a:endParaRPr lang="en-US" sz="1500" i="1" dirty="0" smtClean="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123415180"/>
                  </a:ext>
                </a:extLst>
              </a:tr>
            </a:tbl>
          </a:graphicData>
        </a:graphic>
      </p:graphicFrame>
    </p:spTree>
    <p:extLst>
      <p:ext uri="{BB962C8B-B14F-4D97-AF65-F5344CB8AC3E}">
        <p14:creationId xmlns:p14="http://schemas.microsoft.com/office/powerpoint/2010/main" val="369661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630240"/>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065803449"/>
              </p:ext>
            </p:extLst>
          </p:nvPr>
        </p:nvGraphicFramePr>
        <p:xfrm>
          <a:off x="-994" y="1155469"/>
          <a:ext cx="9089834" cy="5503052"/>
        </p:xfrm>
        <a:graphic>
          <a:graphicData uri="http://schemas.openxmlformats.org/drawingml/2006/table">
            <a:tbl>
              <a:tblPr firstRow="1" bandRow="1">
                <a:tableStyleId>{5C22544A-7EE6-4342-B048-85BDC9FD1C3A}</a:tableStyleId>
              </a:tblPr>
              <a:tblGrid>
                <a:gridCol w="605293">
                  <a:extLst>
                    <a:ext uri="{9D8B030D-6E8A-4147-A177-3AD203B41FA5}">
                      <a16:colId xmlns:a16="http://schemas.microsoft.com/office/drawing/2014/main" val="1411077708"/>
                    </a:ext>
                  </a:extLst>
                </a:gridCol>
                <a:gridCol w="1009816">
                  <a:extLst>
                    <a:ext uri="{9D8B030D-6E8A-4147-A177-3AD203B41FA5}">
                      <a16:colId xmlns:a16="http://schemas.microsoft.com/office/drawing/2014/main" val="650951605"/>
                    </a:ext>
                  </a:extLst>
                </a:gridCol>
                <a:gridCol w="2289975">
                  <a:extLst>
                    <a:ext uri="{9D8B030D-6E8A-4147-A177-3AD203B41FA5}">
                      <a16:colId xmlns:a16="http://schemas.microsoft.com/office/drawing/2014/main" val="1678392798"/>
                    </a:ext>
                  </a:extLst>
                </a:gridCol>
                <a:gridCol w="4126727">
                  <a:extLst>
                    <a:ext uri="{9D8B030D-6E8A-4147-A177-3AD203B41FA5}">
                      <a16:colId xmlns:a16="http://schemas.microsoft.com/office/drawing/2014/main" val="94274692"/>
                    </a:ext>
                  </a:extLst>
                </a:gridCol>
                <a:gridCol w="1058023">
                  <a:extLst>
                    <a:ext uri="{9D8B030D-6E8A-4147-A177-3AD203B41FA5}">
                      <a16:colId xmlns:a16="http://schemas.microsoft.com/office/drawing/2014/main" val="3041226646"/>
                    </a:ext>
                  </a:extLst>
                </a:gridCol>
              </a:tblGrid>
              <a:tr h="519572">
                <a:tc>
                  <a:txBody>
                    <a:bodyPr/>
                    <a:lstStyle/>
                    <a:p>
                      <a:pPr algn="ctr"/>
                      <a:r>
                        <a:rPr lang="en-US" sz="1500" dirty="0" err="1" smtClean="0"/>
                        <a:t>Điều</a:t>
                      </a:r>
                      <a:endParaRPr lang="en-US" sz="1500" dirty="0"/>
                    </a:p>
                  </a:txBody>
                  <a:tcPr/>
                </a:tc>
                <a:tc>
                  <a:txBody>
                    <a:bodyPr/>
                    <a:lstStyle/>
                    <a:p>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06:2022/BXD</a:t>
                      </a:r>
                    </a:p>
                  </a:txBody>
                  <a:tcPr/>
                </a:tc>
                <a:tc>
                  <a:txBody>
                    <a:bodyPr/>
                    <a:lstStyle/>
                    <a:p>
                      <a:pPr algn="ctr"/>
                      <a:r>
                        <a:rPr lang="en-US" sz="1500" dirty="0" err="1" smtClean="0"/>
                        <a:t>Ghi</a:t>
                      </a:r>
                      <a:r>
                        <a:rPr lang="en-US" sz="1500" dirty="0" smtClean="0"/>
                        <a:t> </a:t>
                      </a:r>
                      <a:r>
                        <a:rPr lang="en-US" sz="1500" dirty="0" err="1" smtClean="0"/>
                        <a:t>chú</a:t>
                      </a:r>
                      <a:endParaRPr lang="en-US" sz="1500" dirty="0"/>
                    </a:p>
                  </a:txBody>
                  <a:tcPr/>
                </a:tc>
                <a:extLst>
                  <a:ext uri="{0D108BD9-81ED-4DB2-BD59-A6C34878D82A}">
                    <a16:rowId xmlns:a16="http://schemas.microsoft.com/office/drawing/2014/main" val="2393609304"/>
                  </a:ext>
                </a:extLst>
              </a:tr>
              <a:tr h="320040">
                <a:tc>
                  <a:txBody>
                    <a:bodyPr/>
                    <a:lstStyle/>
                    <a:p>
                      <a:r>
                        <a:rPr lang="en-US" sz="1500" dirty="0" smtClean="0">
                          <a:latin typeface="Calibri" panose="020F0502020204030204" pitchFamily="34" charset="0"/>
                          <a:ea typeface="Calibri" panose="020F0502020204030204" pitchFamily="34" charset="0"/>
                          <a:cs typeface="Calibri" panose="020F0502020204030204" pitchFamily="34" charset="0"/>
                        </a:rPr>
                        <a:t>H.</a:t>
                      </a:r>
                      <a:r>
                        <a:rPr lang="vi-VN" sz="1500" dirty="0" smtClean="0">
                          <a:latin typeface="Calibri" panose="020F0502020204030204" pitchFamily="34" charset="0"/>
                          <a:ea typeface="Calibri" panose="020F0502020204030204" pitchFamily="34" charset="0"/>
                          <a:cs typeface="Calibri" panose="020F0502020204030204" pitchFamily="34" charset="0"/>
                        </a:rPr>
                        <a:t>4.2</a:t>
                      </a: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500" b="1" i="0" kern="1200" dirty="0" err="1" smtClean="0">
                          <a:solidFill>
                            <a:schemeClr val="dk1"/>
                          </a:solidFill>
                          <a:effectLst/>
                          <a:latin typeface="+mn-lt"/>
                          <a:ea typeface="+mn-ea"/>
                          <a:cs typeface="+mn-cs"/>
                        </a:rPr>
                        <a:t>Nhà</a:t>
                      </a:r>
                      <a:r>
                        <a:rPr lang="en-US" sz="1500" b="1" i="0" kern="1200" dirty="0" smtClean="0">
                          <a:solidFill>
                            <a:schemeClr val="dk1"/>
                          </a:solidFill>
                          <a:effectLst/>
                          <a:latin typeface="+mn-lt"/>
                          <a:ea typeface="+mn-ea"/>
                          <a:cs typeface="+mn-cs"/>
                        </a:rPr>
                        <a:t> </a:t>
                      </a:r>
                      <a:r>
                        <a:rPr lang="en-US" sz="1500" b="1" i="0" kern="1200" dirty="0" err="1" smtClean="0">
                          <a:solidFill>
                            <a:schemeClr val="dk1"/>
                          </a:solidFill>
                          <a:effectLst/>
                          <a:latin typeface="+mn-lt"/>
                          <a:ea typeface="+mn-ea"/>
                          <a:cs typeface="+mn-cs"/>
                        </a:rPr>
                        <a:t>chăn</a:t>
                      </a:r>
                      <a:r>
                        <a:rPr lang="en-US" sz="1500" b="1" i="0" kern="1200" dirty="0" smtClean="0">
                          <a:solidFill>
                            <a:schemeClr val="dk1"/>
                          </a:solidFill>
                          <a:effectLst/>
                          <a:latin typeface="+mn-lt"/>
                          <a:ea typeface="+mn-ea"/>
                          <a:cs typeface="+mn-cs"/>
                        </a:rPr>
                        <a:t> </a:t>
                      </a:r>
                      <a:r>
                        <a:rPr lang="en-US" sz="1500" b="1" i="0" kern="1200" dirty="0" err="1" smtClean="0">
                          <a:solidFill>
                            <a:schemeClr val="dk1"/>
                          </a:solidFill>
                          <a:effectLst/>
                          <a:latin typeface="+mn-lt"/>
                          <a:ea typeface="+mn-ea"/>
                          <a:cs typeface="+mn-cs"/>
                        </a:rPr>
                        <a:t>nuôi</a:t>
                      </a:r>
                      <a:r>
                        <a:rPr lang="en-US" sz="1500" b="1" i="0" kern="1200" dirty="0" smtClean="0">
                          <a:solidFill>
                            <a:schemeClr val="dk1"/>
                          </a:solidFill>
                          <a:effectLst/>
                          <a:latin typeface="+mn-lt"/>
                          <a:ea typeface="+mn-ea"/>
                          <a:cs typeface="+mn-cs"/>
                        </a:rPr>
                        <a:t> </a:t>
                      </a:r>
                      <a:r>
                        <a:rPr lang="en-US" sz="1500" b="1" i="0" kern="1200" dirty="0" err="1" smtClean="0">
                          <a:solidFill>
                            <a:schemeClr val="dk1"/>
                          </a:solidFill>
                          <a:effectLst/>
                          <a:latin typeface="+mn-lt"/>
                          <a:ea typeface="+mn-ea"/>
                          <a:cs typeface="+mn-cs"/>
                        </a:rPr>
                        <a:t>gia</a:t>
                      </a:r>
                      <a:r>
                        <a:rPr lang="en-US" sz="1500" b="1" i="0" kern="1200" dirty="0" smtClean="0">
                          <a:solidFill>
                            <a:schemeClr val="dk1"/>
                          </a:solidFill>
                          <a:effectLst/>
                          <a:latin typeface="+mn-lt"/>
                          <a:ea typeface="+mn-ea"/>
                          <a:cs typeface="+mn-cs"/>
                        </a:rPr>
                        <a:t> </a:t>
                      </a:r>
                      <a:r>
                        <a:rPr lang="en-US" sz="1500" b="1" i="0" kern="1200" dirty="0" err="1" smtClean="0">
                          <a:solidFill>
                            <a:schemeClr val="dk1"/>
                          </a:solidFill>
                          <a:effectLst/>
                          <a:latin typeface="+mn-lt"/>
                          <a:ea typeface="+mn-ea"/>
                          <a:cs typeface="+mn-cs"/>
                        </a:rPr>
                        <a:t>súc</a:t>
                      </a:r>
                      <a:r>
                        <a:rPr lang="en-US" sz="1500" b="1" i="0" kern="1200" dirty="0" smtClean="0">
                          <a:solidFill>
                            <a:schemeClr val="dk1"/>
                          </a:solidFill>
                          <a:effectLst/>
                          <a:latin typeface="+mn-lt"/>
                          <a:ea typeface="+mn-ea"/>
                          <a:cs typeface="+mn-cs"/>
                        </a:rPr>
                        <a:t>, </a:t>
                      </a:r>
                      <a:r>
                        <a:rPr lang="en-US" sz="1500" b="1" i="0" kern="1200" dirty="0" err="1" smtClean="0">
                          <a:solidFill>
                            <a:schemeClr val="dk1"/>
                          </a:solidFill>
                          <a:effectLst/>
                          <a:latin typeface="+mn-lt"/>
                          <a:ea typeface="+mn-ea"/>
                          <a:cs typeface="+mn-cs"/>
                        </a:rPr>
                        <a:t>gia</a:t>
                      </a:r>
                      <a:r>
                        <a:rPr lang="en-US" sz="1500" b="1" i="0" kern="1200" dirty="0" smtClean="0">
                          <a:solidFill>
                            <a:schemeClr val="dk1"/>
                          </a:solidFill>
                          <a:effectLst/>
                          <a:latin typeface="+mn-lt"/>
                          <a:ea typeface="+mn-ea"/>
                          <a:cs typeface="+mn-cs"/>
                        </a:rPr>
                        <a:t> </a:t>
                      </a:r>
                      <a:r>
                        <a:rPr lang="en-US" sz="1500" b="1" i="0" kern="1200" dirty="0" err="1" smtClean="0">
                          <a:solidFill>
                            <a:schemeClr val="dk1"/>
                          </a:solidFill>
                          <a:effectLst/>
                          <a:latin typeface="+mn-lt"/>
                          <a:ea typeface="+mn-ea"/>
                          <a:cs typeface="+mn-cs"/>
                        </a:rPr>
                        <a:t>cầm</a:t>
                      </a:r>
                      <a:r>
                        <a:rPr lang="en-US" sz="1500" b="1" i="0" kern="1200" dirty="0" smtClean="0">
                          <a:solidFill>
                            <a:schemeClr val="dk1"/>
                          </a:solidFill>
                          <a:effectLst/>
                          <a:latin typeface="+mn-lt"/>
                          <a:ea typeface="+mn-ea"/>
                          <a:cs typeface="+mn-cs"/>
                        </a:rPr>
                        <a:t> </a:t>
                      </a:r>
                      <a:r>
                        <a:rPr lang="en-US" sz="1500" b="1" i="0" kern="1200" dirty="0" err="1" smtClean="0">
                          <a:solidFill>
                            <a:schemeClr val="dk1"/>
                          </a:solidFill>
                          <a:effectLst/>
                          <a:latin typeface="+mn-lt"/>
                          <a:ea typeface="+mn-ea"/>
                          <a:cs typeface="+mn-cs"/>
                        </a:rPr>
                        <a:t>và</a:t>
                      </a:r>
                      <a:r>
                        <a:rPr lang="en-US" sz="1500" b="1" i="0" kern="1200" dirty="0" smtClean="0">
                          <a:solidFill>
                            <a:schemeClr val="dk1"/>
                          </a:solidFill>
                          <a:effectLst/>
                          <a:latin typeface="+mn-lt"/>
                          <a:ea typeface="+mn-ea"/>
                          <a:cs typeface="+mn-cs"/>
                        </a:rPr>
                        <a:t> </a:t>
                      </a:r>
                      <a:r>
                        <a:rPr lang="en-US" sz="1500" b="1" i="0" kern="1200" dirty="0" err="1" smtClean="0">
                          <a:solidFill>
                            <a:schemeClr val="dk1"/>
                          </a:solidFill>
                          <a:effectLst/>
                          <a:latin typeface="+mn-lt"/>
                          <a:ea typeface="+mn-ea"/>
                          <a:cs typeface="+mn-cs"/>
                        </a:rPr>
                        <a:t>động</a:t>
                      </a:r>
                      <a:r>
                        <a:rPr lang="en-US" sz="1500" b="1" i="0" kern="1200" dirty="0" smtClean="0">
                          <a:solidFill>
                            <a:schemeClr val="dk1"/>
                          </a:solidFill>
                          <a:effectLst/>
                          <a:latin typeface="+mn-lt"/>
                          <a:ea typeface="+mn-ea"/>
                          <a:cs typeface="+mn-cs"/>
                        </a:rPr>
                        <a:t> </a:t>
                      </a:r>
                      <a:r>
                        <a:rPr lang="en-US" sz="1500" b="1" i="0" kern="1200" dirty="0" err="1" smtClean="0">
                          <a:solidFill>
                            <a:schemeClr val="dk1"/>
                          </a:solidFill>
                          <a:effectLst/>
                          <a:latin typeface="+mn-lt"/>
                          <a:ea typeface="+mn-ea"/>
                          <a:cs typeface="+mn-cs"/>
                        </a:rPr>
                        <a:t>vật</a:t>
                      </a:r>
                      <a:r>
                        <a:rPr lang="en-US" sz="1500" b="1" i="0" kern="1200" dirty="0" smtClean="0">
                          <a:solidFill>
                            <a:schemeClr val="dk1"/>
                          </a:solidFill>
                          <a:effectLst/>
                          <a:latin typeface="+mn-lt"/>
                          <a:ea typeface="+mn-ea"/>
                          <a:cs typeface="+mn-cs"/>
                        </a:rPr>
                        <a:t> (</a:t>
                      </a:r>
                      <a:r>
                        <a:rPr lang="en-US" sz="1500" b="1" i="0" kern="1200" dirty="0" err="1" smtClean="0">
                          <a:solidFill>
                            <a:schemeClr val="dk1"/>
                          </a:solidFill>
                          <a:effectLst/>
                          <a:latin typeface="+mn-lt"/>
                          <a:ea typeface="+mn-ea"/>
                          <a:cs typeface="+mn-cs"/>
                        </a:rPr>
                        <a:t>nhóm</a:t>
                      </a:r>
                      <a:r>
                        <a:rPr lang="en-US" sz="1500" b="1" i="0" kern="1200" dirty="0" smtClean="0">
                          <a:solidFill>
                            <a:schemeClr val="dk1"/>
                          </a:solidFill>
                          <a:effectLst/>
                          <a:latin typeface="+mn-lt"/>
                          <a:ea typeface="+mn-ea"/>
                          <a:cs typeface="+mn-cs"/>
                        </a:rPr>
                        <a:t> F5.3)</a:t>
                      </a:r>
                      <a:endParaRPr lang="en-US" sz="1500" b="1" kern="1200" dirty="0" smtClean="0">
                        <a:solidFill>
                          <a:schemeClr val="tx1"/>
                        </a:solidFill>
                        <a:effectLst/>
                        <a:latin typeface="+mn-lt"/>
                        <a:ea typeface="Calibri" panose="020F0502020204030204" pitchFamily="34" charset="0"/>
                        <a:cs typeface="Calibri" panose="020F0502020204030204" pitchFamily="34" charset="0"/>
                      </a:endParaRPr>
                    </a:p>
                  </a:txBody>
                  <a:tcPr/>
                </a:tc>
                <a:tc>
                  <a:txBody>
                    <a:bodyPr/>
                    <a:lstStyle/>
                    <a:p>
                      <a:pPr algn="just"/>
                      <a:endParaRPr lang="en-US" sz="1500" b="1" kern="1200" dirty="0" smtClean="0">
                        <a:solidFill>
                          <a:srgbClr val="7030A0"/>
                        </a:solidFill>
                        <a:effectLst/>
                        <a:latin typeface="+mn-lt"/>
                        <a:ea typeface="Calibri" panose="020F0502020204030204" pitchFamily="34" charset="0"/>
                        <a:cs typeface="Calibri" panose="020F0502020204030204" pitchFamily="34" charset="0"/>
                      </a:endParaRPr>
                    </a:p>
                  </a:txBody>
                  <a:tcPr/>
                </a:tc>
                <a:tc>
                  <a:txBody>
                    <a:bodyPr/>
                    <a:lstStyle/>
                    <a:p>
                      <a:r>
                        <a:rPr lang="vi-VN" sz="1500" b="1"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H.4.2  Nhà chăn nuôi gia súc, gia cầm và động vật (nhóm F5.3)</a:t>
                      </a:r>
                      <a:endParaRPr lang="vi-VN"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p>
                      <a:r>
                        <a:rPr lang="vi-VN"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Bậc chịu lửa, cấp nguy hiểm cháy kết cấu, chiều cao nhà lớn nhất cho phép của nhà và DT 1 tầng trong phạm vi một khoang cháy đối với nhà chăn nuôi gia súc, gia cầm và động vật phụ thuộc vào hạng nguy hiểm cháy nổ được quy định tại </a:t>
                      </a:r>
                      <a:r>
                        <a:rPr lang="vi-VN" sz="1500" b="1"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Bảng H.10 - </a:t>
                      </a:r>
                      <a:r>
                        <a:rPr lang="vi-VN" sz="1500" b="1"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Nhà chăn nuôi gia súc, gia cầm và động vật</a:t>
                      </a:r>
                      <a:r>
                        <a:rPr lang="vi-VN"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còn đối với nhà hạng D - tại </a:t>
                      </a:r>
                      <a:r>
                        <a:rPr lang="vi-VN" sz="1500" b="1"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Bảng H.9 </a:t>
                      </a:r>
                      <a:endParaRPr lang="vi-VN" sz="1500" b="1" i="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500" i="1" dirty="0" err="1" smtClean="0">
                          <a:latin typeface="Calibri" panose="020F0502020204030204" pitchFamily="34" charset="0"/>
                          <a:ea typeface="Calibri" panose="020F0502020204030204" pitchFamily="34" charset="0"/>
                          <a:cs typeface="Calibri" panose="020F0502020204030204" pitchFamily="34" charset="0"/>
                        </a:rPr>
                        <a:t>Bổ</a:t>
                      </a:r>
                      <a:r>
                        <a:rPr lang="en-US" sz="1500" i="1" baseline="0" dirty="0" smtClean="0">
                          <a:latin typeface="Calibri" panose="020F0502020204030204" pitchFamily="34" charset="0"/>
                          <a:ea typeface="Calibri" panose="020F0502020204030204" pitchFamily="34" charset="0"/>
                          <a:cs typeface="Calibri" panose="020F0502020204030204" pitchFamily="34" charset="0"/>
                        </a:rPr>
                        <a:t> </a:t>
                      </a:r>
                      <a:r>
                        <a:rPr lang="vi-VN" sz="1500" i="1" baseline="0" dirty="0" smtClean="0">
                          <a:latin typeface="Calibri" panose="020F0502020204030204" pitchFamily="34" charset="0"/>
                          <a:ea typeface="Calibri" panose="020F0502020204030204" pitchFamily="34" charset="0"/>
                          <a:cs typeface="Calibri" panose="020F0502020204030204" pitchFamily="34" charset="0"/>
                        </a:rPr>
                        <a:t>sung </a:t>
                      </a:r>
                      <a:endParaRPr lang="en-US" sz="1500" i="1" dirty="0" smtClean="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123415180"/>
                  </a:ext>
                </a:extLst>
              </a:tr>
              <a:tr h="320040">
                <a:tc>
                  <a:txBody>
                    <a:bodyPr/>
                    <a:lstStyle/>
                    <a:p>
                      <a:r>
                        <a:rPr lang="vi-VN" sz="1500" dirty="0" smtClean="0">
                          <a:latin typeface="Calibri" panose="020F0502020204030204" pitchFamily="34" charset="0"/>
                          <a:ea typeface="Calibri" panose="020F0502020204030204" pitchFamily="34" charset="0"/>
                          <a:cs typeface="Calibri" panose="020F0502020204030204" pitchFamily="34" charset="0"/>
                        </a:rPr>
                        <a:t>H.5</a:t>
                      </a: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1500" b="1" kern="1200" dirty="0" smtClean="0">
                          <a:solidFill>
                            <a:schemeClr val="tx1"/>
                          </a:solidFill>
                          <a:effectLst/>
                          <a:latin typeface="+mn-lt"/>
                          <a:ea typeface="Calibri" panose="020F0502020204030204" pitchFamily="34" charset="0"/>
                          <a:cs typeface="Calibri" panose="020F0502020204030204" pitchFamily="34" charset="0"/>
                        </a:rPr>
                        <a:t>Nhà kho</a:t>
                      </a:r>
                      <a:endParaRPr lang="en-US" sz="1500" b="1" kern="1200" dirty="0" smtClean="0">
                        <a:solidFill>
                          <a:schemeClr val="tx1"/>
                        </a:solidFill>
                        <a:effectLst/>
                        <a:latin typeface="+mn-lt"/>
                        <a:ea typeface="Calibri" panose="020F0502020204030204" pitchFamily="34" charset="0"/>
                        <a:cs typeface="Calibri" panose="020F0502020204030204" pitchFamily="34" charset="0"/>
                      </a:endParaRPr>
                    </a:p>
                  </a:txBody>
                  <a:tcPr/>
                </a:tc>
                <a:tc>
                  <a:txBody>
                    <a:bodyPr/>
                    <a:lstStyle/>
                    <a:p>
                      <a:pPr algn="just"/>
                      <a:r>
                        <a:rPr lang="vi-VN" sz="1500" b="1"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H.4.2</a:t>
                      </a:r>
                      <a:r>
                        <a:rPr lang="vi-VN"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Đối với nhà kho, bậc chịu lửa, cấp nguy hiểm cháy kết cấu, chiều cao PCCC của nhà kho và DT tầng trong phạm vi 1 khoang cháy của nhà được quy định tại </a:t>
                      </a:r>
                      <a:r>
                        <a:rPr lang="vi-VN" sz="1500" b="1"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Bảng H.7 – DT khong cháy của nhà kho</a:t>
                      </a:r>
                      <a:endParaRPr lang="en-US" sz="1500" b="1" kern="120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vi-VN" sz="1500" b="1" i="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H.5.1  </a:t>
                      </a:r>
                      <a:r>
                        <a:rPr lang="vi-VN" sz="1500" b="0" i="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Bậc chịu lửa, cấp nguy hiểm cháy kết cấu, chiều cao lớn nhất cho phép của nhà và DT 1 tầng trong phạm vi 1 khoang cháy đối với nhà kho (nhóm F5.2) phụ thuộc vào hạng nguy hiểm cháy nổ được quy định tại </a:t>
                      </a:r>
                      <a:r>
                        <a:rPr lang="vi-VN" sz="1500" b="1" i="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Bảng H.11 - Nhà kho</a:t>
                      </a:r>
                    </a:p>
                    <a:p>
                      <a:r>
                        <a:rPr lang="vi-VN" sz="1500" b="1" i="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H.5.2  </a:t>
                      </a:r>
                      <a:r>
                        <a:rPr lang="vi-VN" sz="1500" b="0" i="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Đối với các nhà kho có sàn công tác, khung giá đỡ, tầng lửng thì số tầng và DT tầng trong phạm vi một khoang cháy xác định tương tự như nhà sản xuất đã được quy định tại H.4.1. Khi có các lỗ mở trên sàn giữa các tầng thì </a:t>
                      </a:r>
                      <a:r>
                        <a:rPr lang="vi-VN" sz="1500" kern="1200" dirty="0" smtClean="0">
                          <a:solidFill>
                            <a:srgbClr val="FF0000"/>
                          </a:solidFill>
                          <a:effectLst/>
                          <a:latin typeface="Calibri" panose="020F0502020204030204" pitchFamily="34" charset="0"/>
                          <a:ea typeface="+mn-ea"/>
                          <a:cs typeface="Calibri" panose="020F0502020204030204" pitchFamily="34" charset="0"/>
                          <a:sym typeface="Symbol" panose="05050102010706020507" pitchFamily="18" charset="2"/>
                        </a:rPr>
                        <a:t></a:t>
                      </a:r>
                      <a:r>
                        <a:rPr lang="vi-VN" sz="1500" kern="1200" dirty="0" smtClean="0">
                          <a:solidFill>
                            <a:srgbClr val="FF0000"/>
                          </a:solidFill>
                          <a:effectLst/>
                          <a:latin typeface="Calibri" panose="020F0502020204030204" pitchFamily="34" charset="0"/>
                          <a:ea typeface="+mn-ea"/>
                          <a:cs typeface="Calibri" panose="020F0502020204030204" pitchFamily="34" charset="0"/>
                        </a:rPr>
                        <a:t> </a:t>
                      </a:r>
                      <a:r>
                        <a:rPr lang="en-US" sz="1500" kern="1200" dirty="0" smtClean="0">
                          <a:solidFill>
                            <a:srgbClr val="FF0000"/>
                          </a:solidFill>
                          <a:effectLst/>
                          <a:latin typeface="Calibri" panose="020F0502020204030204" pitchFamily="34" charset="0"/>
                          <a:ea typeface="+mn-ea"/>
                          <a:cs typeface="Calibri" panose="020F0502020204030204" pitchFamily="34" charset="0"/>
                        </a:rPr>
                        <a:t>DT</a:t>
                      </a:r>
                      <a:r>
                        <a:rPr lang="vi-VN" sz="1500" b="0" i="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 các tầng này không được vượt quá giá trị quy định tại Bảng H.10</a:t>
                      </a: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1500" i="1" dirty="0" smtClean="0">
                          <a:latin typeface="Calibri" panose="020F0502020204030204" pitchFamily="34" charset="0"/>
                          <a:ea typeface="Calibri" panose="020F0502020204030204" pitchFamily="34" charset="0"/>
                          <a:cs typeface="Calibri" panose="020F0502020204030204" pitchFamily="34" charset="0"/>
                        </a:rPr>
                        <a:t>Điều chỉnh và bổ sung</a:t>
                      </a:r>
                      <a:endParaRPr lang="en-US" sz="1500" i="1" dirty="0" smtClean="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67938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 y="106939"/>
            <a:ext cx="241689" cy="378284"/>
          </a:xfrm>
          <a:prstGeom prst="rect">
            <a:avLst/>
          </a:prstGeom>
          <a:solidFill>
            <a:schemeClr val="bg1">
              <a:lumMod val="5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83" tIns="25742" rIns="51483" bIns="25742" rtlCol="0" anchor="ctr"/>
          <a:lstStyle/>
          <a:p>
            <a:pPr algn="ctr"/>
            <a:endParaRPr lang="vi-VN"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p:cNvSpPr txBox="1">
            <a:spLocks/>
          </p:cNvSpPr>
          <p:nvPr/>
        </p:nvSpPr>
        <p:spPr>
          <a:xfrm>
            <a:off x="241691" y="337268"/>
            <a:ext cx="7943522" cy="31798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Điều</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chỉnh</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hệ</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thống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QCVN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trong</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2000"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năm</a:t>
            </a:r>
            <a:r>
              <a:rPr lang="en-US" sz="2000"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2022-2023 </a:t>
            </a:r>
            <a:endParaRPr sz="2000" dirty="0">
              <a:solidFill>
                <a:srgbClr val="118CE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323734" y="104688"/>
            <a:ext cx="8178929" cy="380535"/>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solidFill>
                <a:latin typeface="Times New Roman" panose="02020603050405020304" pitchFamily="18" charset="0"/>
                <a:cs typeface="Times New Roman" panose="02020603050405020304" pitchFamily="18" charset="0"/>
              </a:rPr>
              <a:t>NHỮNG THAY ĐỔI CỦA HỆ THỐNG QUY CHUẨN VIỆT NAM NĂM 2022 - 2023 </a:t>
            </a:r>
            <a:endParaRPr lang="vi-VN" sz="16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7"/>
          <p:cNvSpPr txBox="1">
            <a:spLocks/>
          </p:cNvSpPr>
          <p:nvPr/>
        </p:nvSpPr>
        <p:spPr>
          <a:xfrm>
            <a:off x="1188631" y="2555963"/>
            <a:ext cx="6766742" cy="579236"/>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p:cNvSpPr txBox="1">
            <a:spLocks/>
          </p:cNvSpPr>
          <p:nvPr/>
        </p:nvSpPr>
        <p:spPr>
          <a:xfrm>
            <a:off x="698395" y="630240"/>
            <a:ext cx="6766742" cy="466538"/>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lang="en-US" sz="24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lang="en-US" sz="20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lang="en-US" sz="18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lang="en-US" sz="1600" kern="1200" dirty="0" smtClean="0">
                <a:solidFill>
                  <a:schemeClr val="tx1">
                    <a:lumMod val="75000"/>
                    <a:lumOff val="25000"/>
                  </a:schemeClr>
                </a:solidFill>
                <a:effectLst/>
                <a:latin typeface="Roboto Light" panose="02000000000000000000" pitchFamily="2" charset="0"/>
                <a:ea typeface="Roboto Light"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lang="en-US" sz="1600" kern="1200" dirty="0">
                <a:solidFill>
                  <a:schemeClr val="tx1">
                    <a:lumMod val="75000"/>
                    <a:lumOff val="25000"/>
                  </a:schemeClr>
                </a:solidFill>
                <a:effectLst/>
                <a:latin typeface="Roboto Light" panose="02000000000000000000" pitchFamily="2" charset="0"/>
                <a:ea typeface="Roboto Light"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 QCVN 06:2022/BXD – An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toàn</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cháy</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cho</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và</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công</a:t>
            </a:r>
            <a:r>
              <a:rPr lang="en-US" sz="1875" dirty="0"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875" dirty="0" err="1" smtClean="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trình</a:t>
            </a:r>
            <a:endParaRPr lang="en-US" sz="1875"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516818017"/>
              </p:ext>
            </p:extLst>
          </p:nvPr>
        </p:nvGraphicFramePr>
        <p:xfrm>
          <a:off x="2" y="1640498"/>
          <a:ext cx="9089834" cy="4497212"/>
        </p:xfrm>
        <a:graphic>
          <a:graphicData uri="http://schemas.openxmlformats.org/drawingml/2006/table">
            <a:tbl>
              <a:tblPr firstRow="1" bandRow="1">
                <a:tableStyleId>{5C22544A-7EE6-4342-B048-85BDC9FD1C3A}</a:tableStyleId>
              </a:tblPr>
              <a:tblGrid>
                <a:gridCol w="851784">
                  <a:extLst>
                    <a:ext uri="{9D8B030D-6E8A-4147-A177-3AD203B41FA5}">
                      <a16:colId xmlns:a16="http://schemas.microsoft.com/office/drawing/2014/main" val="1411077708"/>
                    </a:ext>
                  </a:extLst>
                </a:gridCol>
                <a:gridCol w="763325">
                  <a:extLst>
                    <a:ext uri="{9D8B030D-6E8A-4147-A177-3AD203B41FA5}">
                      <a16:colId xmlns:a16="http://schemas.microsoft.com/office/drawing/2014/main" val="650951605"/>
                    </a:ext>
                  </a:extLst>
                </a:gridCol>
                <a:gridCol w="2886323">
                  <a:extLst>
                    <a:ext uri="{9D8B030D-6E8A-4147-A177-3AD203B41FA5}">
                      <a16:colId xmlns:a16="http://schemas.microsoft.com/office/drawing/2014/main" val="1678392798"/>
                    </a:ext>
                  </a:extLst>
                </a:gridCol>
                <a:gridCol w="3530379">
                  <a:extLst>
                    <a:ext uri="{9D8B030D-6E8A-4147-A177-3AD203B41FA5}">
                      <a16:colId xmlns:a16="http://schemas.microsoft.com/office/drawing/2014/main" val="94274692"/>
                    </a:ext>
                  </a:extLst>
                </a:gridCol>
                <a:gridCol w="1058023">
                  <a:extLst>
                    <a:ext uri="{9D8B030D-6E8A-4147-A177-3AD203B41FA5}">
                      <a16:colId xmlns:a16="http://schemas.microsoft.com/office/drawing/2014/main" val="3041226646"/>
                    </a:ext>
                  </a:extLst>
                </a:gridCol>
              </a:tblGrid>
              <a:tr h="519572">
                <a:tc>
                  <a:txBody>
                    <a:bodyPr/>
                    <a:lstStyle/>
                    <a:p>
                      <a:pPr algn="ctr"/>
                      <a:r>
                        <a:rPr lang="en-US" sz="1500" dirty="0" err="1" smtClean="0"/>
                        <a:t>Điều</a:t>
                      </a:r>
                      <a:endParaRPr lang="en-US" sz="1500" dirty="0"/>
                    </a:p>
                  </a:txBody>
                  <a:tcPr/>
                </a:tc>
                <a:tc>
                  <a:txBody>
                    <a:bodyPr/>
                    <a:lstStyle/>
                    <a:p>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06:2021/BXD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QCVN 06:2022/BXD</a:t>
                      </a:r>
                    </a:p>
                  </a:txBody>
                  <a:tcPr/>
                </a:tc>
                <a:tc>
                  <a:txBody>
                    <a:bodyPr/>
                    <a:lstStyle/>
                    <a:p>
                      <a:pPr algn="ctr"/>
                      <a:r>
                        <a:rPr lang="en-US" sz="1500" dirty="0" err="1" smtClean="0"/>
                        <a:t>Ghi</a:t>
                      </a:r>
                      <a:r>
                        <a:rPr lang="en-US" sz="1500" dirty="0" smtClean="0"/>
                        <a:t> </a:t>
                      </a:r>
                      <a:r>
                        <a:rPr lang="en-US" sz="1500" dirty="0" err="1" smtClean="0"/>
                        <a:t>chú</a:t>
                      </a:r>
                      <a:endParaRPr lang="en-US" sz="1500" dirty="0"/>
                    </a:p>
                  </a:txBody>
                  <a:tcPr/>
                </a:tc>
                <a:extLst>
                  <a:ext uri="{0D108BD9-81ED-4DB2-BD59-A6C34878D82A}">
                    <a16:rowId xmlns:a16="http://schemas.microsoft.com/office/drawing/2014/main" val="2393609304"/>
                  </a:ext>
                </a:extLst>
              </a:tr>
              <a:tr h="320040">
                <a:tc>
                  <a:txBody>
                    <a:bodyPr/>
                    <a:lstStyle/>
                    <a:p>
                      <a:r>
                        <a:rPr lang="vi-VN" sz="1500" dirty="0" smtClean="0">
                          <a:latin typeface="Calibri" panose="020F0502020204030204" pitchFamily="34" charset="0"/>
                          <a:ea typeface="Calibri" panose="020F0502020204030204" pitchFamily="34" charset="0"/>
                          <a:cs typeface="Calibri" panose="020F0502020204030204" pitchFamily="34" charset="0"/>
                        </a:rPr>
                        <a:t>H.5</a:t>
                      </a: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1500" b="1" kern="1200" dirty="0" smtClean="0">
                          <a:solidFill>
                            <a:schemeClr val="tx1"/>
                          </a:solidFill>
                          <a:effectLst/>
                          <a:latin typeface="+mn-lt"/>
                          <a:ea typeface="Calibri" panose="020F0502020204030204" pitchFamily="34" charset="0"/>
                          <a:cs typeface="Calibri" panose="020F0502020204030204" pitchFamily="34" charset="0"/>
                        </a:rPr>
                        <a:t>Nhà kho</a:t>
                      </a:r>
                      <a:endParaRPr lang="en-US" sz="1500" b="1" kern="1200" dirty="0" smtClean="0">
                        <a:solidFill>
                          <a:schemeClr val="tx1"/>
                        </a:solidFill>
                        <a:effectLst/>
                        <a:latin typeface="+mn-lt"/>
                        <a:ea typeface="Calibri" panose="020F0502020204030204" pitchFamily="34" charset="0"/>
                        <a:cs typeface="Calibri" panose="020F0502020204030204" pitchFamily="34" charset="0"/>
                      </a:endParaRPr>
                    </a:p>
                  </a:txBody>
                  <a:tcPr/>
                </a:tc>
                <a:tc>
                  <a:txBody>
                    <a:bodyPr/>
                    <a:lstStyle/>
                    <a:p>
                      <a:pPr algn="just"/>
                      <a:r>
                        <a:rPr lang="vi-VN" sz="1500" b="1"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H.4.2</a:t>
                      </a:r>
                      <a:r>
                        <a:rPr lang="vi-VN" sz="1500" b="0"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 Đối với nhà kho, bậc chịu lửa, cấp nguy hiểm cháy kết cấu, chiều cao PCCC của nhà kho và DT tầng trong phạm vi 1 khoang cháy của nhà được quy định tại </a:t>
                      </a:r>
                      <a:r>
                        <a:rPr lang="vi-VN" sz="1500" b="1" i="0" kern="1200" dirty="0" smtClean="0">
                          <a:solidFill>
                            <a:schemeClr val="dk1"/>
                          </a:solidFill>
                          <a:effectLst/>
                          <a:latin typeface="Calibri" panose="020F0502020204030204" pitchFamily="34" charset="0"/>
                          <a:ea typeface="Calibri" panose="020F0502020204030204" pitchFamily="34" charset="0"/>
                          <a:cs typeface="Calibri" panose="020F0502020204030204" pitchFamily="34" charset="0"/>
                        </a:rPr>
                        <a:t>Bảng H.7 – DT khong cháy của nhà kho</a:t>
                      </a:r>
                      <a:endParaRPr lang="en-US" sz="1500" b="1" kern="1200" dirty="0" smtClean="0">
                        <a:solidFill>
                          <a:srgbClr val="7030A0"/>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vi-VN" sz="1500" b="1" i="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H.5.3</a:t>
                      </a:r>
                      <a:r>
                        <a:rPr lang="vi-VN" sz="1500" b="0" i="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  Khi trang bị chữa cháy tự động toàn nhà cho các nhà kho, có thể tăng tối đa 2 lần DT sàn trong phạm vi 1 khoang cháy so với giá trị quy định tại Bảng H.11, trừ các nhà có bậc chịu lửa IV và V.</a:t>
                      </a:r>
                    </a:p>
                    <a:p>
                      <a:r>
                        <a:rPr lang="vi-VN" sz="1500" b="0" i="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Khi bố trí các kho trong các nhà sản xuất thì DT sàn kho trong phạm vi 1 khoang cháy và chiều cao của chúng (số tầng) không được vượt quá các giá trị quy định tại Bảng H.11</a:t>
                      </a:r>
                    </a:p>
                    <a:p>
                      <a:r>
                        <a:rPr lang="vi-VN" sz="1500" b="1" i="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H.5.4</a:t>
                      </a:r>
                      <a:r>
                        <a:rPr lang="vi-VN" sz="1500" b="0" i="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  DT lớn nhất cho phép trong phạm vi 1 khoang cháy đối với tầng 1 của nhà kho nhiều tầng cho phép xác định theo quy định của nhà 1 tầng, nếu sàn tầng 2 là sàn ngăn cháy loại 1.</a:t>
                      </a:r>
                    </a:p>
                    <a:p>
                      <a:r>
                        <a:rPr lang="vi-VN" sz="1500" b="1" i="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H.5.5</a:t>
                      </a:r>
                      <a:r>
                        <a:rPr lang="vi-VN" sz="1500" b="0" i="0" kern="12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  Nhà lưu trữ không được cao quá 28 m.</a:t>
                      </a: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1500" i="1" dirty="0" smtClean="0">
                          <a:latin typeface="Calibri" panose="020F0502020204030204" pitchFamily="34" charset="0"/>
                          <a:ea typeface="Calibri" panose="020F0502020204030204" pitchFamily="34" charset="0"/>
                          <a:cs typeface="Calibri" panose="020F0502020204030204" pitchFamily="34" charset="0"/>
                        </a:rPr>
                        <a:t>Điều chỉnh và bổ sung</a:t>
                      </a:r>
                      <a:endParaRPr lang="en-US" sz="1500" i="1" dirty="0" smtClean="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87794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0"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28320</TotalTime>
  <Words>17409</Words>
  <Application>Microsoft Office PowerPoint</Application>
  <PresentationFormat>On-screen Show (4:3)</PresentationFormat>
  <Paragraphs>1470</Paragraphs>
  <Slides>102</Slides>
  <Notes>0</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102</vt:i4>
      </vt:variant>
    </vt:vector>
  </HeadingPairs>
  <TitlesOfParts>
    <vt:vector size="115" baseType="lpstr">
      <vt:lpstr>Arial</vt:lpstr>
      <vt:lpstr>Calibri</vt:lpstr>
      <vt:lpstr>Calibri Light</vt:lpstr>
      <vt:lpstr>Courier New</vt:lpstr>
      <vt:lpstr>Roboto Black</vt:lpstr>
      <vt:lpstr>Roboto Light</vt:lpstr>
      <vt:lpstr>Roboto Medium</vt:lpstr>
      <vt:lpstr>Symbol</vt:lpstr>
      <vt:lpstr>Tahoma</vt:lpstr>
      <vt:lpstr>Times New Roman</vt:lpstr>
      <vt:lpstr>Wingdings</vt:lpstr>
      <vt:lpstr>Office Theme</vt:lpstr>
      <vt:lpstr>Worksheet</vt:lpstr>
      <vt:lpstr>NHỮNG THAY ĐỔI CỦA HỆ THỐNG QUY CHUẨN VIỆT NAM NĂM 2022-2023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dc:creator>
  <cp:lastModifiedBy>Windows User</cp:lastModifiedBy>
  <cp:revision>3141</cp:revision>
  <cp:lastPrinted>2023-02-22T02:32:15Z</cp:lastPrinted>
  <dcterms:created xsi:type="dcterms:W3CDTF">2014-10-04T04:19:21Z</dcterms:created>
  <dcterms:modified xsi:type="dcterms:W3CDTF">2023-04-06T08:32:53Z</dcterms:modified>
</cp:coreProperties>
</file>